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24" r:id="rId6"/>
    <p:sldMasterId id="2147483737" r:id="rId7"/>
    <p:sldMasterId id="2147483749" r:id="rId8"/>
    <p:sldMasterId id="2147483762" r:id="rId9"/>
  </p:sldMasterIdLst>
  <p:notesMasterIdLst>
    <p:notesMasterId r:id="rId45"/>
  </p:notesMasterIdLst>
  <p:sldIdLst>
    <p:sldId id="276" r:id="rId10"/>
    <p:sldId id="263" r:id="rId11"/>
    <p:sldId id="302" r:id="rId12"/>
    <p:sldId id="303" r:id="rId13"/>
    <p:sldId id="273" r:id="rId14"/>
    <p:sldId id="274" r:id="rId15"/>
    <p:sldId id="264" r:id="rId16"/>
    <p:sldId id="294" r:id="rId17"/>
    <p:sldId id="266" r:id="rId18"/>
    <p:sldId id="267" r:id="rId19"/>
    <p:sldId id="304" r:id="rId20"/>
    <p:sldId id="269" r:id="rId21"/>
    <p:sldId id="298" r:id="rId22"/>
    <p:sldId id="311" r:id="rId23"/>
    <p:sldId id="278" r:id="rId24"/>
    <p:sldId id="279" r:id="rId25"/>
    <p:sldId id="280" r:id="rId26"/>
    <p:sldId id="281" r:id="rId27"/>
    <p:sldId id="309" r:id="rId28"/>
    <p:sldId id="310" r:id="rId29"/>
    <p:sldId id="282" r:id="rId30"/>
    <p:sldId id="307" r:id="rId31"/>
    <p:sldId id="308" r:id="rId32"/>
    <p:sldId id="283" r:id="rId33"/>
    <p:sldId id="287" r:id="rId34"/>
    <p:sldId id="312" r:id="rId35"/>
    <p:sldId id="288" r:id="rId36"/>
    <p:sldId id="292" r:id="rId37"/>
    <p:sldId id="293" r:id="rId38"/>
    <p:sldId id="295" r:id="rId39"/>
    <p:sldId id="296" r:id="rId40"/>
    <p:sldId id="299" r:id="rId41"/>
    <p:sldId id="300" r:id="rId42"/>
    <p:sldId id="301" r:id="rId43"/>
    <p:sldId id="291" r:id="rId4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75" d="100"/>
          <a:sy n="75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FE2AF-3567-4088-ACE5-145200A2B0B3}" type="datetimeFigureOut">
              <a:rPr lang="sr-Latn-CS" smtClean="0"/>
              <a:pPr/>
              <a:t>19.2.2019.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C473-7633-421F-9AC8-486737C1665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332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79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2345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251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7917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353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720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3286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5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80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96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35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6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54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17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59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48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0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50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06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120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3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9826"/>
            <a:ext cx="7200800" cy="621282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976664"/>
          </a:xfrm>
        </p:spPr>
        <p:txBody>
          <a:bodyPr/>
          <a:lstStyle>
            <a:lvl1pPr marL="360000" indent="-288000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1pPr>
            <a:lvl2pPr marL="868363" indent="-282575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2pPr>
            <a:lvl3pPr marL="1133475" indent="-228600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3pPr>
            <a:lvl4pPr marL="1352550" indent="-182563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4pPr>
            <a:lvl5pPr marL="1544638" indent="-182563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9512" y="647984"/>
            <a:ext cx="87849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8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494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25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7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679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956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65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565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13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5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4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030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079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637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607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459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924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940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551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66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1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70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246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14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340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733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78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693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9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061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346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41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67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633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895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866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56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649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416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54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191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055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428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455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098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022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00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2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804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6690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160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049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2015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1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0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210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163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7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709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441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85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228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111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930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711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75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65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04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40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10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27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4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01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10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C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6" name="Group 5"/>
          <p:cNvGrpSpPr/>
          <p:nvPr/>
        </p:nvGrpSpPr>
        <p:grpSpPr>
          <a:xfrm>
            <a:off x="1827373" y="44624"/>
            <a:ext cx="5418927" cy="5359206"/>
            <a:chOff x="1827373" y="44624"/>
            <a:chExt cx="5418927" cy="535920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2"/>
            <a:stretch/>
          </p:blipFill>
          <p:spPr bwMode="auto">
            <a:xfrm>
              <a:off x="1827373" y="44624"/>
              <a:ext cx="5418927" cy="5359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 rot="21360000">
              <a:off x="2546628" y="2625834"/>
              <a:ext cx="224796" cy="286378"/>
            </a:xfrm>
            <a:prstGeom prst="rect">
              <a:avLst/>
            </a:prstGeom>
            <a:solidFill>
              <a:srgbClr val="1F0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rgbClr val="FDCA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</a:t>
              </a:r>
              <a:endParaRPr lang="hr-HR" b="1" dirty="0">
                <a:solidFill>
                  <a:srgbClr val="FDCA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5163" y="4980241"/>
            <a:ext cx="9144000" cy="1142984"/>
          </a:xfrm>
          <a:prstGeom prst="rect">
            <a:avLst/>
          </a:prstGeom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GOSPODARSTVO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5163" y="6008605"/>
            <a:ext cx="9179163" cy="707886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hr-HR" sz="4000" b="1" dirty="0" smtClean="0">
                <a:ln w="3175">
                  <a:noFill/>
                </a:ln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UVOD U EKONOMIJU – PONAVLJANJE</a:t>
            </a:r>
            <a:endParaRPr lang="hr-HR" sz="1600" dirty="0">
              <a:ln w="3175">
                <a:noFill/>
              </a:ln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43306" y="1000108"/>
            <a:ext cx="2000264" cy="648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42976" y="2071678"/>
            <a:ext cx="2196000" cy="79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DOSTUPNOST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57884" y="2071678"/>
            <a:ext cx="2196000" cy="79200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</a:t>
            </a:r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NAMJENU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Elbow Connector 19"/>
          <p:cNvCxnSpPr>
            <a:stCxn id="11" idx="2"/>
            <a:endCxn id="18" idx="0"/>
          </p:cNvCxnSpPr>
          <p:nvPr/>
        </p:nvCxnSpPr>
        <p:spPr>
          <a:xfrm rot="5400000">
            <a:off x="3230422" y="658662"/>
            <a:ext cx="423570" cy="24024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2"/>
            <a:endCxn id="19" idx="0"/>
          </p:cNvCxnSpPr>
          <p:nvPr/>
        </p:nvCxnSpPr>
        <p:spPr>
          <a:xfrm rot="16200000" flipH="1">
            <a:off x="5587876" y="703670"/>
            <a:ext cx="423570" cy="2312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4282" y="3302157"/>
            <a:ext cx="1908000" cy="108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NEOGRANIČENA </a:t>
            </a:r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(SLOBODNA) </a:t>
            </a:r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7422" y="3302157"/>
            <a:ext cx="1908000" cy="108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 </a:t>
            </a:r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(EKONOMSKA) </a:t>
            </a:r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Elbow Connector 33"/>
          <p:cNvCxnSpPr>
            <a:stCxn id="18" idx="2"/>
            <a:endCxn id="32" idx="0"/>
          </p:cNvCxnSpPr>
          <p:nvPr/>
        </p:nvCxnSpPr>
        <p:spPr>
          <a:xfrm rot="5400000">
            <a:off x="1485390" y="2546570"/>
            <a:ext cx="438479" cy="10726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8" idx="2"/>
            <a:endCxn id="33" idx="0"/>
          </p:cNvCxnSpPr>
          <p:nvPr/>
        </p:nvCxnSpPr>
        <p:spPr>
          <a:xfrm rot="16200000" flipH="1">
            <a:off x="2556960" y="2547694"/>
            <a:ext cx="438479" cy="1070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57356" y="4786322"/>
            <a:ext cx="1404000" cy="576000"/>
          </a:xfrm>
          <a:prstGeom prst="rect">
            <a:avLst/>
          </a:prstGeom>
          <a:solidFill>
            <a:srgbClr val="00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PROIZVODI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28992" y="4786322"/>
            <a:ext cx="1296000" cy="576000"/>
          </a:xfrm>
          <a:prstGeom prst="rect">
            <a:avLst/>
          </a:prstGeom>
          <a:solidFill>
            <a:srgbClr val="00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USLUGE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Elbow Connector 37"/>
          <p:cNvCxnSpPr>
            <a:stCxn id="33" idx="2"/>
            <a:endCxn id="36" idx="0"/>
          </p:cNvCxnSpPr>
          <p:nvPr/>
        </p:nvCxnSpPr>
        <p:spPr>
          <a:xfrm rot="5400000">
            <a:off x="2733307" y="4208206"/>
            <a:ext cx="404165" cy="7520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37" idx="0"/>
          </p:cNvCxnSpPr>
          <p:nvPr/>
        </p:nvCxnSpPr>
        <p:spPr>
          <a:xfrm rot="16200000" flipH="1">
            <a:off x="3492125" y="4201454"/>
            <a:ext cx="404165" cy="7655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928066" y="3294140"/>
            <a:ext cx="1908000" cy="108000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POTROŠAČKA DOBRA</a:t>
            </a:r>
            <a:endParaRPr lang="hr-HR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93156" y="3294140"/>
            <a:ext cx="1908000" cy="108000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KAPITALNA DOBRA</a:t>
            </a:r>
            <a:endParaRPr lang="hr-HR" sz="22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8" name="Elbow Connector 67"/>
          <p:cNvCxnSpPr>
            <a:stCxn id="19" idx="2"/>
            <a:endCxn id="66" idx="0"/>
          </p:cNvCxnSpPr>
          <p:nvPr/>
        </p:nvCxnSpPr>
        <p:spPr>
          <a:xfrm rot="5400000">
            <a:off x="6203744" y="2542000"/>
            <a:ext cx="430462" cy="10738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9" idx="2"/>
            <a:endCxn id="67" idx="0"/>
          </p:cNvCxnSpPr>
          <p:nvPr/>
        </p:nvCxnSpPr>
        <p:spPr>
          <a:xfrm rot="16200000" flipH="1">
            <a:off x="7286289" y="2533273"/>
            <a:ext cx="430462" cy="10912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28794" y="214290"/>
            <a:ext cx="5072098" cy="571504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ČINITELJI PROIZVODNJE</a:t>
            </a:r>
            <a:endParaRPr lang="hr-HR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197479" y="1161241"/>
            <a:ext cx="465141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678761" y="964389"/>
            <a:ext cx="500066" cy="42862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392479" y="1177909"/>
            <a:ext cx="500066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4314" y="1571612"/>
            <a:ext cx="242886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PRIRODNI IZVORI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26664" y="1571612"/>
            <a:ext cx="1364109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4263" y="1571612"/>
            <a:ext cx="1643074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858016" y="928670"/>
            <a:ext cx="571504" cy="500066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00826" y="1571612"/>
            <a:ext cx="242886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PODUZETNIŠTVO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4675"/>
              </p:ext>
            </p:extLst>
          </p:nvPr>
        </p:nvGraphicFramePr>
        <p:xfrm>
          <a:off x="179512" y="2420888"/>
          <a:ext cx="8715437" cy="42941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7438"/>
                <a:gridCol w="4067218"/>
                <a:gridCol w="2810781"/>
              </a:tblGrid>
              <a:tr h="385582"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KATEGORIJA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DEFINICIJA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PRIMJERI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75738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prirodni izvori (zemlja)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prirodne sirovine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koje koriste ljudi u proizvodnji </a:t>
                      </a:r>
                      <a:r>
                        <a:rPr kumimoji="0" lang="hr-HR" sz="1800" i="1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(energija i materija iz prirode)</a:t>
                      </a:r>
                      <a:endParaRPr lang="hr-HR" sz="180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ugljen, nafta, Zemljina površina, šume, željezna ruda, voda za piće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9263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pl-PL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fizičke i umne sposobnosti ljudi </a:t>
                      </a:r>
                      <a:r>
                        <a:rPr kumimoji="0" lang="pl-PL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koje koriste u proizvodnji dobara i usluga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zidar, kuhar, konobar, učitelj, znanstvenik, menadžer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4615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kapital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pl-PL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dobra koja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koriste za proizvodnju drugih dobara 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usluga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(razlikujemo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kapitalno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potrošačko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dobro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skladišta, vlak, uredski stol, bušilica, računalo, električni motor, financijski kapital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061">
                <a:tc>
                  <a:txBody>
                    <a:bodyPr/>
                    <a:lstStyle/>
                    <a:p>
                      <a:pPr algn="ctr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poduzetništvo</a:t>
                      </a:r>
                      <a:endParaRPr lang="hr-HR" sz="18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sposobnost organiziranja proizvodnje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pronalaska inovacija i preuzimanja rizika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ljudi koji razvijaju poduzetništvo ili ga vode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7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21" grpId="0" build="allAtOnce" animBg="1"/>
      <p:bldP spid="22" grpId="0" build="allAtOnce" animBg="1"/>
      <p:bldP spid="23" grpId="0" build="allAtOnce" animBg="1"/>
      <p:bldP spid="2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ackUp_skola\PiG\slike\1000x1000.jpg"/>
          <p:cNvPicPr>
            <a:picLocks noChangeAspect="1" noChangeArrowheads="1"/>
          </p:cNvPicPr>
          <p:nvPr/>
        </p:nvPicPr>
        <p:blipFill>
          <a:blip r:embed="rId2" cstate="email">
            <a:lum bright="-72000"/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2500298" y="1357298"/>
            <a:ext cx="4071966" cy="64294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 PITANJA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2992" y="2571744"/>
            <a:ext cx="2196000" cy="2000264"/>
          </a:xfrm>
          <a:prstGeom prst="rect">
            <a:avLst/>
          </a:prstGeom>
          <a:solidFill>
            <a:srgbClr val="0099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ŠTO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proizvoditi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281" y="2571744"/>
            <a:ext cx="2196000" cy="2000264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KAKO</a:t>
            </a:r>
            <a:endParaRPr lang="hr-HR" sz="28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proizvoditi</a:t>
            </a:r>
            <a:endParaRPr lang="hr-HR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3570" y="2571744"/>
            <a:ext cx="2196000" cy="2000264"/>
          </a:xfrm>
          <a:prstGeom prst="rect">
            <a:avLst/>
          </a:prstGeom>
          <a:solidFill>
            <a:srgbClr val="FF99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 KOGA</a:t>
            </a:r>
          </a:p>
          <a:p>
            <a:pPr algn="ctr"/>
            <a:r>
              <a:rPr lang="hr-HR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proizvoditi</a:t>
            </a:r>
            <a:endParaRPr lang="hr-HR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Elbow Connector 7"/>
          <p:cNvCxnSpPr>
            <a:stCxn id="2" idx="2"/>
            <a:endCxn id="4" idx="0"/>
          </p:cNvCxnSpPr>
          <p:nvPr/>
        </p:nvCxnSpPr>
        <p:spPr>
          <a:xfrm rot="5400000">
            <a:off x="3147885" y="1183348"/>
            <a:ext cx="571504" cy="22052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2"/>
            <a:endCxn id="5" idx="0"/>
          </p:cNvCxnSpPr>
          <p:nvPr/>
        </p:nvCxnSpPr>
        <p:spPr>
          <a:xfrm rot="5400000">
            <a:off x="4250529" y="2285992"/>
            <a:ext cx="571504" cy="15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" idx="2"/>
            <a:endCxn id="6" idx="0"/>
          </p:cNvCxnSpPr>
          <p:nvPr/>
        </p:nvCxnSpPr>
        <p:spPr>
          <a:xfrm rot="16200000" flipH="1">
            <a:off x="5353173" y="1183347"/>
            <a:ext cx="571504" cy="22052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6858016" y="2000240"/>
            <a:ext cx="1857356" cy="828000"/>
          </a:xfrm>
          <a:prstGeom prst="wedgeRoundRectCallout">
            <a:avLst>
              <a:gd name="adj1" fmla="val -39685"/>
              <a:gd name="adj2" fmla="val 8207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bg1"/>
                </a:solidFill>
              </a:rPr>
              <a:t>ODLUČUJE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TRŽIŠTE</a:t>
            </a:r>
            <a:endParaRPr lang="hr-HR" sz="2400" b="1" dirty="0">
              <a:solidFill>
                <a:srgbClr val="FF0000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214282" y="2000240"/>
            <a:ext cx="1785950" cy="828000"/>
          </a:xfrm>
          <a:prstGeom prst="wedgeRoundRectCallout">
            <a:avLst>
              <a:gd name="adj1" fmla="val 38789"/>
              <a:gd name="adj2" fmla="val 83212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bg1"/>
                </a:solidFill>
              </a:rPr>
              <a:t>ODLUČUJU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POTROŠAČI</a:t>
            </a:r>
            <a:endParaRPr lang="hr-HR" sz="2400" b="1" dirty="0">
              <a:solidFill>
                <a:srgbClr val="FF0000"/>
              </a:solidFill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4415235" y="4653136"/>
            <a:ext cx="2357454" cy="1143008"/>
          </a:xfrm>
          <a:prstGeom prst="wedgeRoundRectCallout">
            <a:avLst>
              <a:gd name="adj1" fmla="val -28119"/>
              <a:gd name="adj2" fmla="val -77155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bg1"/>
                </a:solidFill>
              </a:rPr>
              <a:t>ODLUČUJE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KONKURENCIJA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dirty="0" smtClean="0">
                <a:solidFill>
                  <a:schemeClr val="bg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TEHNOLOGIJA</a:t>
            </a:r>
            <a:endParaRPr lang="hr-H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 animBg="1"/>
      <p:bldP spid="5" grpId="0" build="allAtOnce" animBg="1"/>
      <p:bldP spid="6" grpId="0" build="allAtOnce" animBg="1"/>
      <p:bldP spid="54" grpId="0" build="allAtOnce" animBg="1"/>
      <p:bldP spid="55" grpId="0" build="allAtOnce" animBg="1"/>
      <p:bldP spid="56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mjesano_gospodarstvo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6929454" y="2714620"/>
            <a:ext cx="2124000" cy="1214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7" name="Picture 36" descr="plansko_gospodarstvo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4673630" y="2714620"/>
            <a:ext cx="2124000" cy="1231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" descr="C:\Users\cornx\Desktop\Sociologija\slike\kultura\masai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42844" y="2714620"/>
            <a:ext cx="2143140" cy="1231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oup 42"/>
          <p:cNvGrpSpPr/>
          <p:nvPr/>
        </p:nvGrpSpPr>
        <p:grpSpPr>
          <a:xfrm>
            <a:off x="2417807" y="2714620"/>
            <a:ext cx="2124000" cy="1231200"/>
            <a:chOff x="2357422" y="3643314"/>
            <a:chExt cx="2124000" cy="1231200"/>
          </a:xfrm>
        </p:grpSpPr>
        <p:sp>
          <p:nvSpPr>
            <p:cNvPr id="41" name="Rectangle 40"/>
            <p:cNvSpPr/>
            <p:nvPr/>
          </p:nvSpPr>
          <p:spPr>
            <a:xfrm>
              <a:off x="2357422" y="3643314"/>
              <a:ext cx="2124000" cy="123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pic>
          <p:nvPicPr>
            <p:cNvPr id="33" name="Picture 32" descr="pansko_gospodarstvo.png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 flipH="1">
              <a:off x="2833609" y="3643314"/>
              <a:ext cx="1171626" cy="12312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3" name="Rectangle 12"/>
          <p:cNvSpPr/>
          <p:nvPr/>
        </p:nvSpPr>
        <p:spPr>
          <a:xfrm>
            <a:off x="2500298" y="285728"/>
            <a:ext cx="4071966" cy="642942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TIPOVI GOSPODARSTAVA</a:t>
            </a:r>
            <a:endParaRPr lang="hr-H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44" y="1571612"/>
            <a:ext cx="2124000" cy="9720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OBIČAJNO</a:t>
            </a:r>
            <a:endParaRPr lang="hr-HR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99615" y="1571612"/>
            <a:ext cx="2124000" cy="9720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KOMANDNO ILI PLANSKO</a:t>
            </a:r>
            <a:endParaRPr lang="hr-HR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56386" y="1571612"/>
            <a:ext cx="2124000" cy="9720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TRŽIŠNO</a:t>
            </a:r>
            <a:endParaRPr lang="hr-HR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cxnSp>
        <p:nvCxnSpPr>
          <p:cNvPr id="17" name="Elbow Connector 16"/>
          <p:cNvCxnSpPr>
            <a:stCxn id="13" idx="2"/>
            <a:endCxn id="14" idx="0"/>
          </p:cNvCxnSpPr>
          <p:nvPr/>
        </p:nvCxnSpPr>
        <p:spPr>
          <a:xfrm rot="5400000">
            <a:off x="2549092" y="-415577"/>
            <a:ext cx="642942" cy="33314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2"/>
            <a:endCxn id="15" idx="0"/>
          </p:cNvCxnSpPr>
          <p:nvPr/>
        </p:nvCxnSpPr>
        <p:spPr>
          <a:xfrm rot="5400000">
            <a:off x="3692100" y="727431"/>
            <a:ext cx="642942" cy="104542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2"/>
            <a:endCxn id="16" idx="0"/>
          </p:cNvCxnSpPr>
          <p:nvPr/>
        </p:nvCxnSpPr>
        <p:spPr>
          <a:xfrm rot="16200000" flipH="1">
            <a:off x="4775575" y="689375"/>
            <a:ext cx="642942" cy="11215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13156" y="1571612"/>
            <a:ext cx="2124000" cy="9720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MJEŠOVITO</a:t>
            </a:r>
            <a:endParaRPr lang="hr-HR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cxnSp>
        <p:nvCxnSpPr>
          <p:cNvPr id="25" name="Elbow Connector 24"/>
          <p:cNvCxnSpPr>
            <a:stCxn id="13" idx="2"/>
            <a:endCxn id="22" idx="0"/>
          </p:cNvCxnSpPr>
          <p:nvPr/>
        </p:nvCxnSpPr>
        <p:spPr>
          <a:xfrm rot="16200000" flipH="1">
            <a:off x="5934247" y="-469297"/>
            <a:ext cx="642942" cy="34388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9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build="allAtOnce" animBg="1"/>
      <p:bldP spid="15" grpId="0" build="allAtOnce" animBg="1"/>
      <p:bldP spid="16" grpId="0" build="allAtOnce" animBg="1"/>
      <p:bldP spid="22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</a:t>
            </a:r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GOSPODARSTAVA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766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Font typeface="Arial" pitchFamily="34" charset="0"/>
              <a:buChar char="−"/>
            </a:pPr>
            <a:r>
              <a:rPr lang="pl-PL" sz="2200" dirty="0">
                <a:latin typeface="+mj-lt"/>
              </a:rPr>
              <a:t>ovisno o odgovoru na tri temeljna ekonomska pitanja, razlikujemo </a:t>
            </a:r>
            <a:r>
              <a:rPr lang="pl-PL" sz="2200" b="1" dirty="0">
                <a:solidFill>
                  <a:srgbClr val="FFC000"/>
                </a:solidFill>
                <a:latin typeface="+mj-lt"/>
              </a:rPr>
              <a:t>četiri tipa gospodarstva</a:t>
            </a:r>
            <a:r>
              <a:rPr lang="pl-PL" sz="2200" dirty="0">
                <a:latin typeface="+mj-lt"/>
              </a:rPr>
              <a:t>:</a:t>
            </a:r>
          </a:p>
          <a:p>
            <a:pPr marL="360000" lvl="2" indent="-43200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OBIČAJNO 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proizvodnja za vlastite potrebe i jak utjecaj tradicije</a:t>
            </a:r>
          </a:p>
          <a:p>
            <a:pPr marL="900000" lvl="2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prisutna u prošlosti</a:t>
            </a:r>
          </a:p>
          <a:p>
            <a:pPr marL="900000" lvl="2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danas prisutna u industrijski nerazvijenim dijelovima</a:t>
            </a:r>
            <a:endParaRPr lang="pl-PL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514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2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KOMANDNO</a:t>
            </a:r>
            <a:r>
              <a:rPr lang="pl-PL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l-PL" sz="2400" dirty="0">
                <a:latin typeface="+mj-lt"/>
              </a:rPr>
              <a:t>ili</a:t>
            </a:r>
            <a:r>
              <a:rPr lang="pl-PL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PLANSKO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što, kako i za koga će se proizvoditi odlučuje država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plan </a:t>
            </a:r>
            <a:r>
              <a:rPr lang="pl-PL" sz="1800" dirty="0" smtClean="0">
                <a:latin typeface="+mj-lt"/>
              </a:rPr>
              <a:t>razvoja gospodarstva donosi </a:t>
            </a:r>
            <a:r>
              <a:rPr lang="pl-PL" sz="1800" dirty="0">
                <a:latin typeface="+mj-lt"/>
              </a:rPr>
              <a:t>država </a:t>
            </a:r>
            <a:r>
              <a:rPr lang="pl-PL" sz="1800" i="1" dirty="0" smtClean="0">
                <a:latin typeface="+mj-lt"/>
              </a:rPr>
              <a:t>(</a:t>
            </a:r>
            <a:r>
              <a:rPr lang="pl-PL" sz="1800" i="1" dirty="0">
                <a:latin typeface="+mj-lt"/>
              </a:rPr>
              <a:t>npr. </a:t>
            </a:r>
            <a:r>
              <a:rPr lang="pl-PL" sz="1800" i="1" dirty="0" smtClean="0">
                <a:latin typeface="+mj-lt"/>
              </a:rPr>
              <a:t>petoljetke </a:t>
            </a:r>
            <a:r>
              <a:rPr lang="pl-PL" sz="1800" i="1" dirty="0">
                <a:latin typeface="+mj-lt"/>
              </a:rPr>
              <a:t>u SSSR-u)</a:t>
            </a:r>
            <a:endParaRPr lang="pl-PL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442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3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TRŽIŠNO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dominira načelo slobodnog </a:t>
            </a:r>
            <a:r>
              <a:rPr lang="pl-PL" sz="1800" dirty="0" smtClean="0">
                <a:latin typeface="+mj-lt"/>
              </a:rPr>
              <a:t>tržišta, slab utjecaj države na tržište</a:t>
            </a:r>
            <a:endParaRPr lang="pl-PL" sz="1800" dirty="0">
              <a:latin typeface="+mj-lt"/>
            </a:endParaRP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cijena se formira na temelju ponude i potražnje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b="1" dirty="0" smtClean="0">
                <a:solidFill>
                  <a:srgbClr val="FFC000"/>
                </a:solidFill>
                <a:latin typeface="+mj-lt"/>
              </a:rPr>
              <a:t>UTJECAJ NEVIDLJIVE RUKE</a:t>
            </a:r>
            <a:r>
              <a:rPr lang="pl-PL" sz="1800" dirty="0">
                <a:solidFill>
                  <a:prstClr val="white"/>
                </a:solidFill>
                <a:latin typeface="+mj-lt"/>
              </a:rPr>
              <a:t> </a:t>
            </a:r>
            <a:r>
              <a:rPr lang="pl-PL" sz="1800" dirty="0" smtClean="0">
                <a:solidFill>
                  <a:prstClr val="white"/>
                </a:solidFill>
                <a:latin typeface="+mj-lt"/>
              </a:rPr>
              <a:t>– država se ne upliće u tržište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442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4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MJEŠOVITO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 smtClean="0">
                <a:latin typeface="+mj-lt"/>
              </a:rPr>
              <a:t>većina današnjih gospodarstava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 smtClean="0">
                <a:latin typeface="+mj-lt"/>
              </a:rPr>
              <a:t>odluke </a:t>
            </a:r>
            <a:r>
              <a:rPr lang="pl-PL" sz="1800" dirty="0">
                <a:latin typeface="+mj-lt"/>
              </a:rPr>
              <a:t>se donose dijelom preko </a:t>
            </a:r>
            <a:r>
              <a:rPr lang="pl-PL" sz="1800" b="1" dirty="0">
                <a:solidFill>
                  <a:srgbClr val="FFC000"/>
                </a:solidFill>
                <a:latin typeface="+mj-lt"/>
              </a:rPr>
              <a:t>tržišta</a:t>
            </a:r>
            <a:r>
              <a:rPr lang="pl-PL" sz="1800" dirty="0">
                <a:latin typeface="+mj-lt"/>
              </a:rPr>
              <a:t>, dijelom </a:t>
            </a:r>
            <a:r>
              <a:rPr lang="pl-PL" sz="1800" b="1" dirty="0">
                <a:solidFill>
                  <a:srgbClr val="FFC000"/>
                </a:solidFill>
                <a:latin typeface="+mj-lt"/>
              </a:rPr>
              <a:t>državnom regulacijom</a:t>
            </a:r>
            <a:r>
              <a:rPr lang="pl-PL" sz="1800" dirty="0">
                <a:solidFill>
                  <a:srgbClr val="FFC000"/>
                </a:solidFill>
                <a:latin typeface="+mj-lt"/>
              </a:rPr>
              <a:t> </a:t>
            </a:r>
            <a:r>
              <a:rPr lang="pl-PL" sz="1800" dirty="0">
                <a:latin typeface="+mj-lt"/>
              </a:rPr>
              <a:t>i dijelom se zasnivaju na </a:t>
            </a:r>
            <a:r>
              <a:rPr lang="pl-PL" sz="1800" b="1" dirty="0" smtClean="0">
                <a:solidFill>
                  <a:srgbClr val="FFC000"/>
                </a:solidFill>
                <a:latin typeface="+mj-lt"/>
              </a:rPr>
              <a:t>običajima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b="1" dirty="0">
                <a:solidFill>
                  <a:srgbClr val="FFC000"/>
                </a:solidFill>
                <a:latin typeface="+mj-lt"/>
              </a:rPr>
              <a:t>DRŽAVNI INTERVENCIONIZAM </a:t>
            </a:r>
            <a:r>
              <a:rPr lang="pl-PL" sz="1800" dirty="0">
                <a:latin typeface="+mj-lt"/>
              </a:rPr>
              <a:t>ili </a:t>
            </a:r>
            <a:r>
              <a:rPr lang="pl-PL" sz="1800" b="1" dirty="0">
                <a:solidFill>
                  <a:srgbClr val="FFC000"/>
                </a:solidFill>
                <a:latin typeface="+mj-lt"/>
              </a:rPr>
              <a:t>UTJECAJ VIDLJIVE RUKE </a:t>
            </a:r>
            <a:r>
              <a:rPr lang="pl-PL" sz="1800" dirty="0">
                <a:latin typeface="+mj-lt"/>
              </a:rPr>
              <a:t>– kad se država upliće u tržište putem zakona (poreza, subvencija, poticaja, kamata)</a:t>
            </a:r>
          </a:p>
        </p:txBody>
      </p:sp>
    </p:spTree>
    <p:extLst>
      <p:ext uri="{BB962C8B-B14F-4D97-AF65-F5344CB8AC3E}">
        <p14:creationId xmlns:p14="http://schemas.microsoft.com/office/powerpoint/2010/main" val="388384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TRŽIŠTE VIDLJIVE I NEVIDLJIVE RUKE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Picture 7" descr="visible_han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flipH="1">
            <a:off x="-285784" y="2285112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ounded Rectangular Callout 8"/>
          <p:cNvSpPr/>
          <p:nvPr/>
        </p:nvSpPr>
        <p:spPr>
          <a:xfrm>
            <a:off x="2285984" y="1142984"/>
            <a:ext cx="4929222" cy="2228628"/>
          </a:xfrm>
          <a:prstGeom prst="wedgeRoundRectCallout">
            <a:avLst>
              <a:gd name="adj1" fmla="val -60270"/>
              <a:gd name="adj2" fmla="val 42120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bg1"/>
                </a:solidFill>
              </a:rPr>
              <a:t>kad se </a:t>
            </a:r>
            <a:r>
              <a:rPr lang="hr-HR" sz="2400" b="1" dirty="0" smtClean="0">
                <a:solidFill>
                  <a:schemeClr val="bg1"/>
                </a:solidFill>
              </a:rPr>
              <a:t>država upliće </a:t>
            </a:r>
            <a:r>
              <a:rPr lang="hr-HR" sz="2400" dirty="0" smtClean="0">
                <a:solidFill>
                  <a:schemeClr val="bg1"/>
                </a:solidFill>
              </a:rPr>
              <a:t>u tržište putem zakona </a:t>
            </a:r>
            <a:r>
              <a:rPr lang="hr-HR" sz="2400" i="1" dirty="0" smtClean="0">
                <a:solidFill>
                  <a:schemeClr val="bg1"/>
                </a:solidFill>
              </a:rPr>
              <a:t>(poreza, subvencija, poticaja, kamata)</a:t>
            </a:r>
            <a:r>
              <a:rPr lang="hr-HR" sz="2400" dirty="0" smtClean="0">
                <a:solidFill>
                  <a:schemeClr val="bg1"/>
                </a:solidFill>
              </a:rPr>
              <a:t> to se zove </a:t>
            </a:r>
            <a:r>
              <a:rPr lang="hr-HR" sz="2400" b="1" dirty="0" smtClean="0">
                <a:solidFill>
                  <a:srgbClr val="FF0000"/>
                </a:solidFill>
              </a:rPr>
              <a:t>DRŽAVNI INTERVENCIONIZAM </a:t>
            </a:r>
            <a:r>
              <a:rPr lang="hr-HR" sz="2400" dirty="0" smtClean="0">
                <a:solidFill>
                  <a:schemeClr val="bg1"/>
                </a:solidFill>
              </a:rPr>
              <a:t>ili utjecaj </a:t>
            </a:r>
            <a:r>
              <a:rPr lang="hr-HR" sz="2400" b="1" dirty="0" smtClean="0">
                <a:solidFill>
                  <a:srgbClr val="FF0000"/>
                </a:solidFill>
              </a:rPr>
              <a:t>VIDLJIVE RUKE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214546" y="4643446"/>
            <a:ext cx="4714908" cy="1953906"/>
          </a:xfrm>
          <a:prstGeom prst="wedgeRoundRectCallout">
            <a:avLst>
              <a:gd name="adj1" fmla="val 60565"/>
              <a:gd name="adj2" fmla="val -54224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800" dirty="0" smtClean="0">
                <a:solidFill>
                  <a:schemeClr val="bg1"/>
                </a:solidFill>
              </a:rPr>
              <a:t>tamo gdje se </a:t>
            </a:r>
            <a:r>
              <a:rPr lang="hr-HR" sz="2800" b="1" dirty="0" smtClean="0">
                <a:solidFill>
                  <a:schemeClr val="bg1"/>
                </a:solidFill>
              </a:rPr>
              <a:t>država ne upliće </a:t>
            </a:r>
            <a:r>
              <a:rPr lang="hr-HR" sz="2800" dirty="0" smtClean="0">
                <a:solidFill>
                  <a:schemeClr val="bg1"/>
                </a:solidFill>
              </a:rPr>
              <a:t>kažemo da djeluje </a:t>
            </a:r>
            <a:r>
              <a:rPr lang="hr-HR" sz="2800" b="1" dirty="0" smtClean="0">
                <a:solidFill>
                  <a:srgbClr val="FF0000"/>
                </a:solidFill>
              </a:rPr>
              <a:t>TRŽIŠTE NEVIDLJIVE RUKE</a:t>
            </a:r>
            <a:r>
              <a:rPr lang="hr-HR" sz="2800" dirty="0">
                <a:solidFill>
                  <a:schemeClr val="bg1"/>
                </a:solidFill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(slobodno tržište)</a:t>
            </a:r>
            <a:endParaRPr lang="hr-HR" sz="2800" b="1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 descr="invisible_hand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71384" y="2285112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6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TRŽIŠTE</a:t>
            </a:r>
            <a:endParaRPr lang="hr-HR" sz="3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502" y="928670"/>
            <a:ext cx="9215502" cy="5929330"/>
          </a:xfrm>
        </p:spPr>
        <p:txBody>
          <a:bodyPr>
            <a:normAutofit/>
          </a:bodyPr>
          <a:lstStyle/>
          <a:p>
            <a:pPr marL="288000" indent="0"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+mn-lt"/>
              </a:rPr>
              <a:t>TRŽIŠTE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b="1" dirty="0" smtClean="0">
                <a:latin typeface="+mn-lt"/>
              </a:rPr>
              <a:t>–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 mjesto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sučeljavanja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ponude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potražnje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formiranja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cijena</a:t>
            </a:r>
            <a:endParaRPr lang="hr-HR" sz="2000" b="1" dirty="0" smtClean="0">
              <a:solidFill>
                <a:srgbClr val="FFC000"/>
              </a:solidFill>
              <a:latin typeface="+mn-lt"/>
            </a:endParaRPr>
          </a:p>
          <a:p>
            <a:pPr lvl="1"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dirty="0" smtClean="0">
                <a:solidFill>
                  <a:prstClr val="white"/>
                </a:solidFill>
                <a:latin typeface="+mn-lt"/>
              </a:rPr>
              <a:t>tržište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mehanizam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putem kojeg kupci i prodavači određuju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cijenu</a:t>
            </a:r>
            <a:r>
              <a:rPr lang="hr-HR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i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količinu</a:t>
            </a:r>
            <a:r>
              <a:rPr lang="hr-HR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nekog dobra</a:t>
            </a:r>
          </a:p>
          <a:p>
            <a:pPr marL="288000" lvl="0" indent="0">
              <a:spcBef>
                <a:spcPts val="30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Calibri"/>
              </a:rPr>
              <a:t>PODJELA TRŽIŠTA</a:t>
            </a:r>
          </a:p>
          <a:p>
            <a:pPr marL="1042416" lvl="1" indent="-360000">
              <a:buClr>
                <a:prstClr val="white"/>
              </a:buClr>
              <a:buSzPct val="100000"/>
              <a:buFont typeface="+mj-lt"/>
              <a:buAutoNum type="arabicPeriod"/>
            </a:pPr>
            <a:r>
              <a:rPr lang="hr-HR" dirty="0" smtClean="0">
                <a:solidFill>
                  <a:prstClr val="white"/>
                </a:solidFill>
                <a:latin typeface="Calibri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PROSTORNOM OBUHVATU </a:t>
            </a:r>
            <a:r>
              <a:rPr lang="hr-HR" dirty="0" smtClean="0">
                <a:solidFill>
                  <a:prstClr val="white"/>
                </a:solidFill>
                <a:latin typeface="Calibri"/>
              </a:rPr>
              <a:t>– lokalno, regionalno, nacionalno, međunarodno…</a:t>
            </a:r>
          </a:p>
          <a:p>
            <a:pPr marL="1042416" lvl="1" indent="-360000">
              <a:spcBef>
                <a:spcPts val="2400"/>
              </a:spcBef>
              <a:buClr>
                <a:prstClr val="white"/>
              </a:buClr>
              <a:buSzPct val="100000"/>
              <a:buFont typeface="+mj-lt"/>
              <a:buAutoNum type="arabicPeriod"/>
            </a:pPr>
            <a:r>
              <a:rPr lang="hr-HR" dirty="0" smtClean="0">
                <a:solidFill>
                  <a:prstClr val="white"/>
                </a:solidFill>
                <a:latin typeface="Calibri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VRSTI PREDMETA RAZMJENE </a:t>
            </a:r>
            <a:r>
              <a:rPr lang="hr-HR" dirty="0" smtClean="0">
                <a:solidFill>
                  <a:prstClr val="white"/>
                </a:solidFill>
                <a:latin typeface="Calibri"/>
              </a:rPr>
              <a:t>– tržišta različitih dobara 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i="1" dirty="0" err="1" smtClean="0">
                <a:solidFill>
                  <a:prstClr val="white"/>
                </a:solidFill>
                <a:latin typeface="Calibri"/>
              </a:rPr>
              <a:t>npr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. tržište kože, dijamanata, tržište rada, vrijednosnih papira, devizno </a:t>
            </a:r>
            <a:r>
              <a:rPr lang="hr-HR" i="1" dirty="0" err="1" smtClean="0">
                <a:solidFill>
                  <a:prstClr val="white"/>
                </a:solidFill>
                <a:latin typeface="Calibri"/>
              </a:rPr>
              <a:t>tržište..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.)</a:t>
            </a:r>
          </a:p>
          <a:p>
            <a:pPr lvl="1">
              <a:spcBef>
                <a:spcPts val="1200"/>
              </a:spcBef>
              <a:buNone/>
            </a:pPr>
            <a:endParaRPr lang="hr-HR" dirty="0" smtClean="0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96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OSNOVNE FUNKCIJE TRŽIŠTA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6512" y="928670"/>
            <a:ext cx="9144000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 2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itchFamily="2" charset="2"/>
              <a:buChar char="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SELEKTIVNA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– ono što je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traženo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 bit će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prodano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, a ono što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nije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, ostat će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neprodano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r-HR" sz="2200" i="1" dirty="0" smtClean="0">
                <a:solidFill>
                  <a:schemeClr val="bg1"/>
                </a:solidFill>
                <a:latin typeface="+mj-lt"/>
              </a:rPr>
              <a:t>(npr. svake godine na štandovima je nešto novo hit – laseri, </a:t>
            </a:r>
            <a:r>
              <a:rPr lang="hr-HR" sz="2200" i="1" dirty="0" err="1" smtClean="0">
                <a:solidFill>
                  <a:schemeClr val="bg1"/>
                </a:solidFill>
                <a:latin typeface="+mj-lt"/>
              </a:rPr>
              <a:t>fidget</a:t>
            </a:r>
            <a:r>
              <a:rPr lang="hr-HR" sz="2200" i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r-HR" sz="2200" i="1" dirty="0" err="1" smtClean="0">
                <a:solidFill>
                  <a:schemeClr val="bg1"/>
                </a:solidFill>
                <a:latin typeface="+mj-lt"/>
              </a:rPr>
              <a:t>spinneri</a:t>
            </a:r>
            <a:r>
              <a:rPr lang="hr-HR" sz="2200" i="1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schemeClr val="bg1"/>
                </a:solidFill>
                <a:latin typeface="+mj-lt"/>
              </a:rPr>
              <a:t>skateboardi</a:t>
            </a:r>
            <a:r>
              <a:rPr lang="hr-HR" sz="2200" i="1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schemeClr val="bg1"/>
                </a:solidFill>
                <a:latin typeface="+mj-lt"/>
              </a:rPr>
              <a:t>tamagočiji</a:t>
            </a:r>
            <a:r>
              <a:rPr lang="hr-HR" sz="2200" i="1" dirty="0" smtClean="0">
                <a:solidFill>
                  <a:schemeClr val="bg1"/>
                </a:solidFill>
                <a:latin typeface="+mj-lt"/>
              </a:rPr>
              <a:t>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ALOKACIJSKA</a:t>
            </a:r>
            <a:r>
              <a:rPr lang="hr-H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vi-VN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razmještanje resursa i proizvoda </a:t>
            </a:r>
            <a:r>
              <a:rPr lang="vi-VN" sz="2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tamo gdje su najpotrebniji</a:t>
            </a:r>
            <a:r>
              <a:rPr lang="vi-VN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(npr. sportski rekviziti za vrijeme sportskih događanja, sladoled ljeti…)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DISTRIBUCIJSKA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raspodjela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 ukupno ostvarenog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profita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 (npr. ako poduzetnik ostvari veću zaradu, povisit će plaću radnicima)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INFORMACIJSKA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– poduzetnik može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koristiti informacije koje mu tržište nudi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 kako bi mogao procijeniti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što proizvoditi i koje promjene uvesti </a:t>
            </a:r>
            <a:r>
              <a:rPr lang="hr-HR" sz="2200" i="1" dirty="0" smtClean="0">
                <a:solidFill>
                  <a:schemeClr val="bg1"/>
                </a:solidFill>
                <a:latin typeface="+mj-lt"/>
              </a:rPr>
              <a:t>(ekonomiziranje informacija s tržišta)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RAZVOJNA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– unosi se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racionalnost 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u gospodarske djelatnosti te se poduzetnici konkurencijom prisiljavaju na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stalnu brigu o razvoju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" y="928670"/>
            <a:ext cx="9144000" cy="5929330"/>
          </a:xfrm>
        </p:spPr>
        <p:txBody>
          <a:bodyPr>
            <a:normAutofit/>
          </a:bodyPr>
          <a:lstStyle/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SELEKTIVNA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ono što je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traženo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 bit će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prodano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, a ono što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nije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, ostat će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neprodano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(npr. svake godine na štandovima je nešto novo hit – laseri,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fidget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spinneri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skateboardi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tamagočiji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ALOKACIJSKA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vi-VN" sz="2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razmještanje resursa i proizvoda </a:t>
            </a:r>
            <a:r>
              <a:rPr lang="vi-V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tamo gdje su najpotrebniji</a:t>
            </a:r>
            <a:r>
              <a:rPr lang="vi-VN" sz="2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i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(npr. sportski rekviziti za vrijeme sportskih događanja, sladoled ljeti…)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DISTRIBUCIJSKA</a:t>
            </a:r>
            <a:r>
              <a:rPr lang="hr-HR" dirty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raspodjela</a:t>
            </a:r>
            <a:r>
              <a:rPr lang="hr-HR" sz="22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ukupno ostvarenog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profita</a:t>
            </a:r>
            <a:r>
              <a:rPr lang="hr-HR" sz="22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i="1" dirty="0">
                <a:solidFill>
                  <a:prstClr val="white"/>
                </a:solidFill>
                <a:latin typeface="+mj-lt"/>
              </a:rPr>
              <a:t>(npr. ako poduzetnik ostvari veću zaradu, povisit će plaću radnicima)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INFORMACIJSKA</a:t>
            </a:r>
            <a:r>
              <a:rPr lang="hr-HR" dirty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poduzetnik može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koristiti informacije koje mu tržište nudi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 kako bi mogao procijeniti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što proizvoditi i koje promjene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uvesti 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(ekonomiziranje informacija s tržišta)</a:t>
            </a:r>
            <a:endParaRPr lang="hr-HR" sz="2200" i="1" dirty="0">
              <a:solidFill>
                <a:prstClr val="white"/>
              </a:solidFill>
              <a:latin typeface="+mj-lt"/>
            </a:endParaRP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RAZVOJNA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unosi se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racionalnost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 gospodarske djelatnosti te se poduzetnici konkurencijom prisiljavaju na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stalnu brigu o razvoju</a:t>
            </a:r>
            <a:endParaRPr lang="hr-HR" sz="2200" b="1" dirty="0" smtClean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53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470" y="928670"/>
            <a:ext cx="9144032" cy="5929330"/>
          </a:xfrm>
        </p:spPr>
        <p:txBody>
          <a:bodyPr>
            <a:normAutofit/>
          </a:bodyPr>
          <a:lstStyle/>
          <a:p>
            <a:pPr marL="468000" indent="-324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n-lt"/>
              </a:rPr>
              <a:t>ukupna količina dobara i usluga koje će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potrošači </a:t>
            </a: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kupiti </a:t>
            </a:r>
            <a:r>
              <a:rPr lang="pl-PL" sz="2400" dirty="0" smtClean="0">
                <a:latin typeface="+mn-lt"/>
              </a:rPr>
              <a:t>po određenim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cijenama</a:t>
            </a:r>
            <a:r>
              <a:rPr lang="pl-PL" sz="2400" dirty="0" smtClean="0">
                <a:latin typeface="+mn-lt"/>
              </a:rPr>
              <a:t> na određenom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tržištu</a:t>
            </a:r>
            <a:r>
              <a:rPr lang="pl-PL" sz="2400" dirty="0" smtClean="0">
                <a:latin typeface="+mn-lt"/>
              </a:rPr>
              <a:t> i u određenom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vremenu</a:t>
            </a:r>
          </a:p>
          <a:p>
            <a:pPr marL="468000" indent="-324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pl-PL" sz="2400" dirty="0" smtClean="0">
                <a:solidFill>
                  <a:prstClr val="white"/>
                </a:solidFill>
                <a:latin typeface="+mn-lt"/>
              </a:rPr>
              <a:t>kolika </a:t>
            </a:r>
            <a:r>
              <a:rPr lang="pl-PL" sz="2400" b="1" dirty="0" smtClean="0">
                <a:solidFill>
                  <a:srgbClr val="FFC000"/>
                </a:solidFill>
                <a:latin typeface="+mn-lt"/>
              </a:rPr>
              <a:t>količina</a:t>
            </a:r>
            <a:r>
              <a:rPr lang="pl-PL" sz="2400" dirty="0" smtClean="0">
                <a:solidFill>
                  <a:prstClr val="white"/>
                </a:solidFill>
                <a:latin typeface="+mn-lt"/>
              </a:rPr>
              <a:t> dobara će biti prodana ovisi o njihovoj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cijeni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468000"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OPĆI ZAKON POTRAŽNJE </a:t>
            </a:r>
            <a:r>
              <a:rPr lang="hr-HR" sz="2400" b="1" dirty="0" smtClean="0">
                <a:latin typeface="+mn-lt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kad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hr-HR" sz="2400" dirty="0" smtClean="0">
                <a:latin typeface="+mn-lt"/>
              </a:rPr>
              <a:t> dobra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raste</a:t>
            </a:r>
            <a:r>
              <a:rPr lang="hr-HR" sz="2400" dirty="0" smtClean="0">
                <a:latin typeface="+mn-lt"/>
              </a:rPr>
              <a:t>,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potraživana</a:t>
            </a:r>
            <a:r>
              <a:rPr lang="hr-HR" sz="2400" dirty="0" smtClean="0">
                <a:latin typeface="+mn-lt"/>
              </a:rPr>
              <a:t> se količina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smanjuje</a:t>
            </a:r>
            <a:r>
              <a:rPr lang="hr-HR" sz="2400" dirty="0" smtClean="0">
                <a:latin typeface="+mn-lt"/>
              </a:rPr>
              <a:t>, i obrnuto</a:t>
            </a:r>
            <a:endParaRPr lang="hr-HR" sz="2400" b="1" dirty="0" smtClean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POTRAŽNJA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70" y="939457"/>
            <a:ext cx="9000000" cy="9863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598290"/>
            <a:ext cx="7929618" cy="3131866"/>
            <a:chOff x="642910" y="3598290"/>
            <a:chExt cx="7929618" cy="3131866"/>
          </a:xfrm>
        </p:grpSpPr>
        <p:grpSp>
          <p:nvGrpSpPr>
            <p:cNvPr id="2" name="Group 8"/>
            <p:cNvGrpSpPr/>
            <p:nvPr/>
          </p:nvGrpSpPr>
          <p:grpSpPr>
            <a:xfrm>
              <a:off x="642910" y="3598290"/>
              <a:ext cx="7929618" cy="3131866"/>
              <a:chOff x="428596" y="3500414"/>
              <a:chExt cx="8501122" cy="335758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28596" y="3500438"/>
                <a:ext cx="8501122" cy="33575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428596" y="3500414"/>
                <a:ext cx="3904170" cy="3357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b="82416"/>
              <a:stretch/>
            </p:blipFill>
            <p:spPr bwMode="auto">
              <a:xfrm>
                <a:off x="4949655" y="3500438"/>
                <a:ext cx="3857652" cy="436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593" y="4005064"/>
              <a:ext cx="3840081" cy="206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400948" y="3645024"/>
            <a:ext cx="2493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KRIVULJA POTRAŽNJE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rot="120000">
            <a:off x="1365293" y="4192558"/>
            <a:ext cx="2188517" cy="2005057"/>
          </a:xfrm>
          <a:custGeom>
            <a:avLst/>
            <a:gdLst>
              <a:gd name="connsiteX0" fmla="*/ 0 w 1942089"/>
              <a:gd name="connsiteY0" fmla="*/ 0 h 2006825"/>
              <a:gd name="connsiteX1" fmla="*/ 890124 w 1942089"/>
              <a:gd name="connsiteY1" fmla="*/ 1189529 h 2006825"/>
              <a:gd name="connsiteX2" fmla="*/ 1942089 w 1942089"/>
              <a:gd name="connsiteY2" fmla="*/ 2006825 h 20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089" h="2006825">
                <a:moveTo>
                  <a:pt x="0" y="0"/>
                </a:moveTo>
                <a:cubicBezTo>
                  <a:pt x="283221" y="427529"/>
                  <a:pt x="566443" y="855058"/>
                  <a:pt x="890124" y="1189529"/>
                </a:cubicBezTo>
                <a:cubicBezTo>
                  <a:pt x="1213805" y="1524000"/>
                  <a:pt x="1629197" y="1849030"/>
                  <a:pt x="1942089" y="200682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35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39"/>
          <p:cNvSpPr/>
          <p:nvPr/>
        </p:nvSpPr>
        <p:spPr>
          <a:xfrm>
            <a:off x="4391474" y="4500570"/>
            <a:ext cx="1785950" cy="85725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3534218" y="3643314"/>
            <a:ext cx="857256" cy="85725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2676962" y="2714620"/>
            <a:ext cx="857256" cy="928694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1819706" y="1500174"/>
            <a:ext cx="857256" cy="121444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230536" y="47858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CIJENA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9439" y="6315014"/>
            <a:ext cx="2436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KOL. POTRAŽIVANJA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891012" y="28572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533424" y="2999578"/>
            <a:ext cx="144464" cy="5715040"/>
            <a:chOff x="1142976" y="428604"/>
            <a:chExt cx="144464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142976" y="335597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526504" y="5214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6504" y="4766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6504" y="4318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6504" y="3870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6504" y="3422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6504" y="2974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6504" y="2526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6504" y="2078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6504" y="1630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2384" y="11819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8764" y="733861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62384" y="2857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6116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7100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19904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36080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93336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63110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4257" y="1296574"/>
            <a:ext cx="2671552" cy="171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Elbow Connector 58"/>
          <p:cNvCxnSpPr/>
          <p:nvPr/>
        </p:nvCxnSpPr>
        <p:spPr>
          <a:xfrm rot="16200000" flipH="1">
            <a:off x="-752062" y="3214686"/>
            <a:ext cx="4357718" cy="785818"/>
          </a:xfrm>
          <a:prstGeom prst="bentConnector3">
            <a:avLst>
              <a:gd name="adj1" fmla="val 578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748268" y="1410693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76" name="Elbow Connector 75"/>
          <p:cNvCxnSpPr/>
          <p:nvPr/>
        </p:nvCxnSpPr>
        <p:spPr>
          <a:xfrm rot="16200000" flipH="1">
            <a:off x="319508" y="3500438"/>
            <a:ext cx="3071834" cy="1643074"/>
          </a:xfrm>
          <a:prstGeom prst="bentConnector3">
            <a:avLst>
              <a:gd name="adj1" fmla="val -85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605524" y="264318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>
            <a:off x="1033888" y="3643314"/>
            <a:ext cx="2571768" cy="2143140"/>
          </a:xfrm>
          <a:prstGeom prst="bentConnector3">
            <a:avLst>
              <a:gd name="adj1" fmla="val 9771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462780" y="357187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25" name="Elbow Connector 124"/>
          <p:cNvCxnSpPr/>
          <p:nvPr/>
        </p:nvCxnSpPr>
        <p:spPr>
          <a:xfrm>
            <a:off x="1066256" y="4500570"/>
            <a:ext cx="3429024" cy="1285884"/>
          </a:xfrm>
          <a:prstGeom prst="bentConnector3">
            <a:avLst>
              <a:gd name="adj1" fmla="val 98421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360496" y="442913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29" name="Elbow Connector 128"/>
          <p:cNvCxnSpPr/>
          <p:nvPr/>
        </p:nvCxnSpPr>
        <p:spPr>
          <a:xfrm>
            <a:off x="1033888" y="5357826"/>
            <a:ext cx="5143536" cy="428628"/>
          </a:xfrm>
          <a:prstGeom prst="bentConnector3">
            <a:avLst>
              <a:gd name="adj1" fmla="val 99876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6105986" y="528638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143" name="Rounded Rectangular Callout 142"/>
          <p:cNvSpPr/>
          <p:nvPr/>
        </p:nvSpPr>
        <p:spPr>
          <a:xfrm>
            <a:off x="2534086" y="214290"/>
            <a:ext cx="1857388" cy="928694"/>
          </a:xfrm>
          <a:prstGeom prst="wedgeRoundRectCallout">
            <a:avLst>
              <a:gd name="adj1" fmla="val -80320"/>
              <a:gd name="adj2" fmla="val 753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ljudi ne kupuju jer je </a:t>
            </a:r>
            <a:r>
              <a:rPr lang="hr-HR" b="1" dirty="0" smtClean="0">
                <a:solidFill>
                  <a:srgbClr val="FF0000"/>
                </a:solidFill>
              </a:rPr>
              <a:t>preskupo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44" name="Rounded Rectangular Callout 143"/>
          <p:cNvSpPr/>
          <p:nvPr/>
        </p:nvSpPr>
        <p:spPr>
          <a:xfrm>
            <a:off x="2534086" y="1357298"/>
            <a:ext cx="2000264" cy="928694"/>
          </a:xfrm>
          <a:prstGeom prst="wedgeRoundRectCallout">
            <a:avLst>
              <a:gd name="adj1" fmla="val -37781"/>
              <a:gd name="adj2" fmla="val 821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rgbClr val="FF0000"/>
                </a:solidFill>
              </a:rPr>
              <a:t>smanjenjem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prstClr val="black"/>
                </a:solidFill>
              </a:rPr>
              <a:t>cijena, </a:t>
            </a:r>
            <a:r>
              <a:rPr lang="hr-HR" b="1" dirty="0" smtClean="0">
                <a:solidFill>
                  <a:srgbClr val="FF0000"/>
                </a:solidFill>
              </a:rPr>
              <a:t>povećava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prstClr val="black"/>
                </a:solidFill>
              </a:rPr>
              <a:t>se potražnja</a:t>
            </a:r>
            <a:endParaRPr lang="hr-HR" dirty="0">
              <a:solidFill>
                <a:prstClr val="black"/>
              </a:solidFill>
            </a:endParaRPr>
          </a:p>
        </p:txBody>
      </p:sp>
      <p:sp>
        <p:nvSpPr>
          <p:cNvPr id="147" name="Rounded Rectangular Callout 146"/>
          <p:cNvSpPr/>
          <p:nvPr/>
        </p:nvSpPr>
        <p:spPr>
          <a:xfrm>
            <a:off x="4034284" y="2857496"/>
            <a:ext cx="2500330" cy="928694"/>
          </a:xfrm>
          <a:prstGeom prst="wedgeRoundRectCallout">
            <a:avLst>
              <a:gd name="adj1" fmla="val -65525"/>
              <a:gd name="adj2" fmla="val 274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daljnjim </a:t>
            </a:r>
            <a:r>
              <a:rPr lang="hr-HR" b="1" dirty="0" smtClean="0">
                <a:solidFill>
                  <a:srgbClr val="FF0000"/>
                </a:solidFill>
              </a:rPr>
              <a:t>smanjenjem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cijena</a:t>
            </a:r>
            <a:r>
              <a:rPr lang="hr-HR" dirty="0" smtClean="0">
                <a:solidFill>
                  <a:prstClr val="black"/>
                </a:solidFill>
              </a:rPr>
              <a:t>, još više se </a:t>
            </a:r>
            <a:r>
              <a:rPr lang="hr-HR" b="1" dirty="0" smtClean="0">
                <a:solidFill>
                  <a:srgbClr val="FF0000"/>
                </a:solidFill>
              </a:rPr>
              <a:t>povećava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potražnja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48" name="Rounded Rectangular Callout 147"/>
          <p:cNvSpPr/>
          <p:nvPr/>
        </p:nvSpPr>
        <p:spPr>
          <a:xfrm>
            <a:off x="5463044" y="3929066"/>
            <a:ext cx="2928958" cy="928694"/>
          </a:xfrm>
          <a:prstGeom prst="wedgeRoundRectCallout">
            <a:avLst>
              <a:gd name="adj1" fmla="val -81047"/>
              <a:gd name="adj2" fmla="val 83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proizvod postaje dostupan širokim masama radi još većeg pojeftinjenja</a:t>
            </a:r>
            <a:endParaRPr lang="hr-HR" b="1" dirty="0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897065" y="95785"/>
            <a:ext cx="4178743" cy="1118598"/>
          </a:xfrm>
          <a:prstGeom prst="rect">
            <a:avLst/>
          </a:prstGeom>
          <a:solidFill>
            <a:srgbClr val="002060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hr-HR" sz="1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NEGATIVAN ODNOS</a:t>
            </a: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IZMEĐU CIJENE I KOLIČINE</a:t>
            </a:r>
          </a:p>
          <a:p>
            <a:pPr algn="ctr"/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NIŽA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CIJENA – </a:t>
            </a: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VEĆA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POTRAŽNJA</a:t>
            </a:r>
            <a:endParaRPr lang="hr-HR" sz="16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  <a:p>
            <a:pPr algn="ctr"/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VIŠA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CIJENA</a:t>
            </a: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–</a:t>
            </a: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MANJA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POTRAŽNJA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982" y="6548020"/>
            <a:ext cx="3786183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KRIVULJA POTRAŽNJE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17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27" grpId="0" animBg="1"/>
      <p:bldP spid="98" grpId="0" animBg="1"/>
      <p:bldP spid="63" grpId="0" animBg="1"/>
      <p:bldP spid="20" grpId="0" build="allAtOnce"/>
      <p:bldP spid="21" grpId="0" build="allAtOnce"/>
      <p:bldP spid="62" grpId="0" animBg="1"/>
      <p:bldP spid="93" grpId="0" animBg="1"/>
      <p:bldP spid="99" grpId="0" animBg="1"/>
      <p:bldP spid="128" grpId="0" animBg="1"/>
      <p:bldP spid="133" grpId="0" animBg="1"/>
      <p:bldP spid="143" grpId="0" build="allAtOnce" animBg="1"/>
      <p:bldP spid="144" grpId="0" build="allAtOnce" animBg="1"/>
      <p:bldP spid="147" grpId="0" build="allAtOnce" animBg="1"/>
      <p:bldP spid="148" grpId="0" build="allAtOnce" animBg="1"/>
      <p:bldP spid="155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 I GOSPODARSTVO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-71470" y="908720"/>
            <a:ext cx="9001188" cy="54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47688" marR="0" lvl="0" indent="-411163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−"/>
              <a:tabLst/>
              <a:defRPr/>
            </a:pP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GOSPODARSTVO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– ljudska djelatnost koju čine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proizvodnja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,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potrošnja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razmjena</a:t>
            </a:r>
            <a:endParaRPr kumimoji="0" lang="hr-H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547688" marR="0" lvl="0" indent="-411163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−"/>
              <a:tabLst/>
              <a:defRPr/>
            </a:pP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EKONOMIJA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– znanost koja proučava način na koji društva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upotrebljavaju ograničene resurse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za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proizvodnju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korisnih dobara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 kako ih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raspodjeljuju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između različitih skupina ljudi</a:t>
            </a:r>
          </a:p>
          <a:p>
            <a:pPr marL="548640" marR="0" lvl="0" indent="-41148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tx1">
                  <a:shade val="95000"/>
                </a:schemeClr>
              </a:buClr>
              <a:buSzPct val="100000"/>
              <a:buFont typeface="Arial" pitchFamily="34" charset="0"/>
              <a:buChar char="−"/>
              <a:tabLst/>
              <a:defRPr/>
            </a:pP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ZAKON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OGRANIČENOSTI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– dobra su rijetka jer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nema dovoljno resursa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kako bi se proizvela sva dobra koja ljudi žele potrošiti</a:t>
            </a:r>
          </a:p>
          <a:p>
            <a:pPr marL="548640" marR="0" lvl="0" indent="-41148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tx1">
                  <a:shade val="95000"/>
                </a:schemeClr>
              </a:buClr>
              <a:buSzPct val="100000"/>
              <a:buFont typeface="Arial" pitchFamily="34" charset="0"/>
              <a:buChar char="−"/>
              <a:tabLst/>
              <a:defRPr/>
            </a:pP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OPORTUNITETNI TROŠAK 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– </a:t>
            </a:r>
            <a:r>
              <a:rPr kumimoji="0" lang="de-AT" sz="22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druga želja od koje se odustaje</a:t>
            </a:r>
            <a:r>
              <a:rPr kumimoji="0" lang="hr-HR" sz="22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400" b="0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(druga</a:t>
            </a:r>
            <a:r>
              <a:rPr kumimoji="0" lang="hr-HR" sz="2400" b="0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najpoželjnija stvar od koje se odustaje)</a:t>
            </a:r>
          </a:p>
          <a:p>
            <a:pPr marL="548640" indent="-288000" fontAlgn="base">
              <a:spcBef>
                <a:spcPts val="1800"/>
              </a:spcBef>
              <a:spcAft>
                <a:spcPct val="0"/>
              </a:spcAft>
              <a:buClr>
                <a:schemeClr val="tx1">
                  <a:shade val="95000"/>
                </a:schemeClr>
              </a:buClr>
              <a:buSzPct val="100000"/>
              <a:buFont typeface="Arial" pitchFamily="34" charset="0"/>
              <a:buChar char="−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1776. g.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Adam 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Smith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Bogatstvo naroda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– godina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4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nastanka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ekonomije kao znanost</a:t>
            </a:r>
          </a:p>
          <a:p>
            <a:pPr marL="548640" marR="0" lvl="0" indent="-41148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tx1">
                  <a:shade val="95000"/>
                </a:schemeClr>
              </a:buClr>
              <a:buSzPct val="100000"/>
              <a:buFont typeface="Arial" pitchFamily="34" charset="0"/>
              <a:buChar char="−"/>
              <a:tabLst/>
              <a:defRPr/>
            </a:pPr>
            <a:endParaRPr kumimoji="0" lang="hr-HR" sz="2200" b="0" i="1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pic>
        <p:nvPicPr>
          <p:cNvPr id="8" name="Picture 7" descr="AdamSmith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flipH="1">
            <a:off x="7593261" y="4586335"/>
            <a:ext cx="1468726" cy="219199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6200000">
            <a:off x="-157135" y="1050086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CIJENA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3503" y="6357958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KOLIČINA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035852" y="64291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070977" y="3964520"/>
            <a:ext cx="143999" cy="4500000"/>
            <a:chOff x="1142977" y="428604"/>
            <a:chExt cx="144463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7" y="47811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7" y="369402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3436" y="1514985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466464" y="46759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6464" y="28834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6464" y="12022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600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24108" y="63733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1300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1364" y="63733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50561" y="63733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4000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86"/>
          <p:cNvGrpSpPr/>
          <p:nvPr/>
        </p:nvGrpSpPr>
        <p:grpSpPr>
          <a:xfrm>
            <a:off x="1178727" y="1357298"/>
            <a:ext cx="3429025" cy="4857784"/>
            <a:chOff x="1178727" y="1357298"/>
            <a:chExt cx="3429025" cy="4857784"/>
          </a:xfrm>
        </p:grpSpPr>
        <p:sp>
          <p:nvSpPr>
            <p:cNvPr id="98" name="Freeform 97"/>
            <p:cNvSpPr/>
            <p:nvPr/>
          </p:nvSpPr>
          <p:spPr>
            <a:xfrm>
              <a:off x="2821802" y="3071810"/>
              <a:ext cx="1678760" cy="1785950"/>
            </a:xfrm>
            <a:custGeom>
              <a:avLst/>
              <a:gdLst>
                <a:gd name="connsiteX0" fmla="*/ 0 w 469231"/>
                <a:gd name="connsiteY0" fmla="*/ 0 h 697832"/>
                <a:gd name="connsiteX1" fmla="*/ 469231 w 469231"/>
                <a:gd name="connsiteY1" fmla="*/ 697832 h 69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9231" h="697832">
                  <a:moveTo>
                    <a:pt x="0" y="0"/>
                  </a:moveTo>
                  <a:cubicBezTo>
                    <a:pt x="193507" y="289760"/>
                    <a:pt x="387015" y="579521"/>
                    <a:pt x="469231" y="69783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964545" y="1428736"/>
              <a:ext cx="857257" cy="1643074"/>
            </a:xfrm>
            <a:custGeom>
              <a:avLst/>
              <a:gdLst>
                <a:gd name="connsiteX0" fmla="*/ 0 w 469231"/>
                <a:gd name="connsiteY0" fmla="*/ 0 h 697832"/>
                <a:gd name="connsiteX1" fmla="*/ 469231 w 469231"/>
                <a:gd name="connsiteY1" fmla="*/ 697832 h 69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9231" h="697832">
                  <a:moveTo>
                    <a:pt x="0" y="0"/>
                  </a:moveTo>
                  <a:cubicBezTo>
                    <a:pt x="193507" y="289760"/>
                    <a:pt x="387015" y="579521"/>
                    <a:pt x="469231" y="69783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cxnSp>
          <p:nvCxnSpPr>
            <p:cNvPr id="59" name="Elbow Connector 58"/>
            <p:cNvCxnSpPr/>
            <p:nvPr/>
          </p:nvCxnSpPr>
          <p:spPr>
            <a:xfrm rot="16200000" flipH="1">
              <a:off x="-821537" y="3357562"/>
              <a:ext cx="4786346" cy="785817"/>
            </a:xfrm>
            <a:prstGeom prst="bentConnector3">
              <a:avLst>
                <a:gd name="adj1" fmla="val 731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893107" y="1357298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cxnSp>
          <p:nvCxnSpPr>
            <p:cNvPr id="76" name="Elbow Connector 75"/>
            <p:cNvCxnSpPr/>
            <p:nvPr/>
          </p:nvCxnSpPr>
          <p:spPr>
            <a:xfrm rot="16200000" flipH="1">
              <a:off x="464348" y="3857628"/>
              <a:ext cx="3071834" cy="1643074"/>
            </a:xfrm>
            <a:prstGeom prst="bentConnector3">
              <a:avLst>
                <a:gd name="adj1" fmla="val -852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750364" y="3000372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cxnSp>
          <p:nvCxnSpPr>
            <p:cNvPr id="125" name="Elbow Connector 124"/>
            <p:cNvCxnSpPr/>
            <p:nvPr/>
          </p:nvCxnSpPr>
          <p:spPr>
            <a:xfrm>
              <a:off x="1178728" y="4857760"/>
              <a:ext cx="3429024" cy="1285884"/>
            </a:xfrm>
            <a:prstGeom prst="bentConnector3">
              <a:avLst>
                <a:gd name="adj1" fmla="val 98421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464876" y="4786322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4643438" y="2143116"/>
          <a:ext cx="392909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4446"/>
                <a:gridCol w="1404948"/>
                <a:gridCol w="1309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SITUACIJA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CIJENA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KOLIČINA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600 kn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1300 kom.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B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400 kn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2000 kom.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C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200 kn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4000 kom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itle 1"/>
          <p:cNvSpPr txBox="1">
            <a:spLocks/>
          </p:cNvSpPr>
          <p:nvPr/>
        </p:nvSpPr>
        <p:spPr>
          <a:xfrm>
            <a:off x="2857488" y="274638"/>
            <a:ext cx="6000792" cy="86834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36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POTRAŽNJA ZA MOBITELIMA</a:t>
            </a:r>
            <a:endParaRPr lang="hr-HR" sz="3600" b="1" dirty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PONUDA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876" y="857256"/>
            <a:ext cx="9358346" cy="5929330"/>
          </a:xfrm>
        </p:spPr>
        <p:txBody>
          <a:bodyPr>
            <a:normAutofit/>
          </a:bodyPr>
          <a:lstStyle/>
          <a:p>
            <a:pPr marL="504000" indent="-324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ukupna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količin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dobara i usluga koje će se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nuditi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prodaju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 određenim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cijenama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na određenom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tržištu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u određenom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vremenu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04000" indent="-324000">
              <a:spcBef>
                <a:spcPts val="30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OPĆI ZAKON PONUDE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proizvođači će uvijek biti voljni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ponuditi veću količinu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određenoga dobra kad mu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 veća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i obrnuto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70" y="857232"/>
            <a:ext cx="9000000" cy="104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3" name="Group 2"/>
          <p:cNvGrpSpPr/>
          <p:nvPr/>
        </p:nvGrpSpPr>
        <p:grpSpPr>
          <a:xfrm>
            <a:off x="428596" y="3177088"/>
            <a:ext cx="8408404" cy="3466622"/>
            <a:chOff x="428596" y="3177088"/>
            <a:chExt cx="8408404" cy="3466622"/>
          </a:xfrm>
        </p:grpSpPr>
        <p:grpSp>
          <p:nvGrpSpPr>
            <p:cNvPr id="2" name="Group 30"/>
            <p:cNvGrpSpPr/>
            <p:nvPr/>
          </p:nvGrpSpPr>
          <p:grpSpPr>
            <a:xfrm>
              <a:off x="428596" y="3177088"/>
              <a:ext cx="8408404" cy="3466622"/>
              <a:chOff x="571472" y="3357562"/>
              <a:chExt cx="8143932" cy="335758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1472" y="3357562"/>
                <a:ext cx="8143932" cy="33575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/>
              </a:p>
            </p:txBody>
          </p:sp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571472" y="3357562"/>
                <a:ext cx="3786214" cy="33459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email"/>
              <a:srcRect b="84663"/>
              <a:stretch/>
            </p:blipFill>
            <p:spPr bwMode="auto">
              <a:xfrm>
                <a:off x="4785396" y="3357563"/>
                <a:ext cx="3930008" cy="38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39" y="3573016"/>
              <a:ext cx="4000357" cy="221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1400948" y="3212976"/>
            <a:ext cx="2194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KRIVULJA PONUDE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 rot="21540000">
            <a:off x="1202848" y="3766472"/>
            <a:ext cx="2370186" cy="2273170"/>
          </a:xfrm>
          <a:custGeom>
            <a:avLst/>
            <a:gdLst>
              <a:gd name="connsiteX0" fmla="*/ 0 w 2330507"/>
              <a:gd name="connsiteY0" fmla="*/ 2273862 h 2273862"/>
              <a:gd name="connsiteX1" fmla="*/ 2330507 w 2330507"/>
              <a:gd name="connsiteY1" fmla="*/ 0 h 227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0507" h="2273862">
                <a:moveTo>
                  <a:pt x="0" y="2273862"/>
                </a:moveTo>
                <a:cubicBezTo>
                  <a:pt x="769418" y="1449823"/>
                  <a:pt x="1538836" y="625784"/>
                  <a:pt x="233050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439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/>
          <p:nvPr/>
        </p:nvSpPr>
        <p:spPr>
          <a:xfrm flipH="1">
            <a:off x="1694799" y="4572008"/>
            <a:ext cx="857256" cy="85725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130" name="Freeform 129"/>
          <p:cNvSpPr/>
          <p:nvPr/>
        </p:nvSpPr>
        <p:spPr>
          <a:xfrm flipH="1">
            <a:off x="2552055" y="3714752"/>
            <a:ext cx="857256" cy="85725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 flipH="1">
            <a:off x="3409311" y="2786058"/>
            <a:ext cx="928694" cy="928694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85" name="Elbow Connector 84"/>
          <p:cNvCxnSpPr/>
          <p:nvPr/>
        </p:nvCxnSpPr>
        <p:spPr>
          <a:xfrm>
            <a:off x="908981" y="1500174"/>
            <a:ext cx="5143536" cy="4357718"/>
          </a:xfrm>
          <a:prstGeom prst="bentConnector3">
            <a:avLst>
              <a:gd name="adj1" fmla="val 9962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4338005" y="1500174"/>
            <a:ext cx="1714512" cy="1285884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391162" y="585739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CIJENA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23757" y="6429396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KOLIČINA KOJA SE NUDI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766105" y="357166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408517" y="3071016"/>
            <a:ext cx="144464" cy="5715040"/>
            <a:chOff x="1142976" y="428604"/>
            <a:chExt cx="144464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142976" y="335597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401597" y="5286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1597" y="4838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597" y="4390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1597" y="39420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1597" y="34939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01597" y="3045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1597" y="25977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1597" y="2149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1597" y="1701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7477" y="12534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3857" y="805299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37477" y="3571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36261" y="6072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62193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94997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11173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968429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838203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981079" y="142873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92" name="Elbow Connector 91"/>
          <p:cNvCxnSpPr/>
          <p:nvPr/>
        </p:nvCxnSpPr>
        <p:spPr>
          <a:xfrm>
            <a:off x="908981" y="2786058"/>
            <a:ext cx="3429024" cy="3071834"/>
          </a:xfrm>
          <a:prstGeom prst="bentConnector3">
            <a:avLst>
              <a:gd name="adj1" fmla="val 9925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266567" y="271462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12" name="Elbow Connector 111"/>
          <p:cNvCxnSpPr/>
          <p:nvPr/>
        </p:nvCxnSpPr>
        <p:spPr>
          <a:xfrm>
            <a:off x="908981" y="3714752"/>
            <a:ext cx="2500330" cy="2143140"/>
          </a:xfrm>
          <a:prstGeom prst="bentConnector3">
            <a:avLst>
              <a:gd name="adj1" fmla="val 9977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3337873" y="364331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21" name="Elbow Connector 120"/>
          <p:cNvCxnSpPr/>
          <p:nvPr/>
        </p:nvCxnSpPr>
        <p:spPr>
          <a:xfrm>
            <a:off x="908981" y="4572008"/>
            <a:ext cx="1643074" cy="1285884"/>
          </a:xfrm>
          <a:prstGeom prst="bentConnector3">
            <a:avLst>
              <a:gd name="adj1" fmla="val 101014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480617" y="450057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32" name="Elbow Connector 131"/>
          <p:cNvCxnSpPr/>
          <p:nvPr/>
        </p:nvCxnSpPr>
        <p:spPr>
          <a:xfrm>
            <a:off x="908981" y="5429264"/>
            <a:ext cx="785818" cy="428628"/>
          </a:xfrm>
          <a:prstGeom prst="bentConnector3">
            <a:avLst>
              <a:gd name="adj1" fmla="val 10189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1623361" y="53578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080" y="3384111"/>
            <a:ext cx="3556036" cy="213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" name="Rounded Rectangular Callout 144"/>
          <p:cNvSpPr/>
          <p:nvPr/>
        </p:nvSpPr>
        <p:spPr>
          <a:xfrm>
            <a:off x="5954946" y="1886183"/>
            <a:ext cx="3143272" cy="1071546"/>
          </a:xfrm>
          <a:prstGeom prst="wedgeRoundRectCallout">
            <a:avLst>
              <a:gd name="adj1" fmla="val -45592"/>
              <a:gd name="adj2" fmla="val -83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radi </a:t>
            </a:r>
            <a:r>
              <a:rPr lang="hr-HR" b="1" dirty="0" smtClean="0">
                <a:solidFill>
                  <a:srgbClr val="FF0000"/>
                </a:solidFill>
              </a:rPr>
              <a:t>velike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potražnje</a:t>
            </a:r>
            <a:r>
              <a:rPr lang="hr-HR" dirty="0" smtClean="0">
                <a:solidFill>
                  <a:prstClr val="black"/>
                </a:solidFill>
              </a:rPr>
              <a:t>, </a:t>
            </a:r>
            <a:r>
              <a:rPr lang="hr-HR" b="1" dirty="0" smtClean="0">
                <a:solidFill>
                  <a:srgbClr val="FF0000"/>
                </a:solidFill>
              </a:rPr>
              <a:t>cijena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je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visoka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prstClr val="black"/>
                </a:solidFill>
              </a:rPr>
              <a:t>– proizvođači proizvode više radi dobre cijene</a:t>
            </a:r>
            <a:endParaRPr lang="hr-HR" b="1" dirty="0">
              <a:solidFill>
                <a:prstClr val="black"/>
              </a:solidFill>
            </a:endParaRPr>
          </a:p>
        </p:txBody>
      </p:sp>
      <p:sp>
        <p:nvSpPr>
          <p:cNvPr id="146" name="Rounded Rectangular Callout 145"/>
          <p:cNvSpPr/>
          <p:nvPr/>
        </p:nvSpPr>
        <p:spPr>
          <a:xfrm>
            <a:off x="2194865" y="642918"/>
            <a:ext cx="3143272" cy="1285860"/>
          </a:xfrm>
          <a:prstGeom prst="wedgeRoundRectCallout">
            <a:avLst>
              <a:gd name="adj1" fmla="val 18365"/>
              <a:gd name="adj2" fmla="val 103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kada </a:t>
            </a:r>
            <a:r>
              <a:rPr lang="hr-HR" b="1" dirty="0" smtClean="0">
                <a:solidFill>
                  <a:srgbClr val="FF0000"/>
                </a:solidFill>
              </a:rPr>
              <a:t>cijena počne padati</a:t>
            </a:r>
            <a:r>
              <a:rPr lang="hr-HR" dirty="0" smtClean="0">
                <a:solidFill>
                  <a:srgbClr val="FF0000"/>
                </a:solidFill>
              </a:rPr>
              <a:t>,</a:t>
            </a:r>
            <a:r>
              <a:rPr lang="hr-HR" dirty="0" smtClean="0">
                <a:solidFill>
                  <a:prstClr val="black"/>
                </a:solidFill>
              </a:rPr>
              <a:t> proizvođači će </a:t>
            </a:r>
            <a:r>
              <a:rPr lang="hr-HR" b="1" dirty="0" smtClean="0">
                <a:solidFill>
                  <a:srgbClr val="FF0000"/>
                </a:solidFill>
              </a:rPr>
              <a:t>smanjiti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proizvodnju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i="1" dirty="0" smtClean="0">
                <a:solidFill>
                  <a:prstClr val="black"/>
                </a:solidFill>
              </a:rPr>
              <a:t>(jer im se manje nego prije isplati proizvoditi)</a:t>
            </a:r>
            <a:endParaRPr lang="hr-HR" b="1" i="1" dirty="0">
              <a:solidFill>
                <a:prstClr val="black"/>
              </a:solidFill>
            </a:endParaRPr>
          </a:p>
        </p:txBody>
      </p:sp>
      <p:sp>
        <p:nvSpPr>
          <p:cNvPr id="149" name="Rounded Rectangular Callout 148"/>
          <p:cNvSpPr/>
          <p:nvPr/>
        </p:nvSpPr>
        <p:spPr>
          <a:xfrm>
            <a:off x="1123295" y="2214554"/>
            <a:ext cx="2571768" cy="1071546"/>
          </a:xfrm>
          <a:prstGeom prst="wedgeRoundRectCallout">
            <a:avLst>
              <a:gd name="adj1" fmla="val 34839"/>
              <a:gd name="adj2" fmla="val 7500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daljnje </a:t>
            </a:r>
            <a:r>
              <a:rPr lang="hr-HR" b="1" dirty="0" smtClean="0">
                <a:solidFill>
                  <a:srgbClr val="FF0000"/>
                </a:solidFill>
              </a:rPr>
              <a:t>smanjenje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cijene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prstClr val="black"/>
                </a:solidFill>
              </a:rPr>
              <a:t>utječe na </a:t>
            </a:r>
            <a:r>
              <a:rPr lang="hr-HR" b="1" dirty="0" smtClean="0">
                <a:solidFill>
                  <a:srgbClr val="FF0000"/>
                </a:solidFill>
              </a:rPr>
              <a:t>smanjenje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proizvodnje</a:t>
            </a:r>
            <a:endParaRPr lang="hr-HR" b="1" i="1" dirty="0">
              <a:solidFill>
                <a:srgbClr val="FF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231453" y="55616"/>
            <a:ext cx="2866765" cy="1341811"/>
          </a:xfrm>
          <a:prstGeom prst="rect">
            <a:avLst/>
          </a:prstGeom>
          <a:solidFill>
            <a:srgbClr val="002060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Bef>
                <a:spcPts val="600"/>
              </a:spcBef>
            </a:pPr>
            <a:r>
              <a:rPr lang="hr-HR" sz="1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POZITIVAN ODNOS</a:t>
            </a: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IZMEĐU </a:t>
            </a:r>
            <a:b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</a:b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CIJENE I KOLIČINE</a:t>
            </a:r>
          </a:p>
          <a:p>
            <a:pPr algn="ctr">
              <a:spcBef>
                <a:spcPts val="600"/>
              </a:spcBef>
            </a:pP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VIŠA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CIJENA – </a:t>
            </a: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VEĆA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PONUDA</a:t>
            </a:r>
          </a:p>
          <a:p>
            <a:pPr algn="ctr">
              <a:spcBef>
                <a:spcPts val="600"/>
              </a:spcBef>
            </a:pP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NIŽA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CIJENA – </a:t>
            </a: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MANJA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PONUDA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1804" y="6492812"/>
            <a:ext cx="3221819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KRIVULJA PONUDE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62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0" grpId="0" animBg="1"/>
      <p:bldP spid="117" grpId="0" animBg="1"/>
      <p:bldP spid="63" grpId="0" animBg="1"/>
      <p:bldP spid="20" grpId="0" build="allAtOnce"/>
      <p:bldP spid="21" grpId="0" build="allAtOnce"/>
      <p:bldP spid="62" grpId="0" animBg="1"/>
      <p:bldP spid="96" grpId="0" animBg="1"/>
      <p:bldP spid="115" grpId="0" animBg="1"/>
      <p:bldP spid="126" grpId="0" animBg="1"/>
      <p:bldP spid="135" grpId="0" animBg="1"/>
      <p:bldP spid="145" grpId="0" build="allAtOnce" animBg="1"/>
      <p:bldP spid="146" grpId="0" build="allAtOnce" animBg="1"/>
      <p:bldP spid="149" grpId="0" build="allAtOnce" animBg="1"/>
      <p:bldP spid="155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6200000">
            <a:off x="307197" y="452933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CIJENA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3503" y="6357958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KOLIČINA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035852" y="64291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070977" y="3964520"/>
            <a:ext cx="143999" cy="4500000"/>
            <a:chOff x="1142977" y="428604"/>
            <a:chExt cx="144463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7" y="47811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7" y="369402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3436" y="2567073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52896" y="4675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15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2896" y="2883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30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52896" y="12022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45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45159" y="63579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200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1364" y="63579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400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425409" y="63579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600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78726" y="1293943"/>
            <a:ext cx="3429026" cy="4921139"/>
            <a:chOff x="1178726" y="1293943"/>
            <a:chExt cx="3429026" cy="4921139"/>
          </a:xfrm>
        </p:grpSpPr>
        <p:cxnSp>
          <p:nvCxnSpPr>
            <p:cNvPr id="59" name="Elbow Connector 58"/>
            <p:cNvCxnSpPr/>
            <p:nvPr/>
          </p:nvCxnSpPr>
          <p:spPr>
            <a:xfrm rot="16200000" flipH="1">
              <a:off x="66065" y="2499607"/>
              <a:ext cx="4756698" cy="2531375"/>
            </a:xfrm>
            <a:prstGeom prst="bentConnector3">
              <a:avLst>
                <a:gd name="adj1" fmla="val -15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178728" y="1293943"/>
              <a:ext cx="3429024" cy="4921139"/>
              <a:chOff x="1178728" y="1293943"/>
              <a:chExt cx="3429024" cy="4921139"/>
            </a:xfrm>
          </p:grpSpPr>
          <p:sp>
            <p:nvSpPr>
              <p:cNvPr id="98" name="Freeform 97"/>
              <p:cNvSpPr/>
              <p:nvPr/>
            </p:nvSpPr>
            <p:spPr>
              <a:xfrm flipH="1">
                <a:off x="2000232" y="3071810"/>
                <a:ext cx="821570" cy="1785950"/>
              </a:xfrm>
              <a:custGeom>
                <a:avLst/>
                <a:gdLst>
                  <a:gd name="connsiteX0" fmla="*/ 0 w 469231"/>
                  <a:gd name="connsiteY0" fmla="*/ 0 h 697832"/>
                  <a:gd name="connsiteX1" fmla="*/ 469231 w 469231"/>
                  <a:gd name="connsiteY1" fmla="*/ 697832 h 69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9231" h="697832">
                    <a:moveTo>
                      <a:pt x="0" y="0"/>
                    </a:moveTo>
                    <a:cubicBezTo>
                      <a:pt x="193507" y="289760"/>
                      <a:pt x="387015" y="579521"/>
                      <a:pt x="469231" y="697832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 flipH="1">
                <a:off x="2821802" y="1386946"/>
                <a:ext cx="886102" cy="1684864"/>
              </a:xfrm>
              <a:custGeom>
                <a:avLst/>
                <a:gdLst>
                  <a:gd name="connsiteX0" fmla="*/ 0 w 469231"/>
                  <a:gd name="connsiteY0" fmla="*/ 0 h 697832"/>
                  <a:gd name="connsiteX1" fmla="*/ 469231 w 469231"/>
                  <a:gd name="connsiteY1" fmla="*/ 697832 h 69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9231" h="697832">
                    <a:moveTo>
                      <a:pt x="0" y="0"/>
                    </a:moveTo>
                    <a:cubicBezTo>
                      <a:pt x="193507" y="289760"/>
                      <a:pt x="387015" y="579521"/>
                      <a:pt x="469231" y="697832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636466" y="1293943"/>
                <a:ext cx="142876" cy="1428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6" name="Elbow Connector 75"/>
              <p:cNvCxnSpPr/>
              <p:nvPr/>
            </p:nvCxnSpPr>
            <p:spPr>
              <a:xfrm rot="16200000" flipH="1">
                <a:off x="464348" y="3857628"/>
                <a:ext cx="3071834" cy="1643074"/>
              </a:xfrm>
              <a:prstGeom prst="bentConnector3">
                <a:avLst>
                  <a:gd name="adj1" fmla="val -852"/>
                </a:avLst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2734180" y="3032740"/>
                <a:ext cx="142876" cy="1428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5" name="Elbow Connector 124"/>
              <p:cNvCxnSpPr/>
              <p:nvPr/>
            </p:nvCxnSpPr>
            <p:spPr>
              <a:xfrm>
                <a:off x="1178728" y="4857760"/>
                <a:ext cx="3429024" cy="1285884"/>
              </a:xfrm>
              <a:prstGeom prst="bentConnector3">
                <a:avLst>
                  <a:gd name="adj1" fmla="val 22983"/>
                </a:avLst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>
              <a:xfrm>
                <a:off x="1896426" y="4786322"/>
                <a:ext cx="142876" cy="1428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40331"/>
              </p:ext>
            </p:extLst>
          </p:nvPr>
        </p:nvGraphicFramePr>
        <p:xfrm>
          <a:off x="4643438" y="2143116"/>
          <a:ext cx="392909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4446"/>
                <a:gridCol w="1404948"/>
                <a:gridCol w="1309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SITUACIJA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CIJENA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KOLIČINA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45 kn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600 kom.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B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30 kn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400 kom.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C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15 kn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200 kom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itle 1"/>
          <p:cNvSpPr txBox="1">
            <a:spLocks/>
          </p:cNvSpPr>
          <p:nvPr/>
        </p:nvSpPr>
        <p:spPr>
          <a:xfrm>
            <a:off x="2428860" y="274638"/>
            <a:ext cx="6429420" cy="86834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36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PONUDA VIDEO IGARA</a:t>
            </a:r>
            <a:endParaRPr lang="hr-HR" sz="3600" b="1" dirty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6200000">
            <a:off x="49117" y="442863"/>
            <a:ext cx="121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CIJENA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9962" y="6315014"/>
            <a:ext cx="147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KOLIČINA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285852" y="28572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928264" y="2999578"/>
            <a:ext cx="144464" cy="5715040"/>
            <a:chOff x="1142976" y="428604"/>
            <a:chExt cx="144464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>
            <a:off x="1719242" y="571480"/>
            <a:ext cx="4857784" cy="4643470"/>
          </a:xfrm>
          <a:prstGeom prst="line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719242" y="723880"/>
            <a:ext cx="4857784" cy="464347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143372" y="2857496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500562" y="3000372"/>
            <a:ext cx="17859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29388" y="2643182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TOČKA RAVNOTEŽE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2607585">
            <a:off x="4283844" y="3926978"/>
            <a:ext cx="3106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KRIVULJA POTRAŽNJE 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8962073">
            <a:off x="3976690" y="1291079"/>
            <a:ext cx="2690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KRIVULJA PONUDE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21344" y="5214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21344" y="4766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1344" y="4318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21344" y="3870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1344" y="3422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21344" y="2974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21344" y="2526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21344" y="2078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21344" y="1630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7224" y="11819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63604" y="733861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7224" y="2857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43042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5600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68974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81940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94906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07872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2083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33804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46770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359736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00942" y="6000768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29388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000232" y="642918"/>
            <a:ext cx="4357718" cy="533103"/>
            <a:chOff x="2000232" y="642918"/>
            <a:chExt cx="4357718" cy="533103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2000232" y="642918"/>
              <a:ext cx="4357718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kstniOkvir 7"/>
            <p:cNvSpPr txBox="1"/>
            <p:nvPr/>
          </p:nvSpPr>
          <p:spPr>
            <a:xfrm>
              <a:off x="3786182" y="714356"/>
              <a:ext cx="945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 smtClean="0"/>
                <a:t>VIŠAK</a:t>
              </a:r>
              <a:endParaRPr lang="hr-HR" sz="2400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000232" y="4714884"/>
            <a:ext cx="4357718" cy="571504"/>
            <a:chOff x="2000232" y="4714884"/>
            <a:chExt cx="4357718" cy="571504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000232" y="5284800"/>
              <a:ext cx="4357718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kstniOkvir 8"/>
            <p:cNvSpPr txBox="1"/>
            <p:nvPr/>
          </p:nvSpPr>
          <p:spPr>
            <a:xfrm>
              <a:off x="3286116" y="4714884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400" b="1" dirty="0" smtClean="0"/>
                <a:t>NESTAŠICA</a:t>
              </a:r>
              <a:endParaRPr lang="hr-H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883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  <p:bldP spid="94" grpId="0" animBg="1"/>
      <p:bldP spid="97" grpId="0" build="allAtOnce"/>
      <p:bldP spid="98" grpId="0" build="allAtOnce"/>
      <p:bldP spid="99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15074" y="2857496"/>
            <a:ext cx="2641944" cy="2520000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POTRAŽNJE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282" y="2857496"/>
            <a:ext cx="2643206" cy="2520000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PONUDE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7818" y="2857496"/>
            <a:ext cx="3499200" cy="2520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</a:t>
            </a:r>
            <a:r>
              <a:rPr lang="hr-HR" sz="2000" b="1" u="sn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POTRAŽNJE</a:t>
            </a:r>
            <a:endParaRPr lang="hr-HR" sz="2000" b="1" u="sn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282" y="2857496"/>
            <a:ext cx="3500462" cy="2520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</a:t>
            </a:r>
            <a:r>
              <a:rPr lang="hr-HR" sz="2000" b="1" u="sn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PONUDE</a:t>
            </a:r>
            <a:endParaRPr lang="hr-HR" sz="2000" b="1" u="sn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60" y="214290"/>
            <a:ext cx="8358182" cy="500066"/>
          </a:xfrm>
          <a:prstGeom prst="rect">
            <a:avLst/>
          </a:prstGeom>
          <a:ln>
            <a:noFill/>
          </a:ln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37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SAVRŠENA I NESAVRŠENA KONKURENCIJA</a:t>
            </a:r>
            <a:endParaRPr lang="hr-HR" sz="3700" b="1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ea typeface="+mj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0919" y="922087"/>
            <a:ext cx="4286280" cy="107157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NESAVRŠENA KONKURENCIJA</a:t>
            </a:r>
            <a:endParaRPr lang="hr-HR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885" y="3643314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MONOPOL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885" y="4201686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DUOPOL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885" y="4760058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57950" y="3643314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MONOPSON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57950" y="4201686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DUOPSON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57950" y="4760058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OLIGOPSON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88" y="3669578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7488" y="4227950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7488" y="4786322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0694" y="3669578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0694" y="4227950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00694" y="4786322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>
          <a:xfrm rot="2729139">
            <a:off x="2293017" y="2091097"/>
            <a:ext cx="571504" cy="714380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8900000">
            <a:off x="6364984" y="2091096"/>
            <a:ext cx="571504" cy="714380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4282" y="5672263"/>
            <a:ext cx="2230876" cy="10476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SAVRŠENA KONKURENCIJA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615604" y="5910311"/>
            <a:ext cx="642942" cy="57150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28992" y="5671510"/>
            <a:ext cx="5510844" cy="1049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44000" tIns="108000" rIns="72000" bIns="108000" rtlCol="0">
            <a:spAutoFit/>
          </a:bodyPr>
          <a:lstStyle/>
          <a:p>
            <a:r>
              <a:rPr lang="hr-HR" dirty="0" smtClean="0">
                <a:solidFill>
                  <a:prstClr val="white"/>
                </a:solidFill>
              </a:rPr>
              <a:t>Tržište gdje postoji velik broj ponuđača istog proizvoda</a:t>
            </a:r>
          </a:p>
          <a:p>
            <a:r>
              <a:rPr lang="hr-HR" dirty="0" smtClean="0">
                <a:solidFill>
                  <a:prstClr val="white"/>
                </a:solidFill>
              </a:rPr>
              <a:t>ili usluge, te velik broj  zainteresiranih kupaca.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Nitko od </a:t>
            </a:r>
          </a:p>
          <a:p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njih nije dovoljno moćan da može utjecati na cijenu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3071802" y="2714620"/>
            <a:ext cx="1143008" cy="642942"/>
          </a:xfrm>
          <a:prstGeom prst="wedgeRoundRectCallout">
            <a:avLst>
              <a:gd name="adj1" fmla="val -32575"/>
              <a:gd name="adj2" fmla="val 79385"/>
              <a:gd name="adj3" fmla="val 16667"/>
            </a:avLst>
          </a:prstGeom>
          <a:solidFill>
            <a:schemeClr val="tx1"/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broj </a:t>
            </a:r>
            <a:r>
              <a:rPr lang="hr-HR" b="1" dirty="0" smtClean="0">
                <a:solidFill>
                  <a:prstClr val="black"/>
                </a:solidFill>
              </a:rPr>
              <a:t>ponuđača</a:t>
            </a:r>
            <a:endParaRPr lang="hr-HR" b="1" i="1" dirty="0">
              <a:solidFill>
                <a:prstClr val="black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4643438" y="2714620"/>
            <a:ext cx="1143008" cy="642942"/>
          </a:xfrm>
          <a:prstGeom prst="wedgeRoundRectCallout">
            <a:avLst>
              <a:gd name="adj1" fmla="val 30583"/>
              <a:gd name="adj2" fmla="val 77514"/>
              <a:gd name="adj3" fmla="val 16667"/>
            </a:avLst>
          </a:prstGeom>
          <a:solidFill>
            <a:schemeClr val="tx1"/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broj </a:t>
            </a:r>
            <a:r>
              <a:rPr lang="hr-HR" b="1" dirty="0" smtClean="0">
                <a:solidFill>
                  <a:prstClr val="black"/>
                </a:solidFill>
              </a:rPr>
              <a:t>kupaca</a:t>
            </a:r>
            <a:endParaRPr lang="hr-HR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2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4" grpId="0" animBg="1"/>
      <p:bldP spid="33" grpId="0" animBg="1"/>
      <p:bldP spid="8" grpId="0" build="allAtOnce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>
              <a:defRPr/>
            </a:pPr>
            <a:r>
              <a:rPr lang="hr-HR" dirty="0"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SAVRŠENA I NESAVRŠENA KONKURENCIJA</a:t>
            </a:r>
            <a:endParaRPr lang="hr-HR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775471"/>
            <a:ext cx="9144000" cy="6109913"/>
          </a:xfrm>
        </p:spPr>
        <p:txBody>
          <a:bodyPr>
            <a:no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</a:rPr>
              <a:t>SAVRŠENA KONKURENCIJA NA TRŽIŠTU</a:t>
            </a:r>
            <a:r>
              <a:rPr lang="hr-HR" sz="2400" b="1" dirty="0" smtClean="0"/>
              <a:t> </a:t>
            </a:r>
            <a:r>
              <a:rPr lang="hr-HR" sz="2000" b="1" dirty="0" smtClean="0"/>
              <a:t>– </a:t>
            </a:r>
            <a:r>
              <a:rPr lang="hr-HR" sz="2000" dirty="0">
                <a:solidFill>
                  <a:prstClr val="white"/>
                </a:solidFill>
              </a:rPr>
              <a:t>postoji velik broj ponuđača istog </a:t>
            </a:r>
            <a:r>
              <a:rPr lang="hr-HR" sz="2000" dirty="0" smtClean="0">
                <a:solidFill>
                  <a:prstClr val="white"/>
                </a:solidFill>
              </a:rPr>
              <a:t>proizvoda ili </a:t>
            </a:r>
            <a:r>
              <a:rPr lang="hr-HR" sz="2000" dirty="0">
                <a:solidFill>
                  <a:prstClr val="white"/>
                </a:solidFill>
              </a:rPr>
              <a:t>usluge, te velik broj  zainteresiranih </a:t>
            </a:r>
            <a:r>
              <a:rPr lang="hr-HR" sz="2000" dirty="0" smtClean="0">
                <a:solidFill>
                  <a:prstClr val="white"/>
                </a:solidFill>
              </a:rPr>
              <a:t>kupaca – nitko nije dovoljno moćan da može utjecati na cijenu</a:t>
            </a:r>
          </a:p>
          <a:p>
            <a:r>
              <a:rPr lang="hr-HR" sz="2200" b="1" dirty="0" smtClean="0">
                <a:solidFill>
                  <a:srgbClr val="FFC000"/>
                </a:solidFill>
              </a:rPr>
              <a:t>NESAVRŠENA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</a:rPr>
              <a:t>KONKURENCIJA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>
                <a:solidFill>
                  <a:prstClr val="white"/>
                </a:solidFill>
              </a:rPr>
              <a:t>– kada je ravnoteža na strani ponude ili potražnje</a:t>
            </a:r>
          </a:p>
          <a:p>
            <a:r>
              <a:rPr lang="hr-HR" sz="2000" dirty="0" smtClean="0"/>
              <a:t>ravnoteža na strani ponude: 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MONOPOL </a:t>
            </a:r>
            <a:r>
              <a:rPr lang="hr-HR" sz="2000" dirty="0" smtClean="0"/>
              <a:t>–</a:t>
            </a:r>
            <a:r>
              <a:rPr lang="hr-HR" sz="2000" b="1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1 ponuđač (trgovac), više kupaca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DUOPOL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2 ponuđača, više kupaca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OLIGOPOL </a:t>
            </a:r>
            <a:r>
              <a:rPr lang="hr-HR" sz="2000" dirty="0" smtClean="0"/>
              <a:t>–</a:t>
            </a:r>
            <a:r>
              <a:rPr lang="hr-HR" sz="2000" b="1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više od 2 ponuđača, veći broj kupaca</a:t>
            </a:r>
          </a:p>
          <a:p>
            <a:pPr>
              <a:spcBef>
                <a:spcPts val="1200"/>
              </a:spcBef>
            </a:pPr>
            <a:r>
              <a:rPr lang="hr-HR" sz="2000" dirty="0"/>
              <a:t>ravnoteža </a:t>
            </a:r>
            <a:r>
              <a:rPr lang="hr-HR" sz="2000" dirty="0" smtClean="0"/>
              <a:t>na strani potražnje:</a:t>
            </a:r>
          </a:p>
          <a:p>
            <a:pPr lvl="1"/>
            <a:r>
              <a:rPr lang="hr-HR" sz="2000" b="1" dirty="0">
                <a:solidFill>
                  <a:srgbClr val="FFC000"/>
                </a:solidFill>
              </a:rPr>
              <a:t>MONOPSON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1 kupac, više ponuđača (trgovaca)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DUOPSON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2 kupca, više ponuđača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OLIGOPSON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više od 2 kupca, veći broj </a:t>
            </a:r>
            <a:r>
              <a:rPr lang="hr-HR" sz="2000" dirty="0" smtClean="0"/>
              <a:t>ponuđača</a:t>
            </a: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95226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>
            <a:stCxn id="8" idx="2"/>
            <a:endCxn id="9" idx="2"/>
          </p:cNvCxnSpPr>
          <p:nvPr/>
        </p:nvCxnSpPr>
        <p:spPr>
          <a:xfrm rot="5400000">
            <a:off x="4679157" y="2297427"/>
            <a:ext cx="1588" cy="6072230"/>
          </a:xfrm>
          <a:prstGeom prst="bentConnector3">
            <a:avLst>
              <a:gd name="adj1" fmla="val 65158396"/>
            </a:avLst>
          </a:prstGeom>
          <a:ln w="57150">
            <a:solidFill>
              <a:srgbClr val="92D05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4679157" y="2904650"/>
            <a:ext cx="1588" cy="4857784"/>
          </a:xfrm>
          <a:prstGeom prst="bentConnector3">
            <a:avLst>
              <a:gd name="adj1" fmla="val 31309645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4679157" y="2047394"/>
            <a:ext cx="1588" cy="4857784"/>
          </a:xfrm>
          <a:prstGeom prst="bentConnector3">
            <a:avLst>
              <a:gd name="adj1" fmla="val 21972047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0"/>
            <a:endCxn id="8" idx="0"/>
          </p:cNvCxnSpPr>
          <p:nvPr/>
        </p:nvCxnSpPr>
        <p:spPr>
          <a:xfrm rot="5400000" flipH="1" flipV="1">
            <a:off x="4679157" y="1440171"/>
            <a:ext cx="1588" cy="6072230"/>
          </a:xfrm>
          <a:prstGeom prst="bentConnector3">
            <a:avLst>
              <a:gd name="adj1" fmla="val 56824199"/>
            </a:avLst>
          </a:prstGeom>
          <a:ln w="57150">
            <a:solidFill>
              <a:srgbClr val="92D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3176" y="6060064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novac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4576" y="5476418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dobra i usluge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54213" y="3774048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zemlja, rad, financijski kapital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54759" y="3214686"/>
            <a:ext cx="44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novac (renta, nadnice, plaća, kamate, profit)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0826" y="4476286"/>
            <a:ext cx="2428892" cy="857256"/>
          </a:xfrm>
          <a:prstGeom prst="rect">
            <a:avLst/>
          </a:prstGeom>
          <a:solidFill>
            <a:srgbClr val="CC0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KUĆANSTVA</a:t>
            </a:r>
            <a:endParaRPr lang="hr-HR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4476286"/>
            <a:ext cx="2428892" cy="857256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POSLOVNE ORGANIZACIJE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192630"/>
            <a:ext cx="9144000" cy="50006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28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KRUŽNI TOK EKONOMSKIH AKTIVNOSTI U GOSPODARSTVU</a:t>
            </a:r>
            <a:endParaRPr lang="hr-HR" sz="2800" b="1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ea typeface="+mj-ea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1438" y="642918"/>
            <a:ext cx="9001156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14480" y="928670"/>
            <a:ext cx="5929354" cy="612000"/>
          </a:xfrm>
          <a:prstGeom prst="rect">
            <a:avLst/>
          </a:prstGeom>
          <a:solidFill>
            <a:srgbClr val="06520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TEMELJNI EKONOMSKI SUBJEKTI NA TRŽIŠTU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hape 27"/>
          <p:cNvCxnSpPr>
            <a:stCxn id="21" idx="3"/>
          </p:cNvCxnSpPr>
          <p:nvPr/>
        </p:nvCxnSpPr>
        <p:spPr>
          <a:xfrm>
            <a:off x="7643834" y="1234670"/>
            <a:ext cx="500066" cy="3194462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1" idx="1"/>
          </p:cNvCxnSpPr>
          <p:nvPr/>
        </p:nvCxnSpPr>
        <p:spPr>
          <a:xfrm rot="10800000" flipV="1">
            <a:off x="1285852" y="1234670"/>
            <a:ext cx="428628" cy="3194460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Callout 2 31"/>
          <p:cNvSpPr/>
          <p:nvPr/>
        </p:nvSpPr>
        <p:spPr>
          <a:xfrm>
            <a:off x="972000" y="1763668"/>
            <a:ext cx="3600000" cy="1368000"/>
          </a:xfrm>
          <a:prstGeom prst="borderCallout2">
            <a:avLst>
              <a:gd name="adj1" fmla="val 47579"/>
              <a:gd name="adj2" fmla="val 1074"/>
              <a:gd name="adj3" fmla="val 47907"/>
              <a:gd name="adj4" fmla="val -6956"/>
              <a:gd name="adj5" fmla="val 192147"/>
              <a:gd name="adj6" fmla="val -6824"/>
            </a:avLst>
          </a:prstGeom>
          <a:solidFill>
            <a:schemeClr val="tx1"/>
          </a:solidFill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52000" indent="-252000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hr-HR" sz="2600" b="1" dirty="0" smtClean="0">
                <a:solidFill>
                  <a:srgbClr val="FF0000"/>
                </a:solidFill>
              </a:rPr>
              <a:t>NOSITELJ PROIZVODNJE </a:t>
            </a:r>
            <a:r>
              <a:rPr lang="hr-HR" sz="2000" dirty="0" smtClean="0">
                <a:solidFill>
                  <a:prstClr val="black"/>
                </a:solidFill>
              </a:rPr>
              <a:t>dobara i usluga </a:t>
            </a:r>
            <a:r>
              <a:rPr lang="hr-HR" sz="2000" i="1" dirty="0" smtClean="0">
                <a:solidFill>
                  <a:prstClr val="black"/>
                </a:solidFill>
              </a:rPr>
              <a:t>(kako bi proizvodili moraju </a:t>
            </a:r>
            <a:r>
              <a:rPr lang="hr-HR" sz="2000" b="1" i="1" dirty="0" smtClean="0">
                <a:solidFill>
                  <a:prstClr val="black"/>
                </a:solidFill>
              </a:rPr>
              <a:t>kupovati činitelje proizvodnje</a:t>
            </a:r>
            <a:r>
              <a:rPr lang="hr-HR" sz="2000" i="1" dirty="0" smtClean="0">
                <a:solidFill>
                  <a:prstClr val="black"/>
                </a:solidFill>
              </a:rPr>
              <a:t>)</a:t>
            </a:r>
            <a:endParaRPr lang="hr-HR" sz="2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Line Callout 2 33"/>
          <p:cNvSpPr/>
          <p:nvPr/>
        </p:nvSpPr>
        <p:spPr>
          <a:xfrm>
            <a:off x="4714876" y="1763668"/>
            <a:ext cx="3600000" cy="1368000"/>
          </a:xfrm>
          <a:prstGeom prst="borderCallout2">
            <a:avLst>
              <a:gd name="adj1" fmla="val 50947"/>
              <a:gd name="adj2" fmla="val 99409"/>
              <a:gd name="adj3" fmla="val 50978"/>
              <a:gd name="adj4" fmla="val 106162"/>
              <a:gd name="adj5" fmla="val 194790"/>
              <a:gd name="adj6" fmla="val 105864"/>
            </a:avLst>
          </a:prstGeom>
          <a:solidFill>
            <a:schemeClr val="tx1"/>
          </a:solidFill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52000" indent="-252000"/>
            <a:r>
              <a:rPr lang="pl-PL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l-PL" sz="2600" b="1" smtClean="0">
                <a:solidFill>
                  <a:srgbClr val="FF0000"/>
                </a:solidFill>
              </a:rPr>
              <a:t>NOSITELJ POTRAŽNJE </a:t>
            </a:r>
            <a:r>
              <a:rPr lang="pl-PL" sz="2000" smtClean="0">
                <a:solidFill>
                  <a:prstClr val="black"/>
                </a:solidFill>
              </a:rPr>
              <a:t>dobara i usluga </a:t>
            </a:r>
            <a:r>
              <a:rPr lang="pl-PL" sz="2000" i="1" smtClean="0">
                <a:solidFill>
                  <a:prstClr val="black"/>
                </a:solidFill>
              </a:rPr>
              <a:t>(</a:t>
            </a:r>
            <a:r>
              <a:rPr lang="pl-PL" sz="2000" b="1" i="1" smtClean="0">
                <a:solidFill>
                  <a:prstClr val="black"/>
                </a:solidFill>
              </a:rPr>
              <a:t>pr</a:t>
            </a:r>
            <a:r>
              <a:rPr lang="hr-HR" sz="2000" b="1" i="1" dirty="0" smtClean="0">
                <a:solidFill>
                  <a:prstClr val="black"/>
                </a:solidFill>
              </a:rPr>
              <a:t>odaju činitelje proizvodnje</a:t>
            </a:r>
            <a:r>
              <a:rPr lang="hr-HR" sz="2000" i="1" dirty="0" smtClean="0">
                <a:solidFill>
                  <a:prstClr val="black"/>
                </a:solidFill>
              </a:rPr>
              <a:t> (rad i dr.) a </a:t>
            </a:r>
            <a:r>
              <a:rPr lang="hr-HR" sz="2000" b="1" i="1" dirty="0" smtClean="0">
                <a:solidFill>
                  <a:prstClr val="black"/>
                </a:solidFill>
              </a:rPr>
              <a:t>kupuju</a:t>
            </a:r>
            <a:r>
              <a:rPr lang="hr-HR" sz="2000" i="1" dirty="0" smtClean="0">
                <a:solidFill>
                  <a:prstClr val="black"/>
                </a:solidFill>
              </a:rPr>
              <a:t> dobra i usluge)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642910" y="5429264"/>
            <a:ext cx="2928958" cy="1296000"/>
          </a:xfrm>
          <a:prstGeom prst="wedgeRoundRectCallout">
            <a:avLst>
              <a:gd name="adj1" fmla="val 62219"/>
              <a:gd name="adj2" fmla="val -148646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 DOBARA</a:t>
            </a:r>
          </a:p>
          <a:p>
            <a:pPr marL="252000" indent="-252000" algn="ctr"/>
            <a:r>
              <a:rPr lang="it-IT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mijenja</a:t>
            </a:r>
            <a:r>
              <a:rPr lang="it-IT" sz="20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</a:t>
            </a:r>
          </a:p>
          <a:p>
            <a:pPr marL="252000" indent="-252000" algn="ctr"/>
            <a:r>
              <a:rPr lang="it-IT" sz="2000" i="1" dirty="0" smtClean="0">
                <a:solidFill>
                  <a:prstClr val="white"/>
                </a:solidFill>
              </a:rPr>
              <a:t>(novi proizvodi)</a:t>
            </a:r>
            <a:endParaRPr lang="hr-HR" sz="2000" b="1" i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5357818" y="5429264"/>
            <a:ext cx="3636000" cy="1296000"/>
          </a:xfrm>
          <a:prstGeom prst="wedgeRoundRectCallout">
            <a:avLst>
              <a:gd name="adj1" fmla="val -63045"/>
              <a:gd name="adj2" fmla="val -191754"/>
              <a:gd name="adj3" fmla="val 16667"/>
            </a:avLst>
          </a:prstGeom>
          <a:solidFill>
            <a:srgbClr val="35961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 NOVCA</a:t>
            </a:r>
          </a:p>
          <a:p>
            <a:pPr marL="252000" indent="-252000" algn="ctr"/>
            <a:r>
              <a:rPr lang="hr-HR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ostaje isti </a:t>
            </a:r>
            <a:r>
              <a:rPr lang="hr-HR" sz="2000" i="1" dirty="0" smtClean="0">
                <a:solidFill>
                  <a:prstClr val="white"/>
                </a:solidFill>
              </a:rPr>
              <a:t>jer se novac ne uništava već iznova posreduje</a:t>
            </a:r>
            <a:endParaRPr lang="hr-HR" sz="2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86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/>
      <p:bldP spid="36" grpId="0" build="allAtOnce"/>
      <p:bldP spid="39" grpId="0" build="allAtOnce"/>
      <p:bldP spid="40" grpId="0" build="allAtOnce"/>
      <p:bldP spid="8" grpId="0" build="allAtOnce" animBg="1"/>
      <p:bldP spid="9" grpId="0" build="allAtOnce" animBg="1"/>
      <p:bldP spid="21" grpId="0" build="allAtOnce" animBg="1"/>
      <p:bldP spid="32" grpId="0" build="allAtOnce" animBg="1"/>
      <p:bldP spid="34" grpId="0" build="allAtOnce" animBg="1"/>
      <p:bldP spid="45" grpId="0" build="allAtOnce" animBg="1"/>
      <p:bldP spid="46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10748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UVOD U EKONOMIJU </a:t>
            </a:r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	 	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proučava način na koji društva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upotrebljavaju ograničene resurse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za proizvodnju korisnih dobara i kako ih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raspodjeljuju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između različitih skupina ljudi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1776. g.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Adam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Smith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Bogatstvo naroda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– godina nastanka ekonomije kao znanost</a:t>
            </a:r>
          </a:p>
          <a:p>
            <a:pPr lvl="1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MAKROEKONOMIJA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gospodarstvo u cjelini</a:t>
            </a:r>
            <a:endParaRPr lang="hr-H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MIKROEKONOMIJA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 ponašanje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pojedinačnih  dijelova gospodarstva 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npr. poduzeća i kućanstva </a:t>
            </a:r>
            <a:r>
              <a:rPr lang="hr-HR" sz="22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tj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proizvođači i potrošači</a:t>
            </a:r>
          </a:p>
          <a:p>
            <a:pPr lvl="0">
              <a:spcBef>
                <a:spcPts val="24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GOSPODARSTVO</a:t>
            </a:r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ljudska djelatnost koju čine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proizvodnja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potrošnja</a:t>
            </a:r>
            <a:r>
              <a:rPr lang="hr-HR" sz="2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razmjena</a:t>
            </a: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OGRANIČENOSTI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– dobra su rijetka jer nema dovoljno resursa kako bi se proizvela sva dobra koja ljudi žele potrošiti</a:t>
            </a:r>
          </a:p>
          <a:p>
            <a:pPr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– vrijednost napuštene mogućnosti, tj. druga najbolja opcija od koje se odustaje</a:t>
            </a:r>
          </a:p>
        </p:txBody>
      </p:sp>
    </p:spTree>
    <p:extLst>
      <p:ext uri="{BB962C8B-B14F-4D97-AF65-F5344CB8AC3E}">
        <p14:creationId xmlns:p14="http://schemas.microsoft.com/office/powerpoint/2010/main" val="294830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10748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UVOD U EKONOMIJU </a:t>
            </a:r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	 	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>
            <a:noAutofit/>
          </a:bodyPr>
          <a:lstStyle/>
          <a:p>
            <a:pPr marL="108000" indent="0">
              <a:spcBef>
                <a:spcPts val="600"/>
              </a:spcBef>
              <a:buSzPct val="100000"/>
              <a:buNone/>
            </a:pPr>
            <a:r>
              <a:rPr lang="hr-HR" sz="2200" b="1" dirty="0">
                <a:solidFill>
                  <a:srgbClr val="FFC000"/>
                </a:solidFill>
              </a:rPr>
              <a:t>DOBRO</a:t>
            </a:r>
            <a:r>
              <a:rPr lang="hr-HR" sz="2200" dirty="0"/>
              <a:t> – sredstvo koje može zadovoljiti neku </a:t>
            </a:r>
            <a:r>
              <a:rPr lang="hr-HR" sz="2200" dirty="0" smtClean="0"/>
              <a:t>potrebu</a:t>
            </a:r>
            <a:endParaRPr lang="hr-HR" sz="2200" dirty="0"/>
          </a:p>
          <a:p>
            <a:pPr marL="720000" lvl="1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000" dirty="0"/>
              <a:t>razlikujemo </a:t>
            </a:r>
            <a:r>
              <a:rPr lang="hr-HR" sz="2000" b="1" dirty="0">
                <a:solidFill>
                  <a:srgbClr val="FFC000"/>
                </a:solidFill>
              </a:rPr>
              <a:t>slobodna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/>
              <a:t>(neograničena) i </a:t>
            </a:r>
            <a:r>
              <a:rPr lang="hr-HR" sz="2000" b="1" dirty="0">
                <a:solidFill>
                  <a:srgbClr val="FFC000"/>
                </a:solidFill>
              </a:rPr>
              <a:t>ekonomska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/>
              <a:t>(ograničena) dobra</a:t>
            </a:r>
          </a:p>
          <a:p>
            <a:pPr marL="108000" indent="0">
              <a:spcBef>
                <a:spcPts val="1200"/>
              </a:spcBef>
              <a:buSzPct val="100000"/>
              <a:buNone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EKONOMSKO DOBRO </a:t>
            </a:r>
            <a:r>
              <a:rPr lang="hr-HR" sz="2200" dirty="0"/>
              <a:t>– svaka stvar ili usluga koja 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željena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ograničena</a:t>
            </a:r>
          </a:p>
          <a:p>
            <a:pPr marL="720000" lvl="1" indent="-288000">
              <a:spcBef>
                <a:spcPts val="0"/>
              </a:spcBef>
              <a:buSzPct val="100000"/>
              <a:buFont typeface="Arial" pitchFamily="34" charset="0"/>
              <a:buChar char="−"/>
            </a:pPr>
            <a:r>
              <a:rPr lang="hr-HR" sz="2000" dirty="0"/>
              <a:t>ekonomska dobra se dijele na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PROIZVODE</a:t>
            </a:r>
            <a:r>
              <a:rPr lang="hr-HR" sz="2000" dirty="0"/>
              <a:t> 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USLUGE</a:t>
            </a:r>
          </a:p>
          <a:p>
            <a:pPr marL="72000" indent="0">
              <a:spcBef>
                <a:spcPts val="1800"/>
              </a:spcBef>
              <a:buSzPct val="100000"/>
              <a:buNone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ČINITELJI PROIZVODNJE:</a:t>
            </a:r>
          </a:p>
          <a:p>
            <a:pPr marL="712688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PRIRODNI </a:t>
            </a:r>
            <a:r>
              <a:rPr lang="hr-HR" sz="2200" b="1" dirty="0">
                <a:solidFill>
                  <a:srgbClr val="FFC000"/>
                </a:solidFill>
              </a:rPr>
              <a:t>IZVORI</a:t>
            </a:r>
            <a:r>
              <a:rPr lang="hr-HR" b="1" dirty="0">
                <a:solidFill>
                  <a:srgbClr val="FFC000"/>
                </a:solidFill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</a:rPr>
              <a:t>– prirodne </a:t>
            </a:r>
            <a:r>
              <a:rPr lang="hr-HR" sz="2000" b="1" dirty="0">
                <a:solidFill>
                  <a:srgbClr val="FFC000"/>
                </a:solidFill>
              </a:rPr>
              <a:t>sirovine </a:t>
            </a:r>
            <a:r>
              <a:rPr lang="hr-HR" sz="2000" dirty="0"/>
              <a:t>koje koriste ljudi u proizvodnji </a:t>
            </a:r>
            <a:r>
              <a:rPr lang="hr-HR" sz="2000" i="1" dirty="0"/>
              <a:t>(energija i materija iz prirode</a:t>
            </a:r>
            <a:r>
              <a:rPr lang="hr-HR" sz="2000" i="1" dirty="0" smtClean="0"/>
              <a:t>) – ugljen, </a:t>
            </a:r>
            <a:r>
              <a:rPr lang="hr-HR" sz="2000" i="1" dirty="0"/>
              <a:t>nafta, Zemljina površina, šume, </a:t>
            </a:r>
            <a:r>
              <a:rPr lang="hr-HR" sz="2000" i="1" dirty="0" smtClean="0"/>
              <a:t>voda </a:t>
            </a:r>
            <a:r>
              <a:rPr lang="hr-HR" sz="2000" i="1" dirty="0"/>
              <a:t>za </a:t>
            </a:r>
            <a:r>
              <a:rPr lang="hr-HR" sz="2000" i="1" dirty="0" smtClean="0"/>
              <a:t>piće…</a:t>
            </a:r>
            <a:endParaRPr lang="hr-HR" sz="2000" i="1" dirty="0"/>
          </a:p>
          <a:p>
            <a:pPr marL="712688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RAD</a:t>
            </a:r>
            <a:r>
              <a:rPr lang="hr-HR" b="1" dirty="0" smtClean="0">
                <a:solidFill>
                  <a:srgbClr val="FFC000"/>
                </a:solidFill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</a:rPr>
              <a:t>– </a:t>
            </a:r>
            <a:r>
              <a:rPr lang="pl-PL" sz="2000" b="1" dirty="0" smtClean="0">
                <a:solidFill>
                  <a:srgbClr val="FFC000"/>
                </a:solidFill>
              </a:rPr>
              <a:t>fizičke i </a:t>
            </a:r>
            <a:r>
              <a:rPr lang="pl-PL" sz="2000" b="1" dirty="0">
                <a:solidFill>
                  <a:srgbClr val="FFC000"/>
                </a:solidFill>
              </a:rPr>
              <a:t>umne sposobnosti ljudi </a:t>
            </a:r>
            <a:r>
              <a:rPr lang="pl-PL" sz="2000" dirty="0"/>
              <a:t>koje koriste u proizvodnji dobara i </a:t>
            </a:r>
            <a:r>
              <a:rPr lang="pl-PL" sz="2000" dirty="0" smtClean="0"/>
              <a:t>usluga – </a:t>
            </a:r>
            <a:r>
              <a:rPr lang="hr-HR" sz="2000" i="1" dirty="0" smtClean="0"/>
              <a:t>kuhar, </a:t>
            </a:r>
            <a:r>
              <a:rPr lang="hr-HR" sz="2000" i="1" dirty="0"/>
              <a:t>konobar, učitelj, </a:t>
            </a:r>
            <a:r>
              <a:rPr lang="hr-HR" sz="2000" i="1" dirty="0" smtClean="0"/>
              <a:t>znanstvenik…</a:t>
            </a:r>
            <a:endParaRPr lang="pl-PL" sz="2000" i="1" dirty="0"/>
          </a:p>
          <a:p>
            <a:pPr marL="712688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vi-VN" sz="2200" b="1" dirty="0">
                <a:solidFill>
                  <a:srgbClr val="FFC000"/>
                </a:solidFill>
              </a:rPr>
              <a:t>KAPITAL</a:t>
            </a:r>
            <a:r>
              <a:rPr lang="vi-VN" dirty="0"/>
              <a:t> </a:t>
            </a:r>
            <a:r>
              <a:rPr lang="hr-HR" sz="2000" dirty="0" smtClean="0"/>
              <a:t>– </a:t>
            </a:r>
            <a:r>
              <a:rPr lang="pl-PL" sz="2000" dirty="0" smtClean="0"/>
              <a:t>dobra koja </a:t>
            </a:r>
            <a:r>
              <a:rPr lang="hr-HR" sz="2000" dirty="0"/>
              <a:t>se </a:t>
            </a:r>
            <a:r>
              <a:rPr lang="hr-HR" sz="2000" b="1" dirty="0">
                <a:solidFill>
                  <a:srgbClr val="FFC000"/>
                </a:solidFill>
              </a:rPr>
              <a:t>koriste za proizvodnju drugih dobara </a:t>
            </a:r>
            <a:r>
              <a:rPr lang="hr-HR" sz="2000" dirty="0">
                <a:solidFill>
                  <a:srgbClr val="FFC000"/>
                </a:solidFill>
              </a:rPr>
              <a:t>i </a:t>
            </a:r>
            <a:r>
              <a:rPr lang="hr-HR" sz="2000" b="1" dirty="0">
                <a:solidFill>
                  <a:srgbClr val="FFC000"/>
                </a:solidFill>
              </a:rPr>
              <a:t>usluga</a:t>
            </a:r>
            <a:r>
              <a:rPr lang="hr-HR" sz="2000" dirty="0"/>
              <a:t> (razlikujemo </a:t>
            </a:r>
            <a:r>
              <a:rPr lang="hr-HR" sz="2000" b="1" dirty="0">
                <a:solidFill>
                  <a:srgbClr val="FFC000"/>
                </a:solidFill>
              </a:rPr>
              <a:t>kapitalno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/>
              <a:t>i </a:t>
            </a:r>
            <a:r>
              <a:rPr lang="hr-HR" sz="2000" b="1" dirty="0">
                <a:solidFill>
                  <a:srgbClr val="FFC000"/>
                </a:solidFill>
              </a:rPr>
              <a:t>potrošačko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b="1" dirty="0">
                <a:solidFill>
                  <a:srgbClr val="FFC000"/>
                </a:solidFill>
              </a:rPr>
              <a:t>dobro</a:t>
            </a:r>
            <a:r>
              <a:rPr lang="hr-HR" sz="2000" dirty="0" smtClean="0"/>
              <a:t>) – </a:t>
            </a:r>
            <a:r>
              <a:rPr lang="hr-HR" sz="2000" i="1" dirty="0" smtClean="0"/>
              <a:t>skladišta, </a:t>
            </a:r>
            <a:r>
              <a:rPr lang="hr-HR" sz="2000" i="1" dirty="0"/>
              <a:t>vlak, uredski stol, bušilica, </a:t>
            </a:r>
            <a:r>
              <a:rPr lang="hr-HR" sz="2000" i="1" dirty="0" smtClean="0"/>
              <a:t>računalo…</a:t>
            </a:r>
            <a:endParaRPr lang="hr-HR" sz="2000" i="1" dirty="0"/>
          </a:p>
          <a:p>
            <a:pPr marL="712688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hr-HR" sz="2200" b="1" dirty="0">
                <a:solidFill>
                  <a:srgbClr val="FFC000"/>
                </a:solidFill>
              </a:rPr>
              <a:t>PODUZETNIŠTVO</a:t>
            </a:r>
            <a:r>
              <a:rPr lang="hr-HR" b="1" dirty="0">
                <a:solidFill>
                  <a:srgbClr val="FFC000"/>
                </a:solidFill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</a:rPr>
              <a:t>– sposobnost organiziranja </a:t>
            </a:r>
            <a:r>
              <a:rPr lang="hr-HR" sz="2000" b="1" dirty="0">
                <a:solidFill>
                  <a:srgbClr val="FFC000"/>
                </a:solidFill>
              </a:rPr>
              <a:t>proizvodnje</a:t>
            </a:r>
            <a:r>
              <a:rPr lang="hr-HR" sz="2000" dirty="0"/>
              <a:t>, pronalaska inovacija i preuzimanja </a:t>
            </a:r>
            <a:r>
              <a:rPr lang="hr-HR" sz="2000" dirty="0" smtClean="0"/>
              <a:t>rizika – </a:t>
            </a:r>
            <a:r>
              <a:rPr lang="hr-HR" sz="2000" i="1" dirty="0" smtClean="0"/>
              <a:t>poduzetnici, rukovoditelji poduzeća…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362906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71736" y="1785926"/>
            <a:ext cx="2000264" cy="785818"/>
          </a:xfrm>
          <a:prstGeom prst="rect">
            <a:avLst/>
          </a:prstGeom>
          <a:solidFill>
            <a:srgbClr val="35961A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ULAZNICA ZA KONCERT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4612" y="285728"/>
            <a:ext cx="4286280" cy="785818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OGRANIČENI DOHODAK</a:t>
            </a:r>
          </a:p>
          <a:p>
            <a:pPr algn="ctr"/>
            <a:r>
              <a:rPr lang="hr-H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(prisiljeni smo na odabir)</a:t>
            </a:r>
            <a:endParaRPr lang="hr-H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1785926"/>
            <a:ext cx="1000132" cy="785818"/>
          </a:xfrm>
          <a:prstGeom prst="rect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CD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6373" y="197878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ILI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1835" y="3214686"/>
            <a:ext cx="3071834" cy="785818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vaš je IZBOR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ulaznica za koncert</a:t>
            </a:r>
            <a:endParaRPr lang="hr-HR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6050" y="4643446"/>
            <a:ext cx="4143404" cy="928694"/>
          </a:xfrm>
          <a:prstGeom prst="rect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 CD od kojeg ste odustali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3" name="Straight Connector 42"/>
          <p:cNvCxnSpPr>
            <a:stCxn id="26" idx="2"/>
            <a:endCxn id="41" idx="0"/>
          </p:cNvCxnSpPr>
          <p:nvPr/>
        </p:nvCxnSpPr>
        <p:spPr>
          <a:xfrm rot="5400000">
            <a:off x="4536281" y="4321975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4573" y="5786454"/>
            <a:ext cx="5222954" cy="928694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odricanje od sljedeće najpoželjnije mogućnosti</a:t>
            </a:r>
          </a:p>
        </p:txBody>
      </p:sp>
      <p:cxnSp>
        <p:nvCxnSpPr>
          <p:cNvPr id="17" name="Elbow Connector 16"/>
          <p:cNvCxnSpPr>
            <a:stCxn id="8" idx="2"/>
            <a:endCxn id="6" idx="0"/>
          </p:cNvCxnSpPr>
          <p:nvPr/>
        </p:nvCxnSpPr>
        <p:spPr>
          <a:xfrm rot="5400000">
            <a:off x="3857620" y="785794"/>
            <a:ext cx="714380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</p:cNvCxnSpPr>
          <p:nvPr/>
        </p:nvCxnSpPr>
        <p:spPr>
          <a:xfrm rot="16200000" flipH="1">
            <a:off x="5143504" y="785794"/>
            <a:ext cx="714380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26" idx="0"/>
          </p:cNvCxnSpPr>
          <p:nvPr/>
        </p:nvCxnSpPr>
        <p:spPr>
          <a:xfrm rot="16200000" flipH="1">
            <a:off x="3893339" y="2250273"/>
            <a:ext cx="642942" cy="12858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26" idx="0"/>
          </p:cNvCxnSpPr>
          <p:nvPr/>
        </p:nvCxnSpPr>
        <p:spPr>
          <a:xfrm rot="5400000">
            <a:off x="5179223" y="2250273"/>
            <a:ext cx="642942" cy="12858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allAtOnce" animBg="1"/>
      <p:bldP spid="14" grpId="0" build="allAtOnce" animBg="1"/>
      <p:bldP spid="23" grpId="0" build="allAtOnce"/>
      <p:bldP spid="26" grpId="0" build="allAtOnce" animBg="1"/>
      <p:bldP spid="41" grpId="0" build="allAtOnce" animBg="1"/>
      <p:bldP spid="45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10748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TEMELJNA GOSPODARSKA PITANJA</a:t>
            </a:r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>
            <a:noAutofit/>
          </a:bodyPr>
          <a:lstStyle/>
          <a:p>
            <a:pPr marL="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 PITANJA </a:t>
            </a:r>
            <a:r>
              <a:rPr lang="hr-HR" sz="2200" dirty="0"/>
              <a:t>na koja mora odgovoriti gospodarstvo </a:t>
            </a:r>
            <a:r>
              <a:rPr lang="hr-HR" sz="2200" dirty="0" smtClean="0"/>
              <a:t>svake države:</a:t>
            </a:r>
          </a:p>
          <a:p>
            <a:pPr marL="720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</a:rPr>
              <a:t>ŠTO PROIZVODITI </a:t>
            </a:r>
            <a:r>
              <a:rPr lang="de-A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odlučuju </a:t>
            </a:r>
            <a:r>
              <a:rPr lang="de-A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potrošači </a:t>
            </a:r>
            <a:r>
              <a:rPr lang="de-AT" sz="2000" i="1" dirty="0"/>
              <a:t>(što tržište traži) </a:t>
            </a:r>
            <a:endParaRPr lang="hr-HR" sz="2000" i="1" dirty="0" smtClean="0"/>
          </a:p>
          <a:p>
            <a:pPr marL="1080000" lvl="1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</a:pPr>
            <a:r>
              <a:rPr lang="hr-HR" sz="2000" dirty="0" smtClean="0"/>
              <a:t>ponekad odlučuje država </a:t>
            </a:r>
            <a:r>
              <a:rPr lang="hr-HR" sz="2000" i="1" dirty="0" smtClean="0"/>
              <a:t>(npr. oružje za vrijeme rata)</a:t>
            </a:r>
            <a:endParaRPr lang="hr-HR" sz="2000" dirty="0"/>
          </a:p>
          <a:p>
            <a:pPr marL="720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</a:rPr>
              <a:t>ZA KOGA PROIZVODITI </a:t>
            </a:r>
            <a:r>
              <a:rPr lang="pl-PL" sz="2000" dirty="0" smtClean="0"/>
              <a:t>odlučuje </a:t>
            </a:r>
            <a:r>
              <a:rPr lang="pl-PL" sz="2000" dirty="0"/>
              <a:t>se na tržištu</a:t>
            </a:r>
          </a:p>
          <a:p>
            <a:pPr marL="1080000" lvl="1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</a:pPr>
            <a:r>
              <a:rPr lang="hr-HR" sz="2000" dirty="0"/>
              <a:t>a</a:t>
            </a:r>
            <a:r>
              <a:rPr lang="vi-VN" sz="2000" dirty="0"/>
              <a:t>ko tržište </a:t>
            </a:r>
            <a:r>
              <a:rPr lang="vi-VN" sz="2000" b="1" dirty="0">
                <a:solidFill>
                  <a:srgbClr val="FFC000"/>
                </a:solidFill>
              </a:rPr>
              <a:t>ne prihvaća </a:t>
            </a:r>
            <a:r>
              <a:rPr lang="vi-VN" sz="2000" dirty="0"/>
              <a:t>proizvod proizvođač ga </a:t>
            </a:r>
            <a:r>
              <a:rPr lang="vi-VN" sz="2000" b="1" dirty="0">
                <a:solidFill>
                  <a:srgbClr val="FFC000"/>
                </a:solidFill>
              </a:rPr>
              <a:t>neće proizvoditi</a:t>
            </a:r>
          </a:p>
          <a:p>
            <a:pPr marL="720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</a:rPr>
              <a:t>KOJI </a:t>
            </a:r>
            <a:r>
              <a:rPr lang="hr-HR" sz="2000" b="1" dirty="0">
                <a:solidFill>
                  <a:srgbClr val="FFC000"/>
                </a:solidFill>
              </a:rPr>
              <a:t>NAČIN PROIZVODITI </a:t>
            </a:r>
            <a:r>
              <a:rPr lang="hr-HR" sz="2000" dirty="0" smtClean="0"/>
              <a:t>određuje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</a:t>
            </a:r>
            <a:r>
              <a:rPr lang="de-AT" sz="2000" dirty="0" smtClean="0"/>
              <a:t> </a:t>
            </a:r>
            <a:r>
              <a:rPr lang="hr-HR" sz="2000" dirty="0"/>
              <a:t>među</a:t>
            </a:r>
            <a:r>
              <a:rPr lang="de-AT" sz="2000" dirty="0"/>
              <a:t> </a:t>
            </a:r>
            <a:r>
              <a:rPr lang="hr-HR" sz="2000" dirty="0"/>
              <a:t>proizvođačima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tehnologija</a:t>
            </a:r>
            <a:r>
              <a:rPr lang="hr-HR" sz="2000" dirty="0" smtClean="0"/>
              <a:t> </a:t>
            </a:r>
            <a:r>
              <a:rPr lang="hr-HR" sz="2000" dirty="0"/>
              <a:t>kojom se </a:t>
            </a:r>
            <a:r>
              <a:rPr lang="hr-HR" sz="2000" dirty="0" smtClean="0"/>
              <a:t>raspolaže </a:t>
            </a:r>
            <a:r>
              <a:rPr lang="hr-HR" sz="2000" i="1" dirty="0" smtClean="0"/>
              <a:t>(pojedinačno, serijski, masovno)</a:t>
            </a:r>
          </a:p>
          <a:p>
            <a:pPr marL="565200" indent="-4572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endParaRPr lang="hr-HR" sz="2000" dirty="0"/>
          </a:p>
          <a:p>
            <a:pPr marL="468000" indent="-360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398271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GOSPODARSTAVA		 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9108504" cy="6048672"/>
          </a:xfrm>
        </p:spPr>
        <p:txBody>
          <a:bodyPr>
            <a:noAutofit/>
          </a:bodyPr>
          <a:lstStyle/>
          <a:p>
            <a:pPr marL="288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Font typeface="Arial" pitchFamily="34" charset="0"/>
              <a:buChar char="−"/>
            </a:pPr>
            <a:r>
              <a:rPr lang="pl-PL" sz="2200" dirty="0"/>
              <a:t>ovisno o odgovoru na tri temeljna ekonomska pitanja, razlikujemo </a:t>
            </a:r>
            <a:r>
              <a:rPr lang="pl-PL" sz="2200" b="1" dirty="0">
                <a:solidFill>
                  <a:srgbClr val="FFC000"/>
                </a:solidFill>
              </a:rPr>
              <a:t>četiri tipa gospodarstva</a:t>
            </a:r>
            <a:r>
              <a:rPr lang="pl-PL" sz="2200" dirty="0"/>
              <a:t>:</a:t>
            </a:r>
          </a:p>
          <a:p>
            <a:pPr marL="360000" lvl="2" indent="-43200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OBIČAJNO 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proizvodnja za vlastite potrebe i jak utjecaj tradicije</a:t>
            </a:r>
          </a:p>
          <a:p>
            <a:pPr marL="900000" lvl="2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Calibri" panose="020F0502020204030204" pitchFamily="34" charset="0"/>
              <a:buChar char="–"/>
            </a:pPr>
            <a:r>
              <a:rPr lang="pl-PL" sz="1800" dirty="0"/>
              <a:t>prisutna u prošlosti</a:t>
            </a:r>
          </a:p>
          <a:p>
            <a:pPr marL="900000" lvl="2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Calibri" panose="020F0502020204030204" pitchFamily="34" charset="0"/>
              <a:buChar char="–"/>
            </a:pPr>
            <a:r>
              <a:rPr lang="pl-PL" sz="1800" dirty="0"/>
              <a:t>danas prisutna u industrijski nerazvijenim dijelovima</a:t>
            </a:r>
            <a:endParaRPr lang="pl-PL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2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KOMANDNO</a:t>
            </a:r>
            <a:r>
              <a:rPr lang="pl-PL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dirty="0"/>
              <a:t>ili</a:t>
            </a:r>
            <a:r>
              <a:rPr lang="pl-PL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PLANSKO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što, kako i za koga će se proizvoditi odlučuje država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plan </a:t>
            </a:r>
            <a:r>
              <a:rPr lang="pl-PL" sz="1800" dirty="0" smtClean="0"/>
              <a:t>razvoja gospodarstva donosi </a:t>
            </a:r>
            <a:r>
              <a:rPr lang="pl-PL" sz="1800" dirty="0"/>
              <a:t>država </a:t>
            </a:r>
            <a:r>
              <a:rPr lang="pl-PL" sz="1800" i="1" dirty="0" smtClean="0"/>
              <a:t>(</a:t>
            </a:r>
            <a:r>
              <a:rPr lang="pl-PL" sz="1800" i="1" dirty="0"/>
              <a:t>npr. </a:t>
            </a:r>
            <a:r>
              <a:rPr lang="pl-PL" sz="1800" i="1" dirty="0" smtClean="0"/>
              <a:t>petoljetke </a:t>
            </a:r>
            <a:r>
              <a:rPr lang="pl-PL" sz="1800" i="1" dirty="0"/>
              <a:t>u SSSR-u)</a:t>
            </a:r>
            <a:endParaRPr lang="pl-PL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2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3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TRŽIŠNO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dominira načelo slobodnog </a:t>
            </a:r>
            <a:r>
              <a:rPr lang="pl-PL" sz="1800" dirty="0" smtClean="0"/>
              <a:t>tržišta, slab utjecaj države na tržište</a:t>
            </a:r>
            <a:endParaRPr lang="pl-PL" sz="1800" dirty="0"/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cijena se formira na temelju ponude i potražnje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b="1" dirty="0" smtClean="0">
                <a:solidFill>
                  <a:srgbClr val="FFC000"/>
                </a:solidFill>
              </a:rPr>
              <a:t>UTJECAJ NEVIDLJIVE RUKE</a:t>
            </a:r>
            <a:r>
              <a:rPr lang="pl-PL" sz="1800" dirty="0">
                <a:solidFill>
                  <a:prstClr val="white"/>
                </a:solidFill>
              </a:rPr>
              <a:t> </a:t>
            </a:r>
            <a:r>
              <a:rPr lang="pl-PL" sz="1800" dirty="0" smtClean="0">
                <a:solidFill>
                  <a:prstClr val="white"/>
                </a:solidFill>
              </a:rPr>
              <a:t>– država se ne upliće u tržište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2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4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MJEŠOVITO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 smtClean="0"/>
              <a:t>većina današnjih gospodarstava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 smtClean="0"/>
              <a:t>odluke </a:t>
            </a:r>
            <a:r>
              <a:rPr lang="pl-PL" sz="1800" dirty="0"/>
              <a:t>se donose dijelom preko </a:t>
            </a:r>
            <a:r>
              <a:rPr lang="pl-PL" sz="1800" b="1" dirty="0">
                <a:solidFill>
                  <a:srgbClr val="FFC000"/>
                </a:solidFill>
              </a:rPr>
              <a:t>tržišta</a:t>
            </a:r>
            <a:r>
              <a:rPr lang="pl-PL" sz="1800" dirty="0"/>
              <a:t>, dijelom </a:t>
            </a:r>
            <a:r>
              <a:rPr lang="pl-PL" sz="1800" b="1" dirty="0">
                <a:solidFill>
                  <a:srgbClr val="FFC000"/>
                </a:solidFill>
              </a:rPr>
              <a:t>državnom regulacijom</a:t>
            </a:r>
            <a:r>
              <a:rPr lang="pl-PL" sz="1800" dirty="0">
                <a:solidFill>
                  <a:srgbClr val="FFC000"/>
                </a:solidFill>
              </a:rPr>
              <a:t> </a:t>
            </a:r>
            <a:r>
              <a:rPr lang="pl-PL" sz="1800" dirty="0"/>
              <a:t>i dijelom se zasnivaju na </a:t>
            </a:r>
            <a:r>
              <a:rPr lang="pl-PL" sz="1800" b="1" dirty="0" smtClean="0">
                <a:solidFill>
                  <a:srgbClr val="FFC000"/>
                </a:solidFill>
              </a:rPr>
              <a:t>običajima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b="1" dirty="0">
                <a:solidFill>
                  <a:srgbClr val="FFC000"/>
                </a:solidFill>
              </a:rPr>
              <a:t>DRŽAVNI INTERVENCIONIZAM </a:t>
            </a:r>
            <a:r>
              <a:rPr lang="pl-PL" sz="1800" dirty="0"/>
              <a:t>ili </a:t>
            </a:r>
            <a:r>
              <a:rPr lang="pl-PL" sz="1800" b="1" dirty="0">
                <a:solidFill>
                  <a:srgbClr val="FFC000"/>
                </a:solidFill>
              </a:rPr>
              <a:t>UTJECAJ VIDLJIVE RUKE </a:t>
            </a:r>
            <a:r>
              <a:rPr lang="pl-PL" sz="1800" dirty="0"/>
              <a:t>– kad se država upliće u tržište putem zakona (poreza, subvencija, poticaja, kamata)</a:t>
            </a:r>
          </a:p>
        </p:txBody>
      </p:sp>
    </p:spTree>
    <p:extLst>
      <p:ext uri="{BB962C8B-B14F-4D97-AF65-F5344CB8AC3E}">
        <p14:creationId xmlns:p14="http://schemas.microsoft.com/office/powerpoint/2010/main" val="163645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TRŽIŠTE						 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95963"/>
            <a:ext cx="9108504" cy="5698122"/>
          </a:xfrm>
        </p:spPr>
        <p:txBody>
          <a:bodyPr>
            <a:noAutofit/>
          </a:bodyPr>
          <a:lstStyle/>
          <a:p>
            <a:pPr marL="136525" indent="0">
              <a:spcBef>
                <a:spcPts val="600"/>
              </a:spcBef>
              <a:buSzPct val="100000"/>
              <a:buNone/>
            </a:pPr>
            <a:r>
              <a:rPr lang="hr-HR" sz="2400" b="1" dirty="0">
                <a:solidFill>
                  <a:srgbClr val="FFC000"/>
                </a:solidFill>
              </a:rPr>
              <a:t>TRŽIŠTE – mjesto </a:t>
            </a:r>
            <a:r>
              <a:rPr lang="hr-HR" sz="2400" dirty="0">
                <a:solidFill>
                  <a:prstClr val="white"/>
                </a:solidFill>
              </a:rPr>
              <a:t>sučeljavanja </a:t>
            </a:r>
            <a:r>
              <a:rPr lang="hr-HR" sz="2400" b="1" dirty="0">
                <a:solidFill>
                  <a:srgbClr val="FFC000"/>
                </a:solidFill>
              </a:rPr>
              <a:t>ponude</a:t>
            </a:r>
            <a:r>
              <a:rPr lang="hr-HR" sz="2400" dirty="0">
                <a:solidFill>
                  <a:srgbClr val="FFC000"/>
                </a:solidFill>
              </a:rPr>
              <a:t> </a:t>
            </a:r>
            <a:r>
              <a:rPr lang="hr-HR" sz="2400" dirty="0">
                <a:solidFill>
                  <a:prstClr val="white"/>
                </a:solidFill>
              </a:rPr>
              <a:t>i </a:t>
            </a:r>
            <a:r>
              <a:rPr lang="hr-HR" sz="2400" b="1" dirty="0">
                <a:solidFill>
                  <a:srgbClr val="FFC000"/>
                </a:solidFill>
              </a:rPr>
              <a:t>potražnje</a:t>
            </a:r>
            <a:r>
              <a:rPr lang="hr-HR" sz="2400" dirty="0">
                <a:solidFill>
                  <a:srgbClr val="FFC000"/>
                </a:solidFill>
              </a:rPr>
              <a:t> </a:t>
            </a:r>
            <a:r>
              <a:rPr lang="hr-HR" sz="2400" dirty="0">
                <a:solidFill>
                  <a:prstClr val="white"/>
                </a:solidFill>
              </a:rPr>
              <a:t>i formiranja </a:t>
            </a:r>
            <a:r>
              <a:rPr lang="hr-HR" sz="2400" b="1" dirty="0">
                <a:solidFill>
                  <a:srgbClr val="FFC000"/>
                </a:solidFill>
              </a:rPr>
              <a:t>cijena</a:t>
            </a:r>
          </a:p>
          <a:p>
            <a:pPr lvl="1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dirty="0">
                <a:solidFill>
                  <a:prstClr val="white"/>
                </a:solidFill>
              </a:rPr>
              <a:t>tržište je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mehanizam</a:t>
            </a:r>
            <a:r>
              <a:rPr lang="hr-HR" dirty="0">
                <a:solidFill>
                  <a:prstClr val="white"/>
                </a:solidFill>
              </a:rPr>
              <a:t> putem kojeg kupci i prodavači </a:t>
            </a:r>
            <a:r>
              <a:rPr lang="hr-HR" b="1" dirty="0">
                <a:solidFill>
                  <a:srgbClr val="FFC000"/>
                </a:solidFill>
              </a:rPr>
              <a:t>određuju cijenu</a:t>
            </a:r>
            <a:r>
              <a:rPr lang="hr-HR" dirty="0">
                <a:solidFill>
                  <a:srgbClr val="FFC000"/>
                </a:solidFill>
              </a:rPr>
              <a:t> </a:t>
            </a:r>
            <a:r>
              <a:rPr lang="hr-HR" dirty="0">
                <a:solidFill>
                  <a:prstClr val="white"/>
                </a:solidFill>
              </a:rPr>
              <a:t>i </a:t>
            </a:r>
            <a:r>
              <a:rPr lang="hr-HR" b="1" dirty="0">
                <a:solidFill>
                  <a:srgbClr val="FFC000"/>
                </a:solidFill>
              </a:rPr>
              <a:t>količinu</a:t>
            </a:r>
            <a:r>
              <a:rPr lang="hr-HR" dirty="0">
                <a:solidFill>
                  <a:srgbClr val="FFC000"/>
                </a:solidFill>
              </a:rPr>
              <a:t> </a:t>
            </a:r>
            <a:r>
              <a:rPr lang="hr-HR" dirty="0">
                <a:solidFill>
                  <a:prstClr val="white"/>
                </a:solidFill>
              </a:rPr>
              <a:t>nekog </a:t>
            </a:r>
            <a:r>
              <a:rPr lang="hr-HR" dirty="0" smtClean="0">
                <a:solidFill>
                  <a:prstClr val="white"/>
                </a:solidFill>
              </a:rPr>
              <a:t>dobra</a:t>
            </a:r>
          </a:p>
          <a:p>
            <a:pPr marL="288000" indent="-216000">
              <a:spcBef>
                <a:spcPts val="3000"/>
              </a:spcBef>
              <a:buFont typeface="Arial" pitchFamily="34" charset="0"/>
              <a:buChar char="−"/>
            </a:pPr>
            <a:r>
              <a:rPr lang="hr-HR" sz="2400" b="1" dirty="0">
                <a:solidFill>
                  <a:srgbClr val="FFC000"/>
                </a:solidFill>
              </a:rPr>
              <a:t>PODJELA TRŽIŠTA</a:t>
            </a:r>
          </a:p>
          <a:p>
            <a:pPr marL="720000" lvl="1" indent="-396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dirty="0">
                <a:solidFill>
                  <a:prstClr val="white"/>
                </a:solidFill>
              </a:rPr>
              <a:t>PREMA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PROSTORNOM OBUHVATU </a:t>
            </a:r>
            <a:r>
              <a:rPr lang="hr-HR" dirty="0">
                <a:solidFill>
                  <a:prstClr val="white"/>
                </a:solidFill>
              </a:rPr>
              <a:t>– lokalno, regionalno, nacionalno, </a:t>
            </a:r>
            <a:r>
              <a:rPr lang="hr-HR" dirty="0" smtClean="0">
                <a:solidFill>
                  <a:prstClr val="white"/>
                </a:solidFill>
              </a:rPr>
              <a:t>i međunarodno</a:t>
            </a:r>
            <a:endParaRPr lang="hr-HR" dirty="0">
              <a:solidFill>
                <a:prstClr val="white"/>
              </a:solidFill>
            </a:endParaRPr>
          </a:p>
          <a:p>
            <a:pPr marL="720000" lvl="1" indent="-39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dirty="0">
                <a:solidFill>
                  <a:prstClr val="white"/>
                </a:solidFill>
              </a:rPr>
              <a:t>PREMA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VRSTI PREDMETA RAZMJENE </a:t>
            </a:r>
            <a:r>
              <a:rPr lang="hr-HR" dirty="0">
                <a:solidFill>
                  <a:prstClr val="white"/>
                </a:solidFill>
              </a:rPr>
              <a:t>– tržišta različitih dobara </a:t>
            </a:r>
            <a:r>
              <a:rPr lang="hr-HR" i="1" dirty="0" smtClean="0">
                <a:solidFill>
                  <a:prstClr val="white"/>
                </a:solidFill>
              </a:rPr>
              <a:t>(</a:t>
            </a:r>
            <a:r>
              <a:rPr lang="hr-HR" i="1" dirty="0">
                <a:solidFill>
                  <a:prstClr val="white"/>
                </a:solidFill>
              </a:rPr>
              <a:t>npr. tržište kože, dijamanata, tržište rada, vrijednosnih papira, devizno </a:t>
            </a:r>
            <a:r>
              <a:rPr lang="hr-HR" i="1" dirty="0" err="1">
                <a:solidFill>
                  <a:prstClr val="white"/>
                </a:solidFill>
              </a:rPr>
              <a:t>tržište..</a:t>
            </a:r>
            <a:r>
              <a:rPr lang="hr-HR" i="1" dirty="0">
                <a:solidFill>
                  <a:prstClr val="white"/>
                </a:solidFill>
              </a:rPr>
              <a:t>.)</a:t>
            </a:r>
          </a:p>
          <a:p>
            <a:pPr>
              <a:spcBef>
                <a:spcPts val="600"/>
              </a:spcBef>
              <a:buSzPct val="100000"/>
              <a:buFont typeface="Arial" pitchFamily="34" charset="0"/>
              <a:buChar char="−"/>
            </a:pPr>
            <a:endParaRPr lang="hr-HR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TRŽIŠTE						 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38697"/>
            <a:ext cx="9108504" cy="58126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OSNOVNE FUNKCIJE TRŽIŠTA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SELEKTIVNA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učinkovit odabir potrebnih proizvoda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ALOKACIJSKA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djelotvorna uporaba raspoloživih činitelja proizvodnje i učinkovit izbor proizvodnih postupaka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DISTRIBUCIJSKA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raspodjela ukupno ostvarenog dohotka putem cijena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INFORMACIJSKA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ekonomiziranje informacija, jer se svaki sudionik u sustavu ograničava na dio informacija koje su njemu potrebne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RAZVOJNA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unosi se racionalnost u ekonomsko ponašanje gospodarskih subjekata te se konkurencijom prisiljavaju na stalnu brigu o razvoju</a:t>
            </a:r>
          </a:p>
        </p:txBody>
      </p:sp>
    </p:spTree>
    <p:extLst>
      <p:ext uri="{BB962C8B-B14F-4D97-AF65-F5344CB8AC3E}">
        <p14:creationId xmlns:p14="http://schemas.microsoft.com/office/powerpoint/2010/main" val="344690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PONUDA I POTRAŽNJA			       </a:t>
            </a:r>
            <a:r>
              <a:rPr lang="hr-HR" sz="2200" b="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1455"/>
            <a:ext cx="9144000" cy="3517625"/>
          </a:xfrm>
        </p:spPr>
        <p:txBody>
          <a:bodyPr>
            <a:noAutofit/>
          </a:bodyPr>
          <a:lstStyle/>
          <a:p>
            <a:pPr marL="144000" indent="0">
              <a:spcBef>
                <a:spcPts val="6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</a:rPr>
              <a:t>POTRAŽNJA</a:t>
            </a:r>
            <a:r>
              <a:rPr lang="hr-HR" sz="2400" dirty="0" smtClean="0"/>
              <a:t> </a:t>
            </a:r>
            <a:r>
              <a:rPr lang="hr-HR" sz="2100" dirty="0" smtClean="0"/>
              <a:t>– ukupna količina </a:t>
            </a:r>
            <a:r>
              <a:rPr lang="hr-HR" sz="2100" dirty="0"/>
              <a:t>dobara i usluga koje će </a:t>
            </a:r>
            <a:r>
              <a:rPr lang="hr-HR" sz="2100" b="1" dirty="0">
                <a:solidFill>
                  <a:srgbClr val="FFC000"/>
                </a:solidFill>
              </a:rPr>
              <a:t>potrošači </a:t>
            </a:r>
            <a:r>
              <a:rPr lang="pl-PL" sz="2100" b="1" dirty="0">
                <a:solidFill>
                  <a:srgbClr val="FFC000"/>
                </a:solidFill>
              </a:rPr>
              <a:t>kupiti </a:t>
            </a:r>
            <a:r>
              <a:rPr lang="pl-PL" sz="2100" dirty="0"/>
              <a:t>po određenim </a:t>
            </a:r>
            <a:r>
              <a:rPr lang="pl-PL" sz="2100" b="1" dirty="0">
                <a:solidFill>
                  <a:srgbClr val="FFC000"/>
                </a:solidFill>
              </a:rPr>
              <a:t>cijenama</a:t>
            </a:r>
            <a:r>
              <a:rPr lang="pl-PL" sz="2100" dirty="0"/>
              <a:t> na određenom </a:t>
            </a:r>
            <a:r>
              <a:rPr lang="pl-PL" sz="2100" b="1" dirty="0">
                <a:solidFill>
                  <a:srgbClr val="FFC000"/>
                </a:solidFill>
              </a:rPr>
              <a:t>tržištu</a:t>
            </a:r>
            <a:r>
              <a:rPr lang="pl-PL" sz="2100" dirty="0"/>
              <a:t> i u određenom </a:t>
            </a:r>
            <a:r>
              <a:rPr lang="pl-PL" sz="2100" b="1" dirty="0">
                <a:solidFill>
                  <a:srgbClr val="FFC000"/>
                </a:solidFill>
              </a:rPr>
              <a:t>vremenu</a:t>
            </a:r>
          </a:p>
          <a:p>
            <a:pPr marL="468000" indent="-324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pl-PL" sz="2100" dirty="0">
                <a:solidFill>
                  <a:prstClr val="white"/>
                </a:solidFill>
              </a:rPr>
              <a:t>kolika </a:t>
            </a:r>
            <a:r>
              <a:rPr lang="pl-PL" sz="2100" b="1" dirty="0">
                <a:solidFill>
                  <a:srgbClr val="FFC000"/>
                </a:solidFill>
              </a:rPr>
              <a:t>količina</a:t>
            </a:r>
            <a:r>
              <a:rPr lang="pl-PL" sz="2100" dirty="0">
                <a:solidFill>
                  <a:prstClr val="white"/>
                </a:solidFill>
              </a:rPr>
              <a:t> dobara će biti prodana ovisi o njihovoj </a:t>
            </a:r>
            <a:r>
              <a:rPr lang="pl-PL" sz="2100" b="1" dirty="0">
                <a:solidFill>
                  <a:srgbClr val="FFC000"/>
                </a:solidFill>
              </a:rPr>
              <a:t>cijeni</a:t>
            </a:r>
          </a:p>
          <a:p>
            <a:pPr marL="468000" indent="-324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200" b="1" dirty="0">
                <a:solidFill>
                  <a:srgbClr val="FFC000"/>
                </a:solidFill>
              </a:rPr>
              <a:t>OPĆI ZAKON POTRAŽNJE </a:t>
            </a:r>
            <a:r>
              <a:rPr lang="hr-HR" sz="2100" b="1" dirty="0"/>
              <a:t>–</a:t>
            </a:r>
            <a:r>
              <a:rPr lang="hr-HR" sz="2100" b="1" dirty="0">
                <a:solidFill>
                  <a:srgbClr val="FFC000"/>
                </a:solidFill>
              </a:rPr>
              <a:t> </a:t>
            </a:r>
            <a:r>
              <a:rPr lang="hr-HR" sz="2100" dirty="0"/>
              <a:t>kad </a:t>
            </a:r>
            <a:r>
              <a:rPr lang="hr-HR" sz="2100" b="1" dirty="0">
                <a:solidFill>
                  <a:srgbClr val="FFC000"/>
                </a:solidFill>
              </a:rPr>
              <a:t>cijena</a:t>
            </a:r>
            <a:r>
              <a:rPr lang="hr-HR" sz="2100" dirty="0"/>
              <a:t> dobra </a:t>
            </a:r>
            <a:r>
              <a:rPr lang="hr-HR" sz="2100" b="1" dirty="0">
                <a:solidFill>
                  <a:srgbClr val="FFC000"/>
                </a:solidFill>
              </a:rPr>
              <a:t>raste</a:t>
            </a:r>
            <a:r>
              <a:rPr lang="hr-HR" sz="2100" dirty="0"/>
              <a:t>, </a:t>
            </a:r>
            <a:r>
              <a:rPr lang="hr-HR" sz="2100" b="1" dirty="0">
                <a:solidFill>
                  <a:srgbClr val="FFC000"/>
                </a:solidFill>
              </a:rPr>
              <a:t>potraživana</a:t>
            </a:r>
            <a:r>
              <a:rPr lang="hr-HR" sz="2100" dirty="0"/>
              <a:t> se količina </a:t>
            </a:r>
            <a:r>
              <a:rPr lang="hr-HR" sz="2100" b="1" dirty="0">
                <a:solidFill>
                  <a:srgbClr val="FFC000"/>
                </a:solidFill>
              </a:rPr>
              <a:t>smanjuje</a:t>
            </a:r>
            <a:r>
              <a:rPr lang="hr-HR" sz="2100" dirty="0"/>
              <a:t>, i </a:t>
            </a:r>
            <a:r>
              <a:rPr lang="hr-HR" sz="2100" dirty="0" smtClean="0"/>
              <a:t>obrnuto</a:t>
            </a:r>
          </a:p>
          <a:p>
            <a:pPr marL="180000" indent="0">
              <a:spcBef>
                <a:spcPts val="12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</a:rPr>
              <a:t>PONUDA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100" dirty="0" smtClean="0"/>
              <a:t>– ukupna </a:t>
            </a:r>
            <a:r>
              <a:rPr lang="vi-VN" sz="2100" dirty="0" smtClean="0"/>
              <a:t>količin</a:t>
            </a:r>
            <a:r>
              <a:rPr lang="hr-HR" sz="2100" dirty="0"/>
              <a:t>a</a:t>
            </a:r>
            <a:r>
              <a:rPr lang="vi-VN" sz="2100" dirty="0"/>
              <a:t> dobara i usluga koje će se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nuditi</a:t>
            </a:r>
            <a:r>
              <a:rPr lang="hr-HR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prodaju </a:t>
            </a:r>
            <a:r>
              <a:rPr lang="vi-VN" sz="2100" dirty="0"/>
              <a:t>po određenim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cijenama</a:t>
            </a:r>
            <a:r>
              <a:rPr lang="vi-VN" sz="2100" dirty="0"/>
              <a:t> na određenom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tržištu</a:t>
            </a:r>
            <a:r>
              <a:rPr lang="vi-VN" sz="2100" dirty="0"/>
              <a:t> u određenom</a:t>
            </a:r>
            <a:r>
              <a:rPr lang="hr-HR" sz="2100" dirty="0"/>
              <a:t>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vremenu</a:t>
            </a:r>
            <a:endParaRPr lang="hr-HR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04000" indent="-324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OPĆI ZAKON PONUDE</a:t>
            </a:r>
            <a:r>
              <a:rPr lang="hr-H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100" b="1" dirty="0"/>
              <a:t>– </a:t>
            </a:r>
            <a:r>
              <a:rPr lang="hr-HR" sz="2100" dirty="0"/>
              <a:t>proizvođači će uvijek biti voljni </a:t>
            </a:r>
            <a:r>
              <a:rPr lang="hr-HR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ponuditi veću količinu </a:t>
            </a:r>
            <a:r>
              <a:rPr lang="hr-HR" sz="2100" dirty="0"/>
              <a:t>određenoga dobra kad mu je </a:t>
            </a:r>
            <a:r>
              <a:rPr lang="hr-HR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cijena veća</a:t>
            </a:r>
            <a:r>
              <a:rPr lang="hr-HR" sz="2100" dirty="0"/>
              <a:t>, i </a:t>
            </a:r>
            <a:r>
              <a:rPr lang="hr-HR" sz="2100" dirty="0" smtClean="0"/>
              <a:t>obrnuto</a:t>
            </a:r>
            <a:endParaRPr lang="hr-HR" sz="2100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9164" y="4351948"/>
            <a:ext cx="16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KRIVULJA POTRAŽNJE</a:t>
            </a:r>
            <a:endParaRPr lang="hr-HR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958622" y="4235259"/>
            <a:ext cx="2841940" cy="2560532"/>
            <a:chOff x="288101" y="3670837"/>
            <a:chExt cx="3408450" cy="3070951"/>
          </a:xfrm>
        </p:grpSpPr>
        <p:sp>
          <p:nvSpPr>
            <p:cNvPr id="10" name="Freeform 9"/>
            <p:cNvSpPr/>
            <p:nvPr/>
          </p:nvSpPr>
          <p:spPr>
            <a:xfrm rot="120000">
              <a:off x="909001" y="4057932"/>
              <a:ext cx="2188517" cy="2005057"/>
            </a:xfrm>
            <a:custGeom>
              <a:avLst/>
              <a:gdLst>
                <a:gd name="connsiteX0" fmla="*/ 0 w 1942089"/>
                <a:gd name="connsiteY0" fmla="*/ 0 h 2006825"/>
                <a:gd name="connsiteX1" fmla="*/ 890124 w 1942089"/>
                <a:gd name="connsiteY1" fmla="*/ 1189529 h 2006825"/>
                <a:gd name="connsiteX2" fmla="*/ 1942089 w 1942089"/>
                <a:gd name="connsiteY2" fmla="*/ 2006825 h 200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2089" h="2006825">
                  <a:moveTo>
                    <a:pt x="0" y="0"/>
                  </a:moveTo>
                  <a:cubicBezTo>
                    <a:pt x="283221" y="427529"/>
                    <a:pt x="566443" y="855058"/>
                    <a:pt x="890124" y="1189529"/>
                  </a:cubicBezTo>
                  <a:cubicBezTo>
                    <a:pt x="1213805" y="1524000"/>
                    <a:pt x="1629197" y="1849030"/>
                    <a:pt x="1942089" y="200682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600">
                <a:solidFill>
                  <a:prstClr val="white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288101" y="3670837"/>
              <a:ext cx="3408450" cy="3070951"/>
              <a:chOff x="4633524" y="3670837"/>
              <a:chExt cx="3408450" cy="3070951"/>
            </a:xfrm>
          </p:grpSpPr>
          <p:sp>
            <p:nvSpPr>
              <p:cNvPr id="77" name="TextBox 76"/>
              <p:cNvSpPr txBox="1"/>
              <p:nvPr/>
            </p:nvSpPr>
            <p:spPr>
              <a:xfrm rot="16200000">
                <a:off x="4308004" y="4028120"/>
                <a:ext cx="1067123" cy="41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600" b="1" dirty="0" smtClean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CIJENA</a:t>
                </a:r>
                <a:endParaRPr lang="hr-HR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660232" y="6335746"/>
                <a:ext cx="1381742" cy="406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6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KOLIČINA</a:t>
                </a:r>
                <a:endParaRPr lang="hr-HR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0" name="Group 75"/>
              <p:cNvGrpSpPr/>
              <p:nvPr/>
            </p:nvGrpSpPr>
            <p:grpSpPr>
              <a:xfrm>
                <a:off x="5037755" y="3670837"/>
                <a:ext cx="68805" cy="2721945"/>
                <a:chOff x="1142976" y="428604"/>
                <a:chExt cx="144464" cy="571504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 rot="5400000" flipH="1" flipV="1">
                  <a:off x="-1570874" y="3285330"/>
                  <a:ext cx="571504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0800000">
                  <a:off x="1142976" y="550070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0800000">
                  <a:off x="1142976" y="506557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0800000">
                  <a:off x="1142976" y="463045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0800000">
                  <a:off x="1142976" y="419533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0800000">
                  <a:off x="1142976" y="376021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0800000">
                  <a:off x="1142976" y="332508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10800000">
                  <a:off x="1142976" y="288996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10800000">
                  <a:off x="1142976" y="245484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10800000">
                  <a:off x="1142976" y="201972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0800000">
                  <a:off x="1142976" y="158460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10800000">
                  <a:off x="1142976" y="114947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76"/>
              <p:cNvGrpSpPr/>
              <p:nvPr/>
            </p:nvGrpSpPr>
            <p:grpSpPr>
              <a:xfrm rot="16200000" flipV="1">
                <a:off x="6296277" y="4963384"/>
                <a:ext cx="68805" cy="2721945"/>
                <a:chOff x="1142976" y="428604"/>
                <a:chExt cx="144464" cy="5715040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5400000" flipH="1" flipV="1">
                  <a:off x="-1570874" y="3285330"/>
                  <a:ext cx="571504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10800000">
                  <a:off x="1142976" y="550070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0800000">
                  <a:off x="1142976" y="506557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0800000">
                  <a:off x="1142976" y="463045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0800000">
                  <a:off x="1142976" y="419533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0800000">
                  <a:off x="1142976" y="376021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0800000">
                  <a:off x="1142976" y="332508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0800000">
                  <a:off x="1142976" y="288996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0800000">
                  <a:off x="1142976" y="245484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0800000">
                  <a:off x="1142976" y="201972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0800000">
                  <a:off x="1142976" y="158460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0800000">
                  <a:off x="1142976" y="114947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3" name="TextBox 132"/>
          <p:cNvSpPr txBox="1"/>
          <p:nvPr/>
        </p:nvSpPr>
        <p:spPr>
          <a:xfrm>
            <a:off x="5969827" y="4294677"/>
            <a:ext cx="1320748" cy="66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KRIVULJA PONUDE</a:t>
            </a:r>
            <a:endParaRPr lang="hr-HR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5308954" y="4283383"/>
            <a:ext cx="2691128" cy="2464284"/>
            <a:chOff x="4689391" y="3670837"/>
            <a:chExt cx="3294897" cy="3017159"/>
          </a:xfrm>
        </p:grpSpPr>
        <p:sp>
          <p:nvSpPr>
            <p:cNvPr id="132" name="Freeform 131"/>
            <p:cNvSpPr/>
            <p:nvPr/>
          </p:nvSpPr>
          <p:spPr>
            <a:xfrm rot="16200000">
              <a:off x="5302525" y="3938850"/>
              <a:ext cx="2166849" cy="2140698"/>
            </a:xfrm>
            <a:custGeom>
              <a:avLst/>
              <a:gdLst>
                <a:gd name="connsiteX0" fmla="*/ 0 w 1942089"/>
                <a:gd name="connsiteY0" fmla="*/ 0 h 2006825"/>
                <a:gd name="connsiteX1" fmla="*/ 890124 w 1942089"/>
                <a:gd name="connsiteY1" fmla="*/ 1189529 h 2006825"/>
                <a:gd name="connsiteX2" fmla="*/ 1942089 w 1942089"/>
                <a:gd name="connsiteY2" fmla="*/ 2006825 h 200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2089" h="2006825">
                  <a:moveTo>
                    <a:pt x="0" y="0"/>
                  </a:moveTo>
                  <a:cubicBezTo>
                    <a:pt x="283221" y="427529"/>
                    <a:pt x="566443" y="855058"/>
                    <a:pt x="890124" y="1189529"/>
                  </a:cubicBezTo>
                  <a:cubicBezTo>
                    <a:pt x="1213805" y="1524000"/>
                    <a:pt x="1629197" y="1849030"/>
                    <a:pt x="1942089" y="2006825"/>
                  </a:cubicBezTo>
                </a:path>
              </a:pathLst>
            </a:cu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600">
                <a:solidFill>
                  <a:prstClr val="white"/>
                </a:solidFill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89391" y="3670837"/>
              <a:ext cx="3294897" cy="3017159"/>
              <a:chOff x="4641511" y="3670837"/>
              <a:chExt cx="3294897" cy="3017159"/>
            </a:xfrm>
          </p:grpSpPr>
          <p:sp>
            <p:nvSpPr>
              <p:cNvPr id="136" name="TextBox 135"/>
              <p:cNvSpPr txBox="1"/>
              <p:nvPr/>
            </p:nvSpPr>
            <p:spPr>
              <a:xfrm rot="16200000">
                <a:off x="4308004" y="4036107"/>
                <a:ext cx="10671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600" b="1" dirty="0" smtClean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CIJENA</a:t>
                </a:r>
                <a:endParaRPr lang="hr-HR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60233" y="6287886"/>
                <a:ext cx="1276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6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KOLIČINA</a:t>
                </a:r>
                <a:endParaRPr lang="hr-HR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8" name="Group 75"/>
              <p:cNvGrpSpPr/>
              <p:nvPr/>
            </p:nvGrpSpPr>
            <p:grpSpPr>
              <a:xfrm>
                <a:off x="5037755" y="3670837"/>
                <a:ext cx="68805" cy="2721945"/>
                <a:chOff x="1142976" y="428604"/>
                <a:chExt cx="144464" cy="571504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 rot="5400000" flipH="1" flipV="1">
                  <a:off x="-1570874" y="3285330"/>
                  <a:ext cx="571504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10800000">
                  <a:off x="1142976" y="550070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10800000">
                  <a:off x="1142976" y="506557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10800000">
                  <a:off x="1142976" y="463045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10800000">
                  <a:off x="1142976" y="419533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10800000">
                  <a:off x="1142976" y="376021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rot="10800000">
                  <a:off x="1142976" y="332508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rot="10800000">
                  <a:off x="1142976" y="288996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rot="10800000">
                  <a:off x="1142976" y="245484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rot="10800000">
                  <a:off x="1142976" y="201972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rot="10800000">
                  <a:off x="1142976" y="158460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rot="10800000">
                  <a:off x="1142976" y="114947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76"/>
              <p:cNvGrpSpPr/>
              <p:nvPr/>
            </p:nvGrpSpPr>
            <p:grpSpPr>
              <a:xfrm rot="16200000" flipV="1">
                <a:off x="6296277" y="4963384"/>
                <a:ext cx="68805" cy="2721945"/>
                <a:chOff x="1142976" y="428604"/>
                <a:chExt cx="144464" cy="571504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rot="5400000" flipH="1" flipV="1">
                  <a:off x="-1570874" y="3285330"/>
                  <a:ext cx="571504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10800000">
                  <a:off x="1142976" y="550070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0800000">
                  <a:off x="1142976" y="506557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0800000">
                  <a:off x="1142976" y="463045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0800000">
                  <a:off x="1142976" y="419533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0800000">
                  <a:off x="1142976" y="376021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0800000">
                  <a:off x="1142976" y="332508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0800000">
                  <a:off x="1142976" y="288996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0800000">
                  <a:off x="1142976" y="245484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0800000">
                  <a:off x="1142976" y="201972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0800000">
                  <a:off x="1142976" y="158460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0800000">
                  <a:off x="1142976" y="114947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6" name="Rectangle 165"/>
          <p:cNvSpPr/>
          <p:nvPr/>
        </p:nvSpPr>
        <p:spPr>
          <a:xfrm>
            <a:off x="920242" y="4210619"/>
            <a:ext cx="2913949" cy="257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114435" y="4202527"/>
            <a:ext cx="2913949" cy="257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6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KRUŽNI TOK U GOSPODARSTVU	       </a:t>
            </a:r>
            <a:r>
              <a:rPr lang="hr-HR" sz="2200" b="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703463"/>
            <a:ext cx="9144000" cy="6109913"/>
          </a:xfrm>
        </p:spPr>
        <p:txBody>
          <a:bodyPr>
            <a:no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</a:rPr>
              <a:t>SAVRŠENA KONKURENCIJA NA TRŽIŠTU</a:t>
            </a:r>
            <a:r>
              <a:rPr lang="hr-HR" sz="2400" b="1" dirty="0" smtClean="0"/>
              <a:t> </a:t>
            </a:r>
            <a:r>
              <a:rPr lang="hr-HR" sz="2000" b="1" dirty="0" smtClean="0"/>
              <a:t>– </a:t>
            </a:r>
            <a:r>
              <a:rPr lang="hr-HR" sz="2000" dirty="0">
                <a:solidFill>
                  <a:prstClr val="white"/>
                </a:solidFill>
              </a:rPr>
              <a:t>postoji velik broj ponuđača istog </a:t>
            </a:r>
            <a:r>
              <a:rPr lang="hr-HR" sz="2000" dirty="0" smtClean="0">
                <a:solidFill>
                  <a:prstClr val="white"/>
                </a:solidFill>
              </a:rPr>
              <a:t>proizvoda ili </a:t>
            </a:r>
            <a:r>
              <a:rPr lang="hr-HR" sz="2000" dirty="0">
                <a:solidFill>
                  <a:prstClr val="white"/>
                </a:solidFill>
              </a:rPr>
              <a:t>usluge, te velik broj  zainteresiranih </a:t>
            </a:r>
            <a:r>
              <a:rPr lang="hr-HR" sz="2000" dirty="0" smtClean="0">
                <a:solidFill>
                  <a:prstClr val="white"/>
                </a:solidFill>
              </a:rPr>
              <a:t>kupaca – nitko nije dovoljno moćan da može utjecati na cijenu</a:t>
            </a:r>
          </a:p>
          <a:p>
            <a:r>
              <a:rPr lang="hr-HR" sz="2200" b="1" dirty="0" smtClean="0">
                <a:solidFill>
                  <a:srgbClr val="FFC000"/>
                </a:solidFill>
              </a:rPr>
              <a:t>NESAVRŠENA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</a:rPr>
              <a:t>KONKURENCIJA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>
                <a:solidFill>
                  <a:prstClr val="white"/>
                </a:solidFill>
              </a:rPr>
              <a:t>– kada je ravnoteža na strani ponude ili potražnje</a:t>
            </a:r>
          </a:p>
          <a:p>
            <a:r>
              <a:rPr lang="hr-HR" sz="2000" dirty="0" smtClean="0"/>
              <a:t>ravnoteža na strani ponude: 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MONOPOL </a:t>
            </a:r>
            <a:r>
              <a:rPr lang="hr-HR" sz="2000" dirty="0" smtClean="0"/>
              <a:t>–</a:t>
            </a:r>
            <a:r>
              <a:rPr lang="hr-HR" sz="2000" b="1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1 ponuđač (trgovac), više kupaca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DUOPOL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2 ponuđača, više kupaca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OLIGOPOL </a:t>
            </a:r>
            <a:r>
              <a:rPr lang="hr-HR" sz="2000" dirty="0" smtClean="0"/>
              <a:t>–</a:t>
            </a:r>
            <a:r>
              <a:rPr lang="hr-HR" sz="2000" b="1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više od 2 ponuđača, veći broj kupaca</a:t>
            </a:r>
          </a:p>
          <a:p>
            <a:pPr>
              <a:spcBef>
                <a:spcPts val="1200"/>
              </a:spcBef>
            </a:pPr>
            <a:r>
              <a:rPr lang="hr-HR" sz="2000" dirty="0"/>
              <a:t>ravnoteža </a:t>
            </a:r>
            <a:r>
              <a:rPr lang="hr-HR" sz="2000" dirty="0" smtClean="0"/>
              <a:t>na strani potražnje:</a:t>
            </a:r>
          </a:p>
          <a:p>
            <a:pPr lvl="1"/>
            <a:r>
              <a:rPr lang="hr-HR" sz="2000" b="1" dirty="0">
                <a:solidFill>
                  <a:srgbClr val="FFC000"/>
                </a:solidFill>
              </a:rPr>
              <a:t>MONOPSON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1 kupac, više ponuđača (trgovaca)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DUOPSON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2 kupca, više ponuđača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OLIGOPSON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više od 2 kupca, veći broj ponuđača</a:t>
            </a: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000" dirty="0" smtClean="0"/>
              <a:t>postoje </a:t>
            </a:r>
            <a:r>
              <a:rPr lang="hr-HR" sz="2000" dirty="0"/>
              <a:t>dva </a:t>
            </a:r>
            <a:r>
              <a:rPr lang="hr-HR" sz="2000" dirty="0" smtClean="0"/>
              <a:t>kružna toka u gospodarstvu:</a:t>
            </a:r>
            <a:endParaRPr lang="hr-HR" sz="2000" dirty="0"/>
          </a:p>
          <a:p>
            <a:pPr marL="1179576" lvl="2" indent="-3600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 DOBARA </a:t>
            </a:r>
            <a:r>
              <a:rPr lang="hr-HR" sz="2000" dirty="0"/>
              <a:t>– </a:t>
            </a:r>
            <a:r>
              <a:rPr lang="hr-HR" sz="2000" dirty="0" smtClean="0"/>
              <a:t>uvijek se iznova obnavlja jer se stvaraju nova dobra, a stara troše</a:t>
            </a:r>
            <a:endParaRPr lang="hr-HR" sz="2000" dirty="0"/>
          </a:p>
          <a:p>
            <a:pPr marL="1179576" lvl="2" indent="-3600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NOVCA </a:t>
            </a:r>
            <a:r>
              <a:rPr lang="hr-HR" sz="2000" dirty="0"/>
              <a:t>– </a:t>
            </a:r>
            <a:r>
              <a:rPr lang="hr-HR" sz="2000" dirty="0" smtClean="0"/>
              <a:t>ostaje stalno isti, jer novac kruži u gospodarstvu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76745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8860" y="2143116"/>
            <a:ext cx="2000264" cy="785818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ULAGANJE U VOJSKU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4612" y="357166"/>
            <a:ext cx="4286280" cy="1071570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OGRANIČENI PRORAČUN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(država je prisiljena na odabir)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0694" y="2143116"/>
            <a:ext cx="1928826" cy="785818"/>
          </a:xfrm>
          <a:prstGeom prst="rect">
            <a:avLst/>
          </a:prstGeom>
          <a:solidFill>
            <a:srgbClr val="35961A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ULAGANJE U ZNANOST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3497" y="233597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ILI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1835" y="3786190"/>
            <a:ext cx="3071834" cy="857256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 ODABIRE ULAGANJE U VOJSKU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6050" y="5143512"/>
            <a:ext cx="4143404" cy="857256"/>
          </a:xfrm>
          <a:prstGeom prst="rect">
            <a:avLst/>
          </a:prstGeom>
          <a:solidFill>
            <a:srgbClr val="35961A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ŠTO JE </a:t>
            </a:r>
          </a:p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TROŠAK?</a:t>
            </a:r>
          </a:p>
        </p:txBody>
      </p:sp>
      <p:cxnSp>
        <p:nvCxnSpPr>
          <p:cNvPr id="43" name="Straight Connector 42"/>
          <p:cNvCxnSpPr>
            <a:stCxn id="26" idx="2"/>
            <a:endCxn id="41" idx="0"/>
          </p:cNvCxnSpPr>
          <p:nvPr/>
        </p:nvCxnSpPr>
        <p:spPr>
          <a:xfrm rot="5400000">
            <a:off x="4607719" y="4893479"/>
            <a:ext cx="50006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6" idx="0"/>
          </p:cNvCxnSpPr>
          <p:nvPr/>
        </p:nvCxnSpPr>
        <p:spPr>
          <a:xfrm rot="5400000">
            <a:off x="3786182" y="1071546"/>
            <a:ext cx="714380" cy="1428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14" idx="0"/>
          </p:cNvCxnSpPr>
          <p:nvPr/>
        </p:nvCxnSpPr>
        <p:spPr>
          <a:xfrm rot="16200000" flipH="1">
            <a:off x="5304239" y="982248"/>
            <a:ext cx="714380" cy="16073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26" idx="0"/>
          </p:cNvCxnSpPr>
          <p:nvPr/>
        </p:nvCxnSpPr>
        <p:spPr>
          <a:xfrm rot="16200000" flipH="1">
            <a:off x="3714744" y="2643182"/>
            <a:ext cx="857256" cy="1428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26" idx="0"/>
          </p:cNvCxnSpPr>
          <p:nvPr/>
        </p:nvCxnSpPr>
        <p:spPr>
          <a:xfrm rot="5400000">
            <a:off x="5232802" y="2553885"/>
            <a:ext cx="857256" cy="16073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3.bp.blogspot.com/-bP1ehjAHC_E/UJpmrT8AnvI/AAAAAAAANZU/eHRpS7tfk5c/s1600/F+16+Fighter+Jet+Wallpapers+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474350"/>
            <a:ext cx="1974070" cy="14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allAtOnce" animBg="1"/>
      <p:bldP spid="14" grpId="0" build="allAtOnce" animBg="1"/>
      <p:bldP spid="23" grpId="0" build="allAtOnce"/>
      <p:bldP spid="26" grpId="0" build="allAtOnce" animBg="1"/>
      <p:bldP spid="41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PODRUČJA EKONOMIJE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28670"/>
            <a:ext cx="9001156" cy="57150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−"/>
            </a:pPr>
            <a:r>
              <a:rPr lang="hr-HR" dirty="0" smtClean="0">
                <a:latin typeface="+mj-lt"/>
              </a:rPr>
              <a:t>dva </a:t>
            </a:r>
            <a:r>
              <a:rPr lang="hr-HR" smtClean="0">
                <a:latin typeface="+mj-lt"/>
              </a:rPr>
              <a:t>su osnovna </a:t>
            </a:r>
            <a:r>
              <a:rPr lang="hr-HR" dirty="0" smtClean="0">
                <a:latin typeface="+mj-lt"/>
              </a:rPr>
              <a:t>područja ekonomije:</a:t>
            </a:r>
            <a:endParaRPr lang="hr-HR" dirty="0" smtClean="0">
              <a:solidFill>
                <a:srgbClr val="FFC000"/>
              </a:solidFill>
              <a:latin typeface="+mj-lt"/>
            </a:endParaRPr>
          </a:p>
          <a:p>
            <a:pPr>
              <a:buFont typeface="Arial" pitchFamily="34" charset="0"/>
              <a:buChar char="−"/>
            </a:pPr>
            <a:endParaRPr lang="hr-HR" sz="2400" i="1" dirty="0" smtClean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643050"/>
            <a:ext cx="3643338" cy="572298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MAKROEKONOMIJA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28" y="1644108"/>
            <a:ext cx="3500462" cy="5712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MIKROEKONOMIJA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06" y="3089600"/>
            <a:ext cx="4357718" cy="1261884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216000" indent="-216000"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proučava funkcioniranje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gospodarstvo u cjelini</a:t>
            </a:r>
            <a: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/>
            </a:r>
            <a:b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</a:br>
            <a:endParaRPr lang="hr-HR" sz="2400" dirty="0" smtClean="0">
              <a:solidFill>
                <a:prstClr val="white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38" y="3089600"/>
            <a:ext cx="4500594" cy="1938992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216000" indent="-216000"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proučava ponašanje 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pojedinačnih  gospodarskih dijelova </a:t>
            </a:r>
            <a: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kao što su poduzeća i kućanstva tj. proizvođači i potrošači, te odnose među njima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2862562" y="3352488"/>
            <a:ext cx="3276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1821637" y="2428868"/>
            <a:ext cx="857256" cy="571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+mj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22459" y="2428868"/>
            <a:ext cx="856800" cy="571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allAtOnce" animBg="1"/>
      <p:bldP spid="5" grpId="0" build="allAtOnce" animBg="1"/>
      <p:bldP spid="7" grpId="0" build="allAtOnce"/>
      <p:bldP spid="9" grpId="0" build="allAtOnce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PODRUČJA EKONOMIJE </a:t>
            </a:r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 PRIMJERI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7158" y="4469792"/>
            <a:ext cx="8572560" cy="1693862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txBody>
          <a:bodyPr wrap="square" lIns="288000" tIns="252000" bIns="252000" anchor="ctr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primjer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:</a:t>
            </a:r>
            <a:r>
              <a:rPr lang="hr-HR" sz="2400" i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ministar gospodarstva predložio je smanjenje stope </a:t>
            </a:r>
            <a:br>
              <a:rPr lang="hr-HR" sz="24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</a:br>
            <a:r>
              <a:rPr lang="hr-HR" sz="24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PDV-a za 10% </a:t>
            </a:r>
          </a:p>
          <a:p>
            <a:pPr>
              <a:spcBef>
                <a:spcPts val="1200"/>
              </a:spcBef>
            </a:pPr>
            <a:r>
              <a:rPr lang="hr-HR" sz="20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(kako će to utjecati na gospodarstvo RH)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7158" y="1744379"/>
            <a:ext cx="8572560" cy="1693862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txBody>
          <a:bodyPr wrap="square" lIns="288000" tIns="252000" bIns="25200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primjer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:</a:t>
            </a:r>
            <a:r>
              <a:rPr lang="hr-HR" sz="2400" i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Slavonska je banka od EBRD-a dobila zajam od 20 milijuna eura</a:t>
            </a:r>
          </a:p>
          <a:p>
            <a:pPr>
              <a:spcBef>
                <a:spcPts val="1200"/>
              </a:spcBef>
            </a:pPr>
            <a:r>
              <a:rPr lang="hr-HR" sz="20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(kako će to utjecati na Slavonsku banku)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28926" y="3896698"/>
            <a:ext cx="3643338" cy="572298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MAKROEKONOMIJA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88" y="1182054"/>
            <a:ext cx="3500462" cy="5712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MIKROEKONOMIJA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EKONOMSKA DOBRA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32" cy="600076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SzPct val="100000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DOBRO</a:t>
            </a:r>
            <a:r>
              <a:rPr lang="hr-HR" sz="2400" dirty="0" smtClean="0">
                <a:latin typeface="+mj-lt"/>
              </a:rPr>
              <a:t> – sredstvo koje može zadovoljiti neku potrebu</a:t>
            </a:r>
          </a:p>
          <a:p>
            <a:pPr>
              <a:spcBef>
                <a:spcPts val="1200"/>
              </a:spcBef>
              <a:buSzPct val="100000"/>
              <a:buNone/>
            </a:pPr>
            <a:r>
              <a:rPr lang="hr-HR" sz="2400" dirty="0" smtClean="0">
                <a:latin typeface="+mj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0364" y="2143116"/>
            <a:ext cx="3071834" cy="85725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DOBRO</a:t>
            </a:r>
            <a:endParaRPr lang="hr-HR" sz="28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3714752"/>
            <a:ext cx="2571768" cy="128588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S OBZIROM NA </a:t>
            </a:r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DOSTUPNOST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0760" y="3714752"/>
            <a:ext cx="2571768" cy="1285884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S OBZIROM NA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NAMJENU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2911067" y="2089538"/>
            <a:ext cx="714380" cy="25360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5554272" y="1982380"/>
            <a:ext cx="714380" cy="27503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  <p:bldP spid="5" grpId="0" uiExpand="1" build="allAtOnce" animBg="1"/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5144" y="462534"/>
            <a:ext cx="5868369" cy="551141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DOSTUPNOST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1785926"/>
            <a:ext cx="2571768" cy="1357322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NEOGRANIČENA </a:t>
            </a:r>
            <a:r>
              <a:rPr lang="hr-HR" sz="2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(SLOBODNA) 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6446" y="1785926"/>
            <a:ext cx="2571768" cy="1357322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 </a:t>
            </a:r>
            <a:r>
              <a:rPr lang="hr-HR" sz="2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(EKONOMSKA) 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Elbow Connector 5"/>
          <p:cNvCxnSpPr>
            <a:stCxn id="2" idx="2"/>
            <a:endCxn id="3" idx="0"/>
          </p:cNvCxnSpPr>
          <p:nvPr/>
        </p:nvCxnSpPr>
        <p:spPr>
          <a:xfrm rot="5400000">
            <a:off x="2831499" y="-31905"/>
            <a:ext cx="772251" cy="28634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2"/>
            <a:endCxn id="4" idx="0"/>
          </p:cNvCxnSpPr>
          <p:nvPr/>
        </p:nvCxnSpPr>
        <p:spPr>
          <a:xfrm rot="16200000" flipH="1">
            <a:off x="5474704" y="188299"/>
            <a:ext cx="772251" cy="24230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43372" y="4214818"/>
            <a:ext cx="2214578" cy="642942"/>
          </a:xfrm>
          <a:prstGeom prst="rect">
            <a:avLst/>
          </a:prstGeom>
          <a:solidFill>
            <a:srgbClr val="35961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PROIZVODI</a:t>
            </a:r>
            <a:endParaRPr lang="hr-H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43702" y="4214818"/>
            <a:ext cx="2214578" cy="642942"/>
          </a:xfrm>
          <a:prstGeom prst="rect">
            <a:avLst/>
          </a:prstGeom>
          <a:solidFill>
            <a:srgbClr val="35961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USLUGE</a:t>
            </a:r>
            <a:endParaRPr lang="hr-H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2" idx="0"/>
          </p:cNvCxnSpPr>
          <p:nvPr/>
        </p:nvCxnSpPr>
        <p:spPr>
          <a:xfrm rot="5400000">
            <a:off x="5625711" y="2768199"/>
            <a:ext cx="1071570" cy="18216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13" idx="0"/>
          </p:cNvCxnSpPr>
          <p:nvPr/>
        </p:nvCxnSpPr>
        <p:spPr>
          <a:xfrm rot="16200000" flipH="1">
            <a:off x="6875875" y="3339702"/>
            <a:ext cx="1071570" cy="6786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214282" y="3679032"/>
            <a:ext cx="3143272" cy="1500198"/>
          </a:xfrm>
          <a:prstGeom prst="wedgeRoundRectCallout">
            <a:avLst>
              <a:gd name="adj1" fmla="val -2651"/>
              <a:gd name="adj2" fmla="val -9257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u prirodi ih ima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 beskonačno velikim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količinama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(zrak, sunčeva toplina, svjetlost, more...)</a:t>
            </a:r>
            <a:endParaRPr lang="hr-HR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398905" y="1887820"/>
            <a:ext cx="2143140" cy="1428760"/>
          </a:xfrm>
          <a:prstGeom prst="wedgeRoundRectCallout">
            <a:avLst>
              <a:gd name="adj1" fmla="val 65593"/>
              <a:gd name="adj2" fmla="val -3278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svaka stvar ili usluga koja je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željena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ograničena</a:t>
            </a:r>
            <a:endParaRPr lang="hr-H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3643306" y="5157192"/>
            <a:ext cx="2143140" cy="1428760"/>
          </a:xfrm>
          <a:prstGeom prst="wedgeRoundRectCallout">
            <a:avLst>
              <a:gd name="adj1" fmla="val -9635"/>
              <a:gd name="adj2" fmla="val -723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opipljiva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dobra koja se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mogu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skladištiti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kao zalihe </a:t>
            </a:r>
            <a:endParaRPr lang="hr-HR" sz="2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6715140" y="5157192"/>
            <a:ext cx="2143140" cy="1428760"/>
          </a:xfrm>
          <a:prstGeom prst="wedgeRoundRectCallout">
            <a:avLst>
              <a:gd name="adj1" fmla="val 7768"/>
              <a:gd name="adj2" fmla="val -7405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neopipljiva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dobra koja se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mogu skladištiti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niti prenositi</a:t>
            </a:r>
            <a:endParaRPr lang="hr-HR" sz="2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2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2" grpId="0" animBg="1"/>
      <p:bldP spid="13" grpId="0" animBg="1"/>
      <p:bldP spid="19" grpId="0" animBg="1"/>
      <p:bldP spid="29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356" y="428604"/>
            <a:ext cx="5214974" cy="64294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PREMA NAMJENI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1785926"/>
            <a:ext cx="2571768" cy="135732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POTROŠAČKA DOBRA</a:t>
            </a:r>
            <a:endParaRPr lang="hr-HR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6446" y="1785926"/>
            <a:ext cx="2571768" cy="1357322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KAPITALNA DOBRA</a:t>
            </a:r>
            <a:endParaRPr lang="hr-HR" sz="28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Elbow Connector 5"/>
          <p:cNvCxnSpPr>
            <a:stCxn id="2" idx="2"/>
            <a:endCxn id="3" idx="0"/>
          </p:cNvCxnSpPr>
          <p:nvPr/>
        </p:nvCxnSpPr>
        <p:spPr>
          <a:xfrm rot="5400000">
            <a:off x="2768191" y="89274"/>
            <a:ext cx="714380" cy="26789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2"/>
            <a:endCxn id="4" idx="0"/>
          </p:cNvCxnSpPr>
          <p:nvPr/>
        </p:nvCxnSpPr>
        <p:spPr>
          <a:xfrm rot="16200000" flipH="1">
            <a:off x="5411396" y="124992"/>
            <a:ext cx="714380" cy="260748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214282" y="3714752"/>
            <a:ext cx="3143272" cy="1500198"/>
          </a:xfrm>
          <a:prstGeom prst="wedgeRoundRectCallout">
            <a:avLst>
              <a:gd name="adj1" fmla="val -2651"/>
              <a:gd name="adj2" fmla="val -9257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svi proizvodi i usluge koji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služe za potrošnju </a:t>
            </a:r>
          </a:p>
          <a:p>
            <a:pPr algn="ctr"/>
            <a:r>
              <a:rPr lang="hr-HR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(npr. osobni automobil, mobitel, kuća, odjeća)</a:t>
            </a:r>
            <a:endParaRPr lang="hr-HR" sz="2000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786182" y="3714752"/>
            <a:ext cx="5143536" cy="1500198"/>
          </a:xfrm>
          <a:prstGeom prst="wedgeRoundRectCallout">
            <a:avLst>
              <a:gd name="adj1" fmla="val 9304"/>
              <a:gd name="adj2" fmla="val -96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svi proizvodi koji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služe nekoj daljnjoj proizvodnji drugih proizvoda i usluga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stvaraju zaradu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(npr. službeni automobil, kuća za iznajmljivanje, zaštitna odjeća).</a:t>
            </a:r>
            <a:endParaRPr lang="hr-HR" sz="20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 descr="http://www.accordionchiarenza.com/wp-content/uploads/2010/11/taxi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92" y="5314104"/>
            <a:ext cx="2608715" cy="14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media.gqindia.com/wp-content/uploads/2014/12/elvis-pink-cadilla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5" y="5301208"/>
            <a:ext cx="2608547" cy="14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3" grpId="0" build="allAtOnce" animBg="1"/>
      <p:bldP spid="4" grpId="0" build="allAtOnce" animBg="1"/>
      <p:bldP spid="19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5715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7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8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2420</Words>
  <Application>Microsoft Office PowerPoint</Application>
  <PresentationFormat>On-screen Show (4:3)</PresentationFormat>
  <Paragraphs>410</Paragraphs>
  <Slides>35</Slides>
  <Notes>0</Notes>
  <HiddenSlides>9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marketing_tema</vt:lpstr>
      <vt:lpstr>3_marketing_tema</vt:lpstr>
      <vt:lpstr>1_marketing_tema</vt:lpstr>
      <vt:lpstr>2_marketing_tema</vt:lpstr>
      <vt:lpstr>4_marketing_tema</vt:lpstr>
      <vt:lpstr>5_marketing_tema</vt:lpstr>
      <vt:lpstr>6_marketing_tema</vt:lpstr>
      <vt:lpstr>7_marketing_tema</vt:lpstr>
      <vt:lpstr>8_marketing_tema</vt:lpstr>
      <vt:lpstr>PowerPoint Presentation</vt:lpstr>
      <vt:lpstr>EKONOMIJA I GOSPODARSTVO</vt:lpstr>
      <vt:lpstr>PowerPoint Presentation</vt:lpstr>
      <vt:lpstr>PowerPoint Presentation</vt:lpstr>
      <vt:lpstr>PODRUČJA EKONOMIJE</vt:lpstr>
      <vt:lpstr>PODRUČJA EKONOMIJE - PRIMJERI</vt:lpstr>
      <vt:lpstr>EKONOMSKA DOBRA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TIPOVI GOSPODARSTAVA</vt:lpstr>
      <vt:lpstr>TRŽIŠTE VIDLJIVE I NEVIDLJIVE RUKE</vt:lpstr>
      <vt:lpstr>TRŽIŠTE</vt:lpstr>
      <vt:lpstr>OSNOVNE FUNKCIJE TRŽIŠTA</vt:lpstr>
      <vt:lpstr>POTRAŽNJA</vt:lpstr>
      <vt:lpstr>PowerPoint Presentation</vt:lpstr>
      <vt:lpstr>PowerPoint Presentation</vt:lpstr>
      <vt:lpstr>PONUDA</vt:lpstr>
      <vt:lpstr>PowerPoint Presentation</vt:lpstr>
      <vt:lpstr>PowerPoint Presentation</vt:lpstr>
      <vt:lpstr>PowerPoint Presentation</vt:lpstr>
      <vt:lpstr>PowerPoint Presentation</vt:lpstr>
      <vt:lpstr>SAVRŠENA I NESAVRŠENA KONKURENCIJA</vt:lpstr>
      <vt:lpstr>PowerPoint Presentation</vt:lpstr>
      <vt:lpstr>UVOD U EKONOMIJU           (plan ploče)</vt:lpstr>
      <vt:lpstr>UVOD U EKONOMIJU           (plan ploče)</vt:lpstr>
      <vt:lpstr>TEMELJNA GOSPODARSKA PITANJA    (plan ploče)</vt:lpstr>
      <vt:lpstr>TIPOVI GOSPODARSTAVA         (plan ploče)</vt:lpstr>
      <vt:lpstr>TRŽIŠTE             (plan ploče)</vt:lpstr>
      <vt:lpstr>TRŽIŠTE             (plan ploče)</vt:lpstr>
      <vt:lpstr>PONUDA I POTRAŽNJA          (plan ploče)</vt:lpstr>
      <vt:lpstr>KRUŽNI TOK U GOSPODARSTVU        (plan ploče)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PONAVLJANJE</dc:title>
  <dc:creator>Mr. Data</dc:creator>
  <cp:lastModifiedBy>cornx</cp:lastModifiedBy>
  <cp:revision>31</cp:revision>
  <dcterms:created xsi:type="dcterms:W3CDTF">2014-03-11T12:34:54Z</dcterms:created>
  <dcterms:modified xsi:type="dcterms:W3CDTF">2019-02-19T09:22:24Z</dcterms:modified>
</cp:coreProperties>
</file>