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4"/>
  </p:notesMasterIdLst>
  <p:sldIdLst>
    <p:sldId id="256" r:id="rId2"/>
    <p:sldId id="369" r:id="rId3"/>
    <p:sldId id="322" r:id="rId4"/>
    <p:sldId id="339" r:id="rId5"/>
    <p:sldId id="312" r:id="rId6"/>
    <p:sldId id="370" r:id="rId7"/>
    <p:sldId id="371" r:id="rId8"/>
    <p:sldId id="328" r:id="rId9"/>
    <p:sldId id="323" r:id="rId10"/>
    <p:sldId id="329" r:id="rId11"/>
    <p:sldId id="340" r:id="rId12"/>
    <p:sldId id="341" r:id="rId13"/>
    <p:sldId id="326" r:id="rId14"/>
    <p:sldId id="325" r:id="rId15"/>
    <p:sldId id="372" r:id="rId16"/>
    <p:sldId id="327" r:id="rId17"/>
    <p:sldId id="330" r:id="rId18"/>
    <p:sldId id="347" r:id="rId19"/>
    <p:sldId id="335" r:id="rId20"/>
    <p:sldId id="361" r:id="rId21"/>
    <p:sldId id="363" r:id="rId22"/>
    <p:sldId id="366" r:id="rId23"/>
    <p:sldId id="367" r:id="rId24"/>
    <p:sldId id="346" r:id="rId25"/>
    <p:sldId id="334" r:id="rId26"/>
    <p:sldId id="332" r:id="rId27"/>
    <p:sldId id="333" r:id="rId28"/>
    <p:sldId id="348" r:id="rId29"/>
    <p:sldId id="360" r:id="rId30"/>
    <p:sldId id="343" r:id="rId31"/>
    <p:sldId id="344" r:id="rId32"/>
    <p:sldId id="368" r:id="rId33"/>
  </p:sldIdLst>
  <p:sldSz cx="9144000" cy="6858000" type="screen4x3"/>
  <p:notesSz cx="7772400" cy="10058400"/>
  <p:defaultTextStyle>
    <a:defPPr>
      <a:defRPr lang="en-GB"/>
    </a:defPPr>
    <a:lvl1pPr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742950" indent="-28575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11430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6002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2057400" indent="-228600" algn="l" defTabSz="457200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 autoAdjust="0"/>
    <p:restoredTop sz="94660" autoAdjust="0"/>
  </p:normalViewPr>
  <p:slideViewPr>
    <p:cSldViewPr>
      <p:cViewPr varScale="1">
        <p:scale>
          <a:sx n="75" d="100"/>
          <a:sy n="75" d="100"/>
        </p:scale>
        <p:origin x="-55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989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16BE6D4B-FA8B-4F43-9CD5-5AEE4838CB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3151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20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13</a:t>
            </a:fld>
            <a:endParaRPr lang="en-US" dirty="0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mi_naro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857488" y="-214343"/>
            <a:ext cx="6286512" cy="7072343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14282" y="142852"/>
            <a:ext cx="6286544" cy="6286520"/>
          </a:xfrm>
          <a:prstGeom prst="rect">
            <a:avLst/>
          </a:prstGeom>
        </p:spPr>
        <p:txBody>
          <a:bodyPr vert="horz" lIns="45720" rIns="45720" anchor="t">
            <a:noAutofit/>
          </a:bodyPr>
          <a:lstStyle/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II.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NAROD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baseline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NACIJA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MANJINA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GRAĐANI</a:t>
            </a:r>
          </a:p>
          <a:p>
            <a:pPr marL="864000" marR="0" lvl="0" indent="-102870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r-HR" sz="7200" i="0" u="none" strike="noStrike" kern="1200" normalizeH="0" noProof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DRŽAVLJANI </a:t>
            </a:r>
            <a:r>
              <a:rPr lang="hr-HR" sz="7200" baseline="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R</a:t>
            </a:r>
            <a:r>
              <a:rPr lang="hr-HR" sz="7200" dirty="0" smtClean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H</a:t>
            </a:r>
            <a:endParaRPr kumimoji="0" lang="hr-HR" sz="7200" i="0" u="none" strike="noStrike" kern="1200" normalizeH="0" baseline="0" noProof="0" dirty="0">
              <a:ln w="18415" cmpd="sng">
                <a:solidFill>
                  <a:srgbClr val="FFC000"/>
                </a:solidFill>
                <a:prstDash val="solid"/>
              </a:ln>
              <a:solidFill>
                <a:srgbClr val="FFC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72594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AUTOHTONE MANJINE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koje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 odavno žive na određenom ter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toriju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takve manjine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nastaju nasilnim preseljenjem ili dobrovoljnom migracijom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iz vjerskih, političkih i ekonomskih razloga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(najviše ih je nastalo za vrijeme turskih osvajanja) 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Hrvati u Vojvodini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(Bunjevci i Šokci – 17.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gradišćanski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(Austrija - 1530-ih)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moliški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(Italija – 16.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moravski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(Češka – 16. i 17.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Janjevci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(Kosovo – 14. st.)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karaševski Hrvati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(Rumunjska – od 1299.g.) 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Hrvati u Čileu, Argentini, SAD-u, Kanadi, Australiji, JAR-u i diljem svijeta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i="1" dirty="0" smtClean="0">
                <a:latin typeface="Calibri" pitchFamily="34" charset="0"/>
                <a:cs typeface="Calibri" pitchFamily="34" charset="0"/>
              </a:rPr>
              <a:t>A Hrvati u Bosni i Hercegovini?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AUTOHTONE MANJINE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anjine_hrvati.jpg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4810" y="2643182"/>
            <a:ext cx="101822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29190" y="383560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90.000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57620" y="383560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87.000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43174" y="3643314"/>
            <a:ext cx="100013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4" y="4192793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 </a:t>
            </a:r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71934" y="4429132"/>
            <a:ext cx="100013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60.000</a:t>
            </a:r>
            <a:endParaRPr lang="hr-HR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6380" y="785794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9322" y="3929066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57950" y="4764297"/>
            <a:ext cx="1000132" cy="292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u="sng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70.000</a:t>
            </a:r>
            <a:endParaRPr lang="hr-HR" sz="1400" b="1" u="sng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357554" y="257174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571868" y="221455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00892" y="442913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43636" y="514351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590864" y="5300511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6380" y="492919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571.000</a:t>
            </a:r>
            <a:endParaRPr lang="hr-HR" b="1" dirty="0">
              <a:solidFill>
                <a:schemeClr val="accent5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00298" y="1785926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43636" y="335756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0113" y="163117"/>
            <a:ext cx="3390317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cs typeface="Arial" pitchFamily="34" charset="0"/>
              </a:rPr>
              <a:t>HRVATI U EUROPI</a:t>
            </a:r>
            <a:endParaRPr lang="hr-HR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357686" y="1142984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286248" y="142852"/>
            <a:ext cx="1000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5811670" y="3367328"/>
            <a:ext cx="347841" cy="239596"/>
          </a:xfrm>
          <a:custGeom>
            <a:avLst/>
            <a:gdLst>
              <a:gd name="connsiteX0" fmla="*/ 170030 w 381814"/>
              <a:gd name="connsiteY0" fmla="*/ 244805 h 256571"/>
              <a:gd name="connsiteX1" fmla="*/ 227180 w 381814"/>
              <a:gd name="connsiteY1" fmla="*/ 238455 h 256571"/>
              <a:gd name="connsiteX2" fmla="*/ 271630 w 381814"/>
              <a:gd name="connsiteY2" fmla="*/ 254330 h 256571"/>
              <a:gd name="connsiteX3" fmla="*/ 322430 w 381814"/>
              <a:gd name="connsiteY3" fmla="*/ 181305 h 256571"/>
              <a:gd name="connsiteX4" fmla="*/ 316080 w 381814"/>
              <a:gd name="connsiteY4" fmla="*/ 136855 h 256571"/>
              <a:gd name="connsiteX5" fmla="*/ 344655 w 381814"/>
              <a:gd name="connsiteY5" fmla="*/ 92405 h 256571"/>
              <a:gd name="connsiteX6" fmla="*/ 379580 w 381814"/>
              <a:gd name="connsiteY6" fmla="*/ 60655 h 256571"/>
              <a:gd name="connsiteX7" fmla="*/ 370055 w 381814"/>
              <a:gd name="connsiteY7" fmla="*/ 16205 h 256571"/>
              <a:gd name="connsiteX8" fmla="*/ 303380 w 381814"/>
              <a:gd name="connsiteY8" fmla="*/ 330 h 256571"/>
              <a:gd name="connsiteX9" fmla="*/ 201780 w 381814"/>
              <a:gd name="connsiteY9" fmla="*/ 9855 h 256571"/>
              <a:gd name="connsiteX10" fmla="*/ 93830 w 381814"/>
              <a:gd name="connsiteY10" fmla="*/ 57480 h 256571"/>
              <a:gd name="connsiteX11" fmla="*/ 11280 w 381814"/>
              <a:gd name="connsiteY11" fmla="*/ 117805 h 256571"/>
              <a:gd name="connsiteX12" fmla="*/ 1755 w 381814"/>
              <a:gd name="connsiteY12" fmla="*/ 181305 h 256571"/>
              <a:gd name="connsiteX13" fmla="*/ 20805 w 381814"/>
              <a:gd name="connsiteY13" fmla="*/ 216230 h 256571"/>
              <a:gd name="connsiteX14" fmla="*/ 43030 w 381814"/>
              <a:gd name="connsiteY14" fmla="*/ 225755 h 256571"/>
              <a:gd name="connsiteX15" fmla="*/ 74780 w 381814"/>
              <a:gd name="connsiteY15" fmla="*/ 206705 h 256571"/>
              <a:gd name="connsiteX16" fmla="*/ 170030 w 381814"/>
              <a:gd name="connsiteY16" fmla="*/ 244805 h 256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1814" h="256571">
                <a:moveTo>
                  <a:pt x="170030" y="244805"/>
                </a:moveTo>
                <a:cubicBezTo>
                  <a:pt x="195430" y="250097"/>
                  <a:pt x="210247" y="236867"/>
                  <a:pt x="227180" y="238455"/>
                </a:cubicBezTo>
                <a:cubicBezTo>
                  <a:pt x="244113" y="240042"/>
                  <a:pt x="255755" y="263855"/>
                  <a:pt x="271630" y="254330"/>
                </a:cubicBezTo>
                <a:cubicBezTo>
                  <a:pt x="287505" y="244805"/>
                  <a:pt x="315022" y="200884"/>
                  <a:pt x="322430" y="181305"/>
                </a:cubicBezTo>
                <a:cubicBezTo>
                  <a:pt x="329838" y="161726"/>
                  <a:pt x="312376" y="151672"/>
                  <a:pt x="316080" y="136855"/>
                </a:cubicBezTo>
                <a:cubicBezTo>
                  <a:pt x="319784" y="122038"/>
                  <a:pt x="334072" y="105105"/>
                  <a:pt x="344655" y="92405"/>
                </a:cubicBezTo>
                <a:cubicBezTo>
                  <a:pt x="355238" y="79705"/>
                  <a:pt x="375347" y="73355"/>
                  <a:pt x="379580" y="60655"/>
                </a:cubicBezTo>
                <a:cubicBezTo>
                  <a:pt x="383813" y="47955"/>
                  <a:pt x="382755" y="26259"/>
                  <a:pt x="370055" y="16205"/>
                </a:cubicBezTo>
                <a:cubicBezTo>
                  <a:pt x="357355" y="6151"/>
                  <a:pt x="331426" y="1388"/>
                  <a:pt x="303380" y="330"/>
                </a:cubicBezTo>
                <a:cubicBezTo>
                  <a:pt x="275334" y="-728"/>
                  <a:pt x="236705" y="330"/>
                  <a:pt x="201780" y="9855"/>
                </a:cubicBezTo>
                <a:cubicBezTo>
                  <a:pt x="166855" y="19380"/>
                  <a:pt x="125580" y="39488"/>
                  <a:pt x="93830" y="57480"/>
                </a:cubicBezTo>
                <a:cubicBezTo>
                  <a:pt x="62080" y="75472"/>
                  <a:pt x="26626" y="97168"/>
                  <a:pt x="11280" y="117805"/>
                </a:cubicBezTo>
                <a:cubicBezTo>
                  <a:pt x="-4066" y="138442"/>
                  <a:pt x="168" y="164901"/>
                  <a:pt x="1755" y="181305"/>
                </a:cubicBezTo>
                <a:cubicBezTo>
                  <a:pt x="3342" y="197709"/>
                  <a:pt x="13926" y="208822"/>
                  <a:pt x="20805" y="216230"/>
                </a:cubicBezTo>
                <a:cubicBezTo>
                  <a:pt x="27684" y="223638"/>
                  <a:pt x="34034" y="227342"/>
                  <a:pt x="43030" y="225755"/>
                </a:cubicBezTo>
                <a:cubicBezTo>
                  <a:pt x="52026" y="224168"/>
                  <a:pt x="58376" y="207234"/>
                  <a:pt x="74780" y="206705"/>
                </a:cubicBezTo>
                <a:cubicBezTo>
                  <a:pt x="91184" y="206176"/>
                  <a:pt x="144630" y="239513"/>
                  <a:pt x="170030" y="244805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6696236" y="5281463"/>
            <a:ext cx="72008" cy="72008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4" grpId="0" build="p"/>
      <p:bldP spid="15" grpId="0" build="p"/>
      <p:bldP spid="16" grpId="0" build="p"/>
      <p:bldP spid="17" grpId="0" build="p"/>
      <p:bldP spid="18" grpId="0" build="p"/>
      <p:bldP spid="19" grpId="0" build="p"/>
      <p:bldP spid="20" grpId="0" build="p"/>
      <p:bldP spid="21" grpId="0" build="p"/>
      <p:bldP spid="22" grpId="0" build="p"/>
      <p:bldP spid="23" grpId="0" build="p"/>
      <p:bldP spid="2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1._Svijet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-1" y="571480"/>
            <a:ext cx="9144001" cy="55640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14414" y="242886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401.000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1538" y="178592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97.000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6506517">
            <a:off x="1791823" y="483943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380.000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16506517">
            <a:off x="2149013" y="491087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275.000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00298" y="4000504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128.000</a:t>
            </a:r>
            <a:endParaRPr lang="hr-HR" sz="1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768" y="457200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250.000</a:t>
            </a:r>
            <a:endParaRPr lang="hr-HR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38532" y="548856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40.000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500562" y="5000636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latin typeface="Arial" pitchFamily="34" charset="0"/>
                <a:cs typeface="Arial" pitchFamily="34" charset="0"/>
              </a:rPr>
              <a:t>8.000</a:t>
            </a:r>
            <a:endParaRPr lang="hr-H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28860" y="4286256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 rot="15512443">
            <a:off x="1827878" y="4043967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latin typeface="Arial" pitchFamily="34" charset="0"/>
                <a:cs typeface="Arial" pitchFamily="34" charset="0"/>
              </a:rPr>
              <a:t>6.000</a:t>
            </a:r>
            <a:endParaRPr lang="hr-H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 rot="18248213">
            <a:off x="2846213" y="4784628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1400" b="1" dirty="0" smtClean="0">
                <a:latin typeface="Arial" pitchFamily="34" charset="0"/>
                <a:cs typeface="Arial" pitchFamily="34" charset="0"/>
              </a:rPr>
              <a:t>5.000</a:t>
            </a:r>
            <a:endParaRPr lang="hr-HR" sz="1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72132" y="714356"/>
            <a:ext cx="3390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HRVATI U SVIJETU</a:t>
            </a:r>
            <a:endParaRPr lang="hr-HR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croatoa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061" y="142852"/>
            <a:ext cx="5904095" cy="37147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9" name="Straight Arrow Connector 18"/>
          <p:cNvCxnSpPr/>
          <p:nvPr/>
        </p:nvCxnSpPr>
        <p:spPr>
          <a:xfrm rot="10800000" flipV="1">
            <a:off x="2285984" y="2500306"/>
            <a:ext cx="714380" cy="285752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 build="p"/>
      <p:bldP spid="7" grpId="0" build="p"/>
      <p:bldP spid="8" grpId="0" build="p"/>
      <p:bldP spid="9" grpId="0" build="p"/>
      <p:bldP spid="10" grpId="0" build="p"/>
      <p:bldP spid="11" grpId="0" build="p"/>
      <p:bldP spid="12" grpId="0" build="p"/>
      <p:bldP spid="13" grpId="0" build="p"/>
      <p:bldP spid="15" grpId="0" build="p"/>
      <p:bldP spid="1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816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manjine u RH imaju pravo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 sudjelovanje u političkom ustroju zemlje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te im se osigurava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njegovanje kulturnih i etničkih specifičnosti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(uporaba jezika, pisma)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omogućeno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na jeziku manjine te učenje skupine nacionalnih predmeta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(jezik, povijest i sl.)</a:t>
            </a:r>
          </a:p>
        </p:txBody>
      </p:sp>
      <p:pic>
        <p:nvPicPr>
          <p:cNvPr id="4" name="Picture 3" descr="pupovac_236611S1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4714876" y="4214818"/>
            <a:ext cx="3928106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Picture 4" descr="furio_radin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28596" y="4214818"/>
            <a:ext cx="4000528" cy="23574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POLOŽAJ NACIONALNIH  MANJINA U RH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28596" y="3214686"/>
            <a:ext cx="8215370" cy="857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bg1">
                <a:alpha val="7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14282" y="214290"/>
          <a:ext cx="4643470" cy="6376416"/>
        </p:xfrm>
        <a:graphic>
          <a:graphicData uri="http://schemas.openxmlformats.org/drawingml/2006/table">
            <a:tbl>
              <a:tblPr>
                <a:effectLst>
                  <a:outerShdw blurRad="50800" dist="63500" dir="3720000" algn="tl" rotWithShape="0">
                    <a:schemeClr val="bg1">
                      <a:alpha val="90000"/>
                    </a:schemeClr>
                  </a:outerShdw>
                </a:effectLst>
              </a:tblPr>
              <a:tblGrid>
                <a:gridCol w="1714512"/>
                <a:gridCol w="1071570"/>
                <a:gridCol w="928694"/>
                <a:gridCol w="928694"/>
              </a:tblGrid>
              <a:tr h="2520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Narodnost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Ukupno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 smtClean="0"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% (2007)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 smtClean="0">
                          <a:solidFill>
                            <a:srgbClr val="FFFFFF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% (2011)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48DD4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Hrvati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3.874.321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89,63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90,41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Srbi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186.633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4,54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4,35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Bošnjaci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31.479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0,47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0,73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 izjašnjavaju se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26.763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0,62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Istrani</a:t>
                      </a:r>
                      <a:endParaRPr lang="hr-HR" sz="1600" b="1" dirty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25.491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0,59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Talijani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17.807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0,44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Albanci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17.513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0,40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Romi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16.975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0,21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0,39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Mađari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14.048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0,32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Slovenci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10.517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0,30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Česi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9.641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0,24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Nepoznato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8.877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0,20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chemeClr val="accent6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Muslimani</a:t>
                      </a:r>
                      <a:endParaRPr lang="hr-HR" sz="1600" b="1" dirty="0">
                        <a:solidFill>
                          <a:schemeClr val="accent6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7.558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Slovaci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4.753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Crnogorci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4.517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0,11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0,10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Makedonci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4.138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0,10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Nijemci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2.965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Calibri"/>
                          <a:cs typeface="Calibri" pitchFamily="34" charset="0"/>
                        </a:rPr>
                        <a:t>0,07</a:t>
                      </a: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0,06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chemeClr val="accent6"/>
                          </a:solidFill>
                          <a:effectLst/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Pravoslavci</a:t>
                      </a:r>
                      <a:endParaRPr lang="hr-HR" sz="1600" b="1" dirty="0">
                        <a:solidFill>
                          <a:schemeClr val="accent6"/>
                        </a:solidFill>
                        <a:effectLst/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2.560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Bosanci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2.059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Rusini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1.936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Ukrajinci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1.878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0,04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Rusi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1.279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0,02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i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Neraspoređeno</a:t>
                      </a:r>
                      <a:endParaRPr lang="hr-HR" sz="1600" i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731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FF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Dalmatinci</a:t>
                      </a:r>
                      <a:endParaRPr lang="hr-HR" sz="1600" b="1" dirty="0">
                        <a:solidFill>
                          <a:srgbClr val="FF0000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705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hr-HR" sz="1600" dirty="0">
                        <a:solidFill>
                          <a:schemeClr val="bg1"/>
                        </a:solidFill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0,01</a:t>
                      </a:r>
                      <a:endParaRPr lang="hr-HR" sz="1600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  <a:tr h="216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 </a:t>
                      </a:r>
                      <a:r>
                        <a:rPr lang="hr-HR" sz="1600" b="1" dirty="0" smtClean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UKUPNO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hr-HR" sz="1600" b="1" dirty="0">
                          <a:solidFill>
                            <a:srgbClr val="000000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4.284.889</a:t>
                      </a:r>
                      <a:endParaRPr lang="hr-HR" sz="1600" b="1" dirty="0">
                        <a:latin typeface="Calibri" pitchFamily="34" charset="0"/>
                        <a:ea typeface="Calibri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hr-HR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hr-HR" sz="1600" b="1" dirty="0" smtClean="0">
                          <a:solidFill>
                            <a:schemeClr val="bg1"/>
                          </a:solidFill>
                          <a:latin typeface="Calibri" pitchFamily="34" charset="0"/>
                          <a:ea typeface="Times New Roman"/>
                          <a:cs typeface="Calibri" pitchFamily="34" charset="0"/>
                        </a:rPr>
                        <a:t>100</a:t>
                      </a:r>
                      <a:endParaRPr lang="hr-HR" sz="1600" b="1" dirty="0">
                        <a:solidFill>
                          <a:schemeClr val="bg1"/>
                        </a:solidFill>
                        <a:latin typeface="Calibri" pitchFamily="34" charset="0"/>
                        <a:ea typeface="Times New Roman"/>
                        <a:cs typeface="Calibri" pitchFamily="34" charset="0"/>
                      </a:endParaRPr>
                    </a:p>
                  </a:txBody>
                  <a:tcPr marL="59524" marR="5952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pic>
        <p:nvPicPr>
          <p:cNvPr id="5" name="Picture 4" descr="rom.jp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0628" y="214290"/>
            <a:ext cx="4000496" cy="6357982"/>
          </a:xfrm>
          <a:prstGeom prst="rect">
            <a:avLst/>
          </a:prstGeom>
        </p:spPr>
      </p:pic>
      <p:sp>
        <p:nvSpPr>
          <p:cNvPr id="14" name="Rounded Rectangular Callout 13"/>
          <p:cNvSpPr/>
          <p:nvPr/>
        </p:nvSpPr>
        <p:spPr>
          <a:xfrm>
            <a:off x="6215074" y="142852"/>
            <a:ext cx="2786082" cy="1428760"/>
          </a:xfrm>
          <a:prstGeom prst="wedgeRoundRectCallout">
            <a:avLst>
              <a:gd name="adj1" fmla="val 5614"/>
              <a:gd name="adj2" fmla="val 89314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u RH postoje</a:t>
            </a:r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22</a:t>
            </a:r>
            <a:r>
              <a:rPr lang="hr-HR" sz="28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priznate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nacionalne manjine s oko </a:t>
            </a:r>
          </a:p>
          <a:p>
            <a:pPr algn="ctr"/>
            <a:r>
              <a:rPr lang="hr-HR" sz="28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328 000</a:t>
            </a:r>
            <a:r>
              <a:rPr lang="hr-HR" sz="28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pripadnika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71470" y="857232"/>
            <a:ext cx="928694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vrhovna, ničim ograničena vlast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NARODNI SUVERENITET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znači da u Republici Hrvatskoj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narodu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zajednici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ravnopravnih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narodni suverenitet obuhvaća: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mehanizam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izbora</a:t>
            </a:r>
            <a:endParaRPr lang="hr-HR" sz="2400" b="1" i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donošenje odluka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predstavničkom tijelu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(parlament)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sustav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obnašanja vlasti </a:t>
            </a: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(zakonodavna, izvršna i sudska)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ustrojstvo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sudstva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(ustavni sud, vrhovni sud…)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pravo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hrvatskog naroda i drugih naroda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samoodređenje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NARODNI SUVERENITET</a:t>
            </a:r>
            <a:endParaRPr lang="en-US" dirty="0">
              <a:ea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NARODNI </a:t>
            </a:r>
            <a:r>
              <a:rPr lang="hr-HR" dirty="0" smtClean="0">
                <a:ea typeface="WenQuanYi Micro Hei" charset="0"/>
              </a:rPr>
              <a:t>SUVERENITET </a:t>
            </a:r>
            <a:r>
              <a:rPr lang="hr-HR" b="0" dirty="0" smtClean="0">
                <a:ea typeface="WenQuanYi Micro Hei" charset="0"/>
              </a:rPr>
              <a:t>(</a:t>
            </a:r>
            <a:r>
              <a:rPr lang="hr-HR" b="0" dirty="0" smtClean="0">
                <a:ea typeface="WenQuanYi Micro Hei" charset="0"/>
              </a:rPr>
              <a:t>iz </a:t>
            </a:r>
            <a:r>
              <a:rPr lang="hr-HR" b="0" dirty="0" smtClean="0">
                <a:ea typeface="WenQuanYi Micro Hei" charset="0"/>
              </a:rPr>
              <a:t>Ustava RH)</a:t>
            </a:r>
            <a:endParaRPr lang="en-US" b="0" dirty="0">
              <a:ea typeface="WenQuanYi Micro Hei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785367"/>
            <a:ext cx="8446168" cy="3322426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500034" y="3499879"/>
            <a:ext cx="8215370" cy="78581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428849" y="4376199"/>
            <a:ext cx="5154371" cy="3425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200" spc="4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izborom svojih predstavnika i neposrednim</a:t>
            </a:r>
          </a:p>
        </p:txBody>
      </p:sp>
      <p:sp>
        <p:nvSpPr>
          <p:cNvPr id="8" name="Rectangle 7"/>
          <p:cNvSpPr/>
          <p:nvPr/>
        </p:nvSpPr>
        <p:spPr>
          <a:xfrm>
            <a:off x="736408" y="4662267"/>
            <a:ext cx="1675352" cy="329198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hr-HR" sz="2000" kern="1500" spc="9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odlučivanjem.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25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71470" y="714378"/>
            <a:ext cx="9286940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DRŽAVLJANIN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označava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pripadnika određene državne zajednice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pripadnost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državnoj zajednici (rođenjem ili dobivanjem državljanstva)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dužnosti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sudjelovanja u izgradnji zajednice i upravljanju njome</a:t>
            </a:r>
          </a:p>
          <a:p>
            <a:pPr marL="1600200" lvl="2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3786190"/>
            <a:ext cx="4000528" cy="27860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928662" y="3214686"/>
            <a:ext cx="3000396" cy="785818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</a:t>
            </a:r>
          </a:p>
        </p:txBody>
      </p:sp>
      <p:sp>
        <p:nvSpPr>
          <p:cNvPr id="8" name="Rectangle 7"/>
          <p:cNvSpPr/>
          <p:nvPr/>
        </p:nvSpPr>
        <p:spPr>
          <a:xfrm>
            <a:off x="4750595" y="3786190"/>
            <a:ext cx="4000528" cy="278608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250661" y="3214686"/>
            <a:ext cx="3000396" cy="785818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3200" b="1" i="0" u="none" strike="noStrike" cap="none" normalizeH="0" baseline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GRAĐANIN</a:t>
            </a:r>
          </a:p>
        </p:txBody>
      </p:sp>
      <p:sp>
        <p:nvSpPr>
          <p:cNvPr id="10" name="Rectangle 9"/>
          <p:cNvSpPr/>
          <p:nvPr/>
        </p:nvSpPr>
        <p:spPr>
          <a:xfrm>
            <a:off x="500034" y="4214818"/>
            <a:ext cx="3857652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sfera života</a:t>
            </a:r>
          </a:p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osoba koja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 političko pravo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– pravo sudjelovanja u političkom životu zajednice</a:t>
            </a:r>
            <a:r>
              <a:rPr lang="hr-HR" sz="2200" i="1" dirty="0" smtClean="0">
                <a:latin typeface="Calibri" pitchFamily="34" charset="0"/>
                <a:cs typeface="Calibri" pitchFamily="34" charset="0"/>
              </a:rPr>
              <a:t> (bez obzira na svoje značajke)</a:t>
            </a:r>
            <a:endParaRPr lang="hr-HR" sz="2200" b="1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6314" y="4214818"/>
            <a:ext cx="4000528" cy="2135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privatna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 sfera života</a:t>
            </a:r>
          </a:p>
          <a:p>
            <a:pPr marL="396000" indent="-396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‒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osobe koje imaju pravo na svoju posebnost, jedinstvenost i različitost u svojim interesima, sposobnostima i djelovanjima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DRŽAVLJANI REPUBLIKE HRVATSKE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build="allAtOnce" animBg="1"/>
      <p:bldP spid="8" grpId="0" animBg="1"/>
      <p:bldP spid="5" grpId="0" uiExpand="1" build="allAtOnce" animBg="1"/>
      <p:bldP spid="10" grpId="0" uiExpand="1" build="allAtOnce"/>
      <p:bldP spid="11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35004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RH se može dobiti na sljedeće načine: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podrijetlom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 načelu krvne veze)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rođenjem na području RH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prirođenjem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(podnošenjem zahtjeva za državljanstvom)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temelju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međunarodnih ugovora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državljanstvo se dokazuje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putovnicom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vojnom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iskaznicom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a ako osoba nema navedene dokumente, onda može dokazati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domovnicom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0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DRŽAVLJANSTVO REPUBLIKE HRVATSKE</a:t>
            </a:r>
            <a:endParaRPr lang="hr-HR"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214818"/>
            <a:ext cx="861815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3958312" y="5340390"/>
            <a:ext cx="4827776" cy="34256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 može biti prognan iz Republike Hrvatske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5660095"/>
            <a:ext cx="4072772" cy="325939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20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niti mu se može oduzeti državljanstvo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877245" y="4214818"/>
            <a:ext cx="1050224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Ustav RH</a:t>
            </a:r>
            <a:endParaRPr lang="hr-HR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 descr="http://www.akd.hr/wp-content/gallery/putovnica-ovitak/putovnica-8.jpg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85720" y="3660366"/>
            <a:ext cx="4286280" cy="3126220"/>
          </a:xfrm>
          <a:prstGeom prst="rect">
            <a:avLst/>
          </a:prstGeom>
          <a:noFill/>
        </p:spPr>
      </p:pic>
      <p:pic>
        <p:nvPicPr>
          <p:cNvPr id="4" name="Picture 3" descr="domovnica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714876" y="822408"/>
            <a:ext cx="4261610" cy="59641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/>
          <p:cNvSpPr/>
          <p:nvPr/>
        </p:nvSpPr>
        <p:spPr bwMode="auto">
          <a:xfrm>
            <a:off x="6000760" y="4465746"/>
            <a:ext cx="1618603" cy="21431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pic>
        <p:nvPicPr>
          <p:cNvPr id="18434" name="Picture 2" descr="http://www.mup.hr/UserDocsImages/topvijesti/2013/lipanj/nova_osobna/novaOI2013_prednja_G.jpg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285720" y="831623"/>
            <a:ext cx="4286280" cy="2668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ln>
                  <a:noFill/>
                </a:ln>
              </a:rPr>
              <a:t>HRVATSKO DRŽAVLJANSTVO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14356"/>
            <a:ext cx="9144032" cy="2714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demos, populus Romanus, Volk, </a:t>
            </a:r>
            <a:r>
              <a:rPr lang="hr-HR" sz="24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peuplé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people, pueblo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skup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jednakopravnih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  <a:r>
              <a:rPr lang="hr-HR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(pravno-politička kategorija)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plebs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narod kao puk 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nositelj ideja boljeg i pravednijeg društva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(socijalno-politička kategorija)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etnos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zajednica koja ima svoj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vjeru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povijest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privredu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(socijalno-psihološka kategorija)</a:t>
            </a:r>
            <a:endParaRPr lang="hr-HR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NAROD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214282" y="3714752"/>
            <a:ext cx="1714512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8424" y="3714752"/>
            <a:ext cx="1428760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PLEBS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76814" y="3714752"/>
            <a:ext cx="1428760" cy="500066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ETNOS</a:t>
            </a:r>
          </a:p>
        </p:txBody>
      </p:sp>
      <p:sp>
        <p:nvSpPr>
          <p:cNvPr id="8" name="Rectangle 7"/>
          <p:cNvSpPr/>
          <p:nvPr/>
        </p:nvSpPr>
        <p:spPr>
          <a:xfrm>
            <a:off x="7215206" y="3714752"/>
            <a:ext cx="1714512" cy="50006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8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</a:t>
            </a:r>
          </a:p>
        </p:txBody>
      </p:sp>
      <p:sp>
        <p:nvSpPr>
          <p:cNvPr id="9" name="Plus 8"/>
          <p:cNvSpPr/>
          <p:nvPr/>
        </p:nvSpPr>
        <p:spPr>
          <a:xfrm>
            <a:off x="2119295" y="3750471"/>
            <a:ext cx="428628" cy="428628"/>
          </a:xfrm>
          <a:prstGeom prst="mathPlus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Plus 9"/>
          <p:cNvSpPr/>
          <p:nvPr/>
        </p:nvSpPr>
        <p:spPr>
          <a:xfrm>
            <a:off x="4357685" y="3750471"/>
            <a:ext cx="428628" cy="428628"/>
          </a:xfrm>
          <a:prstGeom prst="mathPlus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Equal 10"/>
          <p:cNvSpPr/>
          <p:nvPr/>
        </p:nvSpPr>
        <p:spPr>
          <a:xfrm>
            <a:off x="6596075" y="3750471"/>
            <a:ext cx="428628" cy="428628"/>
          </a:xfrm>
          <a:prstGeom prst="mathEqual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34982" y="4941168"/>
            <a:ext cx="859473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96000" indent="-396000">
              <a:lnSpc>
                <a:spcPct val="100000"/>
              </a:lnSpc>
              <a:spcBef>
                <a:spcPts val="7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građanstvo (puk) određenog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državnog područja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koje komunicira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</a:p>
        </p:txBody>
      </p:sp>
    </p:spTree>
    <p:extLst>
      <p:ext uri="{BB962C8B-B14F-4D97-AF65-F5344CB8AC3E}">
        <p14:creationId xmlns:p14="http://schemas.microsoft.com/office/powerpoint/2010/main" val="356480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67544" y="71414"/>
            <a:ext cx="8496944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NAROD, NACIJA, DRŽAVA	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		 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(ponavljanje)</a:t>
            </a:r>
            <a:endParaRPr lang="hr-HR" sz="28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910" y="764704"/>
            <a:ext cx="9072594" cy="60476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288000">
              <a:lnSpc>
                <a:spcPct val="100000"/>
              </a:lnSpc>
              <a:spcBef>
                <a:spcPts val="7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građanstvo (puk) određenog državnog područja koje komunicira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</a:p>
          <a:p>
            <a:pPr marL="36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2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zajednica</a:t>
            </a:r>
          </a:p>
          <a:p>
            <a:pPr marL="172800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Francuska)</a:t>
            </a:r>
          </a:p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skup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društvenih 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organizacija i institucija koji na određenom teritoriju posjeduje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68805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činovnike)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200" i="1" dirty="0">
                <a:latin typeface="Calibri" pitchFamily="34" charset="0"/>
                <a:ea typeface="WenQuanYi Micro Hei" charset="0"/>
                <a:cs typeface="Calibri" pitchFamily="34" charset="0"/>
              </a:rPr>
              <a:t> (građani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427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18368"/>
            <a:ext cx="9072594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8. listopada 1991.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dan nezavisnosti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(ukinut moratorij)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teritorij, kulturna baština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gospodarska</a:t>
            </a:r>
            <a:r>
              <a:rPr lang="hr-HR" sz="2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neovisnost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MANJINA</a:t>
            </a:r>
            <a:endParaRPr lang="hr-HR" sz="22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ojam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manjine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javlja se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: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200" dirty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200" dirty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asimilacija, prisilno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miješanje kulturnih osobitosti manjine i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većine te kulturni </a:t>
            </a:r>
            <a:r>
              <a:rPr lang="hr-HR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pluralizam </a:t>
            </a:r>
            <a:endParaRPr lang="hr-HR" sz="2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4905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AUTOHTONE MANJINE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– 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 koje</a:t>
            </a:r>
            <a:r>
              <a:rPr lang="vi-VN" sz="2200" dirty="0">
                <a:latin typeface="Calibri" pitchFamily="34" charset="0"/>
                <a:cs typeface="Calibri" pitchFamily="34" charset="0"/>
              </a:rPr>
              <a:t> odavno žive na određenom ter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i</a:t>
            </a:r>
            <a:r>
              <a:rPr lang="vi-VN" sz="2200" dirty="0" smtClean="0">
                <a:latin typeface="Calibri" pitchFamily="34" charset="0"/>
                <a:cs typeface="Calibri" pitchFamily="34" charset="0"/>
              </a:rPr>
              <a:t>toriju</a:t>
            </a:r>
            <a:endParaRPr lang="hr-HR" sz="2200" dirty="0" smtClean="0">
              <a:latin typeface="Calibri" pitchFamily="34" charset="0"/>
              <a:cs typeface="Calibri" pitchFamily="34" charset="0"/>
            </a:endParaRPr>
          </a:p>
          <a:p>
            <a:pPr marL="792000" lvl="1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Gradišćanski Hrvati, Janjevci, </a:t>
            </a:r>
            <a:r>
              <a:rPr lang="hr-HR" sz="2000" i="1" dirty="0" err="1" smtClean="0">
                <a:latin typeface="Calibri" pitchFamily="34" charset="0"/>
                <a:cs typeface="Calibri" pitchFamily="34" charset="0"/>
              </a:rPr>
              <a:t>Karaševski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, Moliški, Bunjevci i Šokci…</a:t>
            </a:r>
            <a:endParaRPr lang="hr-HR" sz="2000" i="1" dirty="0">
              <a:latin typeface="Calibri" pitchFamily="34" charset="0"/>
              <a:cs typeface="Calibri" pitchFamily="34" charset="0"/>
            </a:endParaRPr>
          </a:p>
          <a:p>
            <a:pPr marL="4905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2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HRVATSKI NAROD	/ MANJINA		</a:t>
            </a:r>
            <a:r>
              <a:rPr lang="hr-HR" dirty="0" smtClean="0">
                <a:ea typeface="WenQuanYi Micro Hei" charset="0"/>
              </a:rPr>
              <a:t>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i="1" dirty="0">
                <a:ea typeface="WenQuanYi Micro Hei" charset="0"/>
              </a:rPr>
              <a:t>ponavljanje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51697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18368"/>
            <a:ext cx="9144000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vrhovna, ničim ograničena vlast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NARODNI SUVERENITET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znači da u Republici Hrvatskoj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narodu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zajednici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slobodnih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ravnopravnih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DRŽAVLJANIN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označava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pripadnika određene državne zajednice</a:t>
            </a:r>
          </a:p>
          <a:p>
            <a:pPr marL="792000" lvl="1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pripadnost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državnoj zajednici (rođenjem ili dobivanjem državljanstva)</a:t>
            </a:r>
          </a:p>
          <a:p>
            <a:pPr marL="792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prava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dužnosti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sudjelovanja u izgradnji zajednice i upravljanju njome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GRAĐANIN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privatna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sfera života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DRŽAVLJANIN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javna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sfera života; osoba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koja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 političko pravo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 </a:t>
            </a:r>
            <a:endParaRPr lang="hr-HR" sz="2400" dirty="0" smtClean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državljanstvo RH 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dobiva</a:t>
            </a:r>
            <a:r>
              <a:rPr lang="hr-HR" sz="24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: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podrijetlom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 načelu krvne veze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),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rođenjem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području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RH, prirođenjem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(podnošenjem zahtjeva za državljanstvom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na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temelju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međunarodnih ugovora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ea typeface="WenQuanYi Micro Hei" charset="0"/>
              </a:rPr>
              <a:t>SUVERENITET, GRAĐANI, DRŽAVLJANI</a:t>
            </a:r>
            <a:r>
              <a:rPr lang="hr-HR" dirty="0" smtClean="0">
                <a:ea typeface="WenQuanYi Micro Hei" charset="0"/>
              </a:rPr>
              <a:t>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1059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718368"/>
            <a:ext cx="9144000" cy="595099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državljanstvo se dokazuje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putovnicom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osobnom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vojnom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iskaznicom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, a ako osoba nema navedene dokumente, onda može dokazati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domovnicom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defTabSz="45720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ea typeface="WenQuanYi Micro Hei" charset="0"/>
              </a:rPr>
              <a:t>SUVERENITET, GRAĐANI, DRŽAVLJANI</a:t>
            </a:r>
            <a:r>
              <a:rPr lang="hr-HR" dirty="0" smtClean="0">
                <a:ea typeface="WenQuanYi Micro Hei" charset="0"/>
              </a:rPr>
              <a:t>	  </a:t>
            </a:r>
            <a:r>
              <a:rPr lang="hr-HR" sz="2400" b="0" i="1" dirty="0" smtClean="0">
                <a:ln>
                  <a:noFill/>
                </a:ln>
                <a:ea typeface="WenQuanYi Micro Hei" charset="0"/>
              </a:rPr>
              <a:t>(</a:t>
            </a:r>
            <a:r>
              <a:rPr lang="hr-HR" sz="2400" b="0" i="1" dirty="0">
                <a:ln>
                  <a:noFill/>
                </a:ln>
                <a:ea typeface="WenQuanYi Micro Hei" charset="0"/>
              </a:rPr>
              <a:t>plan ploče)</a:t>
            </a:r>
            <a:r>
              <a:rPr lang="hr-HR" sz="2800" b="0" i="1" dirty="0">
                <a:ln>
                  <a:noFill/>
                </a:ln>
                <a:ea typeface="WenQuanYi Micro Hei" charset="0"/>
              </a:rPr>
              <a:t/>
            </a:r>
            <a:br>
              <a:rPr lang="hr-HR" sz="2800" b="0" i="1" dirty="0">
                <a:ln>
                  <a:noFill/>
                </a:ln>
                <a:ea typeface="WenQuanYi Micro Hei" charset="0"/>
              </a:rPr>
            </a:b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118873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030" y="2143116"/>
            <a:ext cx="8229600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hr-HR" dirty="0" smtClean="0"/>
              <a:t>ISPIT ZA DOBIVANJE HRVATSKOG DRŽAVLJANSTVA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857232"/>
            <a:ext cx="9215502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 spcCol="108000"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Dana 5. kolovoza u Republici Hrvatskoj je blagdan: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Praznik rada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pobjede i domovinske zahvalnosti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Sveti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antifašističke borbe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Himna Republike Hrvatske je ______________ .</a:t>
            </a:r>
          </a:p>
          <a:p>
            <a:pPr marL="22860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Republici Hrvatskoj jamči se ravnopravnost pripadnicima svih _______________ manjina.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Druga najduža europska rijeka koja protječe kroz istočni dio Republike Hrvatske zove se _____________ 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Povijesna građevina, najveći rimski amfiteatar na području današnje Hrvatske nalazi se u: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Osijeku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Zadru</a:t>
            </a:r>
          </a:p>
          <a:p>
            <a:pPr marL="2286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Brončane kipove biskupa Grgura Ninskog, koji se nalaze u gradovima Ninu, Splitu i Varaždinu, izradio je poznati hrvatski kipar: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Robert Frangeš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Ivan Meštrović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Antun Augustinčić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Frano Kršinić</a:t>
            </a:r>
          </a:p>
          <a:p>
            <a:pPr marL="228600" indent="-457200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lvl="2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HRVATSKO DRŽAVLJANSTVO</a:t>
            </a:r>
            <a:endParaRPr lang="en-US" dirty="0">
              <a:ea typeface="WenQuanYi Micro Hei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5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0" y="214290"/>
            <a:ext cx="9144000" cy="6429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 spcCol="108000"/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Osnivač Hrvatske akademije znanosti i umjetnosti bio je đakovačko-srijemski biskup: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Dobrila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Juraj Strossmayer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Jezerinac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Nositelj izvršne vlasti u Republici Hrvatskoj je: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Vrhovni sud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Hrvatski sabor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Pučki pravobranitelj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Najpoznatija vrsta ugroženih ptica, koje obitavaju na hrvatskim otocima (pretežno na Cresu) jest: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galeb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golub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roda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bjeloglavi sup</a:t>
            </a:r>
          </a:p>
          <a:p>
            <a:pPr marL="2286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Katedrala sv. Jakova 2000. godine uvrštena u UNESCO-ov popis svjetskog kulturnog nasljeđa nalazi se u: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Splitu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Šibeniku</a:t>
            </a:r>
          </a:p>
          <a:p>
            <a:pPr marL="228600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Mate Parlov, Damir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Škaro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Željko Mavrović natjecali su se u istom sportu, ali u različito vrijeme i postizali zapažene rezultate. Oni su se bavili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tenisom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skijanjem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atletikom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boksom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Prvi papa koji je posjetio Republiku Hrvatsku bio je: _______________ 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457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457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457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457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457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457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457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2457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24578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50"/>
                                        <p:tgtEl>
                                          <p:spTgt spid="24578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ka 2" descr="650035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364513" y="3140968"/>
            <a:ext cx="4702640" cy="3133134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312"/>
            <a:ext cx="9001156" cy="6429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17145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hrvatski političar, ubijen u atentatu 1928. godine u beogradskoj skupštini, bio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Stjepan Radić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Petar Zrinski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Franjo Rački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park prirode u Baranji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Velebit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Kopački rit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Brijuni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Kornati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 Olimpijskim igrama u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Atlanti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</a:t>
            </a:r>
            <a:br>
              <a:rPr lang="hr-HR" sz="2000" dirty="0" smtClean="0">
                <a:latin typeface="Calibri" pitchFamily="34" charset="0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cs typeface="Calibri" pitchFamily="34" charset="0"/>
              </a:rPr>
              <a:t>1996. godine Republika Hrvatska </a:t>
            </a:r>
            <a:br>
              <a:rPr lang="hr-HR" sz="2000" dirty="0" smtClean="0">
                <a:latin typeface="Calibri" pitchFamily="34" charset="0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osvojila je zlatnu medalju u: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nogometu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vaterpolu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rukometu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odbojci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vi-VN" sz="20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Slika 3" descr="0,,16355204_303,00.jpg"/>
          <p:cNvPicPr>
            <a:picLocks noChangeAspect="1"/>
          </p:cNvPicPr>
          <p:nvPr/>
        </p:nvPicPr>
        <p:blipFill>
          <a:blip r:embed="rId4" cstate="email"/>
          <a:srcRect/>
          <a:stretch>
            <a:fillRect/>
          </a:stretch>
        </p:blipFill>
        <p:spPr>
          <a:xfrm>
            <a:off x="4382082" y="332656"/>
            <a:ext cx="4667501" cy="250033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45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45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45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5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142908" y="714356"/>
            <a:ext cx="9286908" cy="60722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NAROD</a:t>
            </a:r>
          </a:p>
          <a:p>
            <a:pPr marL="360000" indent="-360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NACIJA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b="1" dirty="0" smtClean="0"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DRŽAVA</a:t>
            </a:r>
          </a:p>
          <a:p>
            <a:pPr marL="360000" indent="-360000">
              <a:lnSpc>
                <a:spcPct val="100000"/>
              </a:lnSpc>
              <a:spcBef>
                <a:spcPts val="30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MANJINA i AUTOHTONA MANJINA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latin typeface="Calibri" pitchFamily="34" charset="0"/>
                <a:cs typeface="Calibri" pitchFamily="34" charset="0"/>
              </a:rPr>
              <a:t>NAČINI RJEŠAVANJA MANJINSKOG PITANJA</a:t>
            </a:r>
            <a:endParaRPr lang="hr-HR" sz="2800" dirty="0" smtClean="0">
              <a:latin typeface="Calibri" pitchFamily="34" charset="0"/>
              <a:cs typeface="Calibri" pitchFamily="34" charset="0"/>
            </a:endParaRP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NACIONALNE MANJINE U RH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SUVERENITET / NARODNI SUVERENITET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 i GRAĐANIN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DRŽAVLJANIN REPUBLIKE HRVATSKE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PONAVLJANJE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1428728" y="778181"/>
            <a:ext cx="7572396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građanstvo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(puk) određenog državnog područja koje komunicira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istim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jezikom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njeguje iste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tradicijske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običaje</a:t>
            </a:r>
            <a:endParaRPr lang="hr-HR" sz="2000" dirty="0"/>
          </a:p>
        </p:txBody>
      </p:sp>
      <p:sp>
        <p:nvSpPr>
          <p:cNvPr id="6" name="Rectangle 5"/>
          <p:cNvSpPr/>
          <p:nvPr/>
        </p:nvSpPr>
        <p:spPr>
          <a:xfrm>
            <a:off x="1428776" y="1606624"/>
            <a:ext cx="68580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0" lvl="4" indent="-288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zajednica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0166" y="2659559"/>
            <a:ext cx="76438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88000">
              <a:lnSpc>
                <a:spcPct val="100000"/>
              </a:lnSpc>
            </a:pP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skup društvenih organizacija i institucija koji na određenom teritoriju posjeduje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  <a:endParaRPr lang="hr-HR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  <p:bldP spid="5" grpId="0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43116"/>
            <a:ext cx="9144000" cy="2928958"/>
          </a:xfrm>
        </p:spPr>
        <p:txBody>
          <a:bodyPr>
            <a:noAutofit/>
          </a:bodyPr>
          <a:lstStyle/>
          <a:p>
            <a:pPr algn="ctr">
              <a:spcBef>
                <a:spcPts val="6000"/>
              </a:spcBef>
            </a:pPr>
            <a:r>
              <a:rPr lang="hr-HR" dirty="0" smtClean="0"/>
              <a:t>ISPIT ZA DOBIVANJE HRVATSKOG DRŽAVLJANSTVA</a:t>
            </a:r>
            <a:br>
              <a:rPr lang="hr-HR" dirty="0" smtClean="0"/>
            </a:br>
            <a:r>
              <a:rPr lang="hr-HR" dirty="0" smtClean="0"/>
              <a:t/>
            </a:r>
            <a:br>
              <a:rPr lang="hr-HR" dirty="0" smtClean="0"/>
            </a:br>
            <a:r>
              <a:rPr lang="hr-HR" sz="4000" b="0" dirty="0" smtClean="0"/>
              <a:t>- ODGOVORI -</a:t>
            </a:r>
            <a:endParaRPr lang="hr-HR" b="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692696"/>
            <a:ext cx="9144032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NACIJA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suveren narod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na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određenom teritoriju</a:t>
            </a:r>
          </a:p>
          <a:p>
            <a:pPr marL="1908000" lvl="4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ima prepoznatljivu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kulturu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gospodarski život</a:t>
            </a:r>
          </a:p>
          <a:p>
            <a:pPr marL="1908000" lvl="4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globalna zajednica</a:t>
            </a:r>
          </a:p>
          <a:p>
            <a:pPr marL="1030950" lvl="1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nacija je relativno novija pojava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prve nacije-države se javljaju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16. st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(Engleska, Španjolska i Francuska), a zatim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19. st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(Italija, Njemačka…)</a:t>
            </a: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MOBILIZIRAJUĆI ELEMENTI U STVARANJU NACIJE</a:t>
            </a:r>
            <a:endParaRPr lang="hr-HR" sz="28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ideja 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samostalnosti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zahtjev za teritorijalnim jedinstvom i nedjeljivošću –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suverenitet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patriotizam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(ljubav prema domovini)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legitimna nacionalna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volja za stvaranjem države i političkom moći</a:t>
            </a:r>
          </a:p>
          <a:p>
            <a:pPr marL="756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 smtClean="0">
                <a:latin typeface="Calibri" pitchFamily="34" charset="0"/>
                <a:cs typeface="Calibri" pitchFamily="34" charset="0"/>
              </a:rPr>
              <a:t>međunacionalno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razumijevanje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tolerancija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NACIJA</a:t>
            </a:r>
            <a:endParaRPr lang="hr-H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Dana 5. kolovoza u Republici Hrvatskoj je blagdan: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Praznik rada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pobjede i domovinske zahvalnosti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Svi Sveti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Dan antifašističke borbe</a:t>
            </a:r>
          </a:p>
          <a:p>
            <a:pPr marL="1371600" lvl="2" indent="-457200">
              <a:buClr>
                <a:schemeClr val="tx1"/>
              </a:buClr>
              <a:buFont typeface="+mj-lt"/>
              <a:buAutoNum type="alphaLcParenR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228600" indent="-457200"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Himna Republike Hrvatske je ____________ .</a:t>
            </a:r>
          </a:p>
          <a:p>
            <a:pPr marL="22860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Republici Hrvatskoj jamči se ravnopravnost pripadnicima svih ___________________ manjina.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Druga najduža europska rijeka koja protječe kroz istočni dio Republike Hrvatske zove se ________ .</a:t>
            </a:r>
          </a:p>
          <a:p>
            <a:pPr marL="228600" indent="-457200">
              <a:spcBef>
                <a:spcPts val="30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Povijesna građevina, najveći rimski amfiteatar na području današnje Hrvatske nalazi se u: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Osijeku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Zadru</a:t>
            </a:r>
          </a:p>
          <a:p>
            <a:pPr marL="2286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6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Brončane kipove biskupa Grgura Ninskog, koji se nalaze u gradovima Ninu, Splitu i Varaždinu, izradio je poznati hrvatski kipar: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Robert Frangeš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Ivan Meštrović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Antun Augustinčić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Frano Kršinić</a:t>
            </a:r>
          </a:p>
          <a:p>
            <a:pPr marL="228600" indent="-457200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lvl="2">
              <a:buClr>
                <a:schemeClr val="tx1"/>
              </a:buClr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 smtClean="0">
                <a:ea typeface="WenQuanYi Micro Hei" charset="0"/>
              </a:rPr>
              <a:t>HRVATSKO DRŽAVLJANSTVO</a:t>
            </a:r>
            <a:endParaRPr lang="en-US" dirty="0">
              <a:ea typeface="WenQuanYi Micro Hei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1000100" y="171448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5214942" y="171448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3429000"/>
            <a:ext cx="144142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Lijepa naša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4507792"/>
            <a:ext cx="2531462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nacionalnih / etničkih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90721" y="5715000"/>
            <a:ext cx="889987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Dunav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14942" y="442913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290"/>
            <a:ext cx="9001156" cy="642942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Osnivač Hrvatske akademije znanosti i umjetnosti bio je đakovačko-srijemski biskup: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Dobrila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Josip Juraj Strossmayer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Juraj Jezerinac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Nositelj izvršne vlasti u Republici Hrvatskoj je: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Vrhovni sud Republike Hrvatske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Hrvatski sabor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Pučki pravobranitelj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7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Najpoznatija vrsta ugroženih ptica, koje obitavaju na hrvatskim otocima (pretežno na Cresu) jest: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galeb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golub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roda</a:t>
            </a:r>
          </a:p>
          <a:p>
            <a:pPr marL="120015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bjeloglavi sup</a:t>
            </a:r>
          </a:p>
          <a:p>
            <a:pPr marL="2286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vi-VN" sz="2000" dirty="0" smtClean="0">
                <a:latin typeface="Calibri" pitchFamily="34" charset="0"/>
                <a:cs typeface="Calibri" pitchFamily="34" charset="0"/>
              </a:rPr>
              <a:t>Katedrala sv. Jakova 2000. godine uvrštena u UNESCO-ov popis svjetskog kulturnog nasljeđa nalazi se u: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Splitu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Zagrebu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Puli</a:t>
            </a:r>
          </a:p>
          <a:p>
            <a:pPr marL="9715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lphaLcParenR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Šibeniku</a:t>
            </a:r>
          </a:p>
          <a:p>
            <a:pPr marL="228600" indent="-4572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Mate Parlov, Damir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Škaro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Željko Mavrović natjecali su se u istom sportu, ali u različito vrijeme i postizali zapažene rezultate. Oni su se bavili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tenisom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skijanjem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atletikom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boksom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0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Prvi papa koji je posjetio Republiku Hrvatsku bio je: _______________ .</a:t>
            </a:r>
          </a:p>
        </p:txBody>
      </p:sp>
      <p:sp>
        <p:nvSpPr>
          <p:cNvPr id="3" name="Oval 2"/>
          <p:cNvSpPr/>
          <p:nvPr/>
        </p:nvSpPr>
        <p:spPr>
          <a:xfrm>
            <a:off x="4929190" y="4643446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9388" y="5429264"/>
            <a:ext cx="1646605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</a:rPr>
              <a:t>Ivan Pavao II.</a:t>
            </a:r>
            <a:endParaRPr lang="hr-HR" b="1" dirty="0">
              <a:solidFill>
                <a:srgbClr val="FFC000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5000628" y="2071678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785786" y="1643050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85786" y="2928934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785786" y="621508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214312"/>
            <a:ext cx="9001156" cy="64293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2"/>
          <a:lstStyle/>
          <a:p>
            <a:pPr marL="171450" indent="-457200">
              <a:spcBef>
                <a:spcPts val="12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hrvatski političar, ubijen u atentatu 1928. godine u beogradskoj skupštini, bio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Stjepan Radić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Josip Jelačić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Petar Zrinski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Franjo Rački</a:t>
            </a:r>
          </a:p>
          <a:p>
            <a:pPr marL="171450" indent="-457200">
              <a:spcBef>
                <a:spcPts val="1800"/>
              </a:spcBef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Poznati park prirode u Baranji je: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Velebit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Kopački rit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Brijuni</a:t>
            </a:r>
          </a:p>
          <a:p>
            <a:pPr marL="914400" lvl="1" indent="-4572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Kornati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hr-HR" sz="2000" dirty="0" smtClean="0">
              <a:latin typeface="Calibri" pitchFamily="34" charset="0"/>
              <a:cs typeface="Calibri" pitchFamily="34" charset="0"/>
            </a:endParaRP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Na Olimpijskim igrama u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Atlanti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1996. godine Republika Hrvatska osvojila je zlatnu medalju u: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nogometu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vaterpolu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rukometu</a:t>
            </a:r>
          </a:p>
          <a:p>
            <a:pPr marL="800100" lvl="1" indent="-342900">
              <a:buClr>
                <a:schemeClr val="tx1"/>
              </a:buClr>
              <a:buFont typeface="+mj-lt"/>
              <a:buAutoNum type="alphaLcParenR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odbojci</a:t>
            </a:r>
          </a:p>
          <a:p>
            <a:pPr marL="171450" indent="-457200">
              <a:buClr>
                <a:schemeClr val="tx1"/>
              </a:buClr>
              <a:buFont typeface="+mj-lt"/>
              <a:buAutoNum type="arabicPeriod" startAt="13"/>
            </a:pPr>
            <a:endParaRPr lang="vi-VN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527677" y="1076486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39552" y="2996952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526919" y="5556465"/>
            <a:ext cx="357190" cy="357190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704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785794"/>
            <a:ext cx="9181114" cy="6000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lvl="1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DRŽAVA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skup dr. organizacija i institucija koji na određenom teritoriju posjeduje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legitimne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primjene</a:t>
            </a:r>
            <a:r>
              <a:rPr lang="hr-HR" sz="28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sile</a:t>
            </a:r>
          </a:p>
          <a:p>
            <a:pPr marL="688050" lvl="2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većina modernih država su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nacije-države</a:t>
            </a:r>
          </a:p>
          <a:p>
            <a:pPr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ZNAČAJKE DRŽAVE: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politički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aparat vlasti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(parlament, činovnike)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 određenom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teritoriju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(polaže pravo na njega)</a:t>
            </a:r>
          </a:p>
          <a:p>
            <a:pPr marL="1200150" lvl="1" indent="-4572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 nad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stanovništvom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(građani)</a:t>
            </a:r>
            <a:endParaRPr lang="hr-HR" sz="26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DRŽAVA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9540" y="1133204"/>
            <a:ext cx="9133672" cy="41629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/>
          <p:cNvSpPr/>
          <p:nvPr/>
        </p:nvSpPr>
        <p:spPr>
          <a:xfrm>
            <a:off x="3779912" y="1941340"/>
            <a:ext cx="576064" cy="3307328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72594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8. listopada 1991.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dan nezavisnosti (19.5.1991. – referendum)</a:t>
            </a:r>
            <a:endParaRPr lang="hr-HR" sz="26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Sabor donio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Odluku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  raskidu svih državnopravnih veza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Republike Hrvatske s ostalim republikama i pokrajinama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SFRJ</a:t>
            </a:r>
          </a:p>
          <a:p>
            <a:pPr marL="720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istekao moratorij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 3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mjeseca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(25. lipnja 1991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.)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</a:t>
            </a: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Odluku Sabora o samostalnosti i suverenosti – Dan državnosti</a:t>
            </a:r>
          </a:p>
          <a:p>
            <a:pPr indent="-31095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5. kolovoza – Dan pobjede i domovinske zahvalnosti</a:t>
            </a: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kulturna baština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gospodarska neovisnost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4" name="Slika 3" descr="Oton_Ivekovic,_Dolazak_Hrvata_na_Jadran.jpg" hidden="1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214810" y="2071678"/>
            <a:ext cx="4714908" cy="3230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lika 4" descr="branitelji1.jpg" hidden="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024439" y="3786190"/>
            <a:ext cx="3905278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Slika 5" descr="640px-Oton_Ivekovic,_Krunidba_kralja_Tomislava.jpg" hidden="1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14282" y="3786190"/>
            <a:ext cx="4643470" cy="2887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HRVATSKI NAROD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7897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Arrow 1"/>
          <p:cNvSpPr/>
          <p:nvPr/>
        </p:nvSpPr>
        <p:spPr>
          <a:xfrm>
            <a:off x="539552" y="2276872"/>
            <a:ext cx="8319020" cy="201622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03648" y="289419"/>
            <a:ext cx="1981684" cy="865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19. svibnja 1991.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referendum o samostalnosti</a:t>
            </a:r>
            <a:endParaRPr lang="hr-HR" dirty="0"/>
          </a:p>
        </p:txBody>
      </p:sp>
      <p:sp>
        <p:nvSpPr>
          <p:cNvPr id="8" name="Rectangle 7"/>
          <p:cNvSpPr/>
          <p:nvPr/>
        </p:nvSpPr>
        <p:spPr>
          <a:xfrm>
            <a:off x="546200" y="5629710"/>
            <a:ext cx="2009576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1" dirty="0">
                <a:solidFill>
                  <a:srgbClr val="FFC000"/>
                </a:solidFill>
                <a:latin typeface="Calibri" panose="020F0502020204030204" pitchFamily="34" charset="0"/>
              </a:rPr>
              <a:t>22. prosinca 1990</a:t>
            </a:r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. </a:t>
            </a:r>
            <a:r>
              <a:rPr lang="hr-HR" dirty="0" smtClean="0">
                <a:latin typeface="Calibri" panose="020F0502020204030204" pitchFamily="34" charset="0"/>
              </a:rPr>
              <a:t>Božićni ustav</a:t>
            </a:r>
            <a:endParaRPr lang="hr-HR" dirty="0">
              <a:latin typeface="Calibri" panose="020F0502020204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2555776" y="2749390"/>
            <a:ext cx="0" cy="34159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834236" y="5114441"/>
            <a:ext cx="3024336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1" dirty="0">
                <a:solidFill>
                  <a:srgbClr val="FFC000"/>
                </a:solidFill>
                <a:latin typeface="Calibri" panose="020F0502020204030204" pitchFamily="34" charset="0"/>
              </a:rPr>
              <a:t>8. listopada 1991. </a:t>
            </a:r>
            <a:endParaRPr lang="hr-HR" b="1" dirty="0" smtClean="0">
              <a:solidFill>
                <a:srgbClr val="FFC000"/>
              </a:solidFill>
              <a:latin typeface="Calibri" panose="020F0502020204030204" pitchFamily="34" charset="0"/>
            </a:endParaRPr>
          </a:p>
          <a:p>
            <a:r>
              <a:rPr lang="hr-HR" dirty="0" smtClean="0">
                <a:latin typeface="Calibri" panose="020F0502020204030204" pitchFamily="34" charset="0"/>
              </a:rPr>
              <a:t>Sabor </a:t>
            </a:r>
            <a:r>
              <a:rPr lang="hr-HR" dirty="0">
                <a:latin typeface="Calibri" panose="020F0502020204030204" pitchFamily="34" charset="0"/>
              </a:rPr>
              <a:t>donio </a:t>
            </a:r>
            <a:r>
              <a:rPr lang="hr-HR" dirty="0" smtClean="0">
                <a:latin typeface="Calibri" panose="020F0502020204030204" pitchFamily="34" charset="0"/>
              </a:rPr>
              <a:t>Odluku o raskidu </a:t>
            </a:r>
            <a:r>
              <a:rPr lang="hr-HR" dirty="0">
                <a:latin typeface="Calibri" panose="020F0502020204030204" pitchFamily="34" charset="0"/>
              </a:rPr>
              <a:t>svih državnopravnih veza </a:t>
            </a:r>
            <a:r>
              <a:rPr lang="hr-HR" dirty="0" smtClean="0">
                <a:latin typeface="Calibri" panose="020F0502020204030204" pitchFamily="34" charset="0"/>
              </a:rPr>
              <a:t> sa SFRJ – Dan </a:t>
            </a:r>
            <a:r>
              <a:rPr lang="hr-HR" dirty="0">
                <a:latin typeface="Calibri" panose="020F0502020204030204" pitchFamily="34" charset="0"/>
              </a:rPr>
              <a:t>nezavisnosti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5833988" y="2749390"/>
            <a:ext cx="0" cy="34159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568476" y="5114441"/>
            <a:ext cx="2952328" cy="1122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1" dirty="0">
                <a:solidFill>
                  <a:srgbClr val="FFC000"/>
                </a:solidFill>
                <a:latin typeface="Calibri" panose="020F0502020204030204" pitchFamily="34" charset="0"/>
              </a:rPr>
              <a:t>25. lipnja </a:t>
            </a:r>
            <a:r>
              <a:rPr lang="hr-HR" b="1" dirty="0" smtClean="0">
                <a:solidFill>
                  <a:srgbClr val="FFC000"/>
                </a:solidFill>
                <a:latin typeface="Calibri" panose="020F0502020204030204" pitchFamily="34" charset="0"/>
              </a:rPr>
              <a:t>1991. </a:t>
            </a:r>
          </a:p>
          <a:p>
            <a:r>
              <a:rPr lang="hr-HR" dirty="0" smtClean="0">
                <a:latin typeface="Calibri" panose="020F0502020204030204" pitchFamily="34" charset="0"/>
              </a:rPr>
              <a:t>Odluka </a:t>
            </a:r>
            <a:r>
              <a:rPr lang="hr-HR" dirty="0">
                <a:latin typeface="Calibri" panose="020F0502020204030204" pitchFamily="34" charset="0"/>
              </a:rPr>
              <a:t>Sabora o samostalnosti i suverenosti – Dan državnosti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39552" y="2749390"/>
            <a:ext cx="0" cy="34159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457972" y="289419"/>
            <a:ext cx="3888432" cy="607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r-HR" b="1" dirty="0">
                <a:solidFill>
                  <a:srgbClr val="FFC000"/>
                </a:solidFill>
                <a:latin typeface="Calibri" panose="020F0502020204030204" pitchFamily="34" charset="0"/>
              </a:rPr>
              <a:t>5. kolovoza </a:t>
            </a:r>
          </a:p>
          <a:p>
            <a:r>
              <a:rPr lang="hr-HR" dirty="0" smtClean="0">
                <a:latin typeface="Calibri" panose="020F0502020204030204" pitchFamily="34" charset="0"/>
              </a:rPr>
              <a:t>Dan </a:t>
            </a:r>
            <a:r>
              <a:rPr lang="hr-HR" dirty="0">
                <a:latin typeface="Calibri" panose="020F0502020204030204" pitchFamily="34" charset="0"/>
              </a:rPr>
              <a:t>pobjede i domovinske zahvalnosti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457724" y="351835"/>
            <a:ext cx="0" cy="34159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1403648" y="351835"/>
            <a:ext cx="0" cy="34159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Slika 4" descr="branitelji1.jpg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940153" y="1154656"/>
            <a:ext cx="1778856" cy="1334141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026" name="Picture 2" descr="https://www.liberal.hr/images/m354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6552" y="1154656"/>
            <a:ext cx="2244948" cy="1334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sabor.hr/sites/default/files/uploads/gallery-image-box/2019-06/101299_hrvatska-zastava1_f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341" y="1264594"/>
            <a:ext cx="1844297" cy="111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www.usud.hr/sites/default/files/dokumenti/Ustav_R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198" y="3898913"/>
            <a:ext cx="1258066" cy="160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maxportal.hr/wp-content/uploads/2018/12/bo%C5%BEi%C4%87ni-ustav-maxporta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898913"/>
            <a:ext cx="2193776" cy="1193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narod.hr/wp-content/uploads/2015/10/dan-neovisnosti-screenshot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3" y="3858495"/>
            <a:ext cx="1728192" cy="123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85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06" y="857232"/>
            <a:ext cx="9001156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22. prosinca 1990.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donesen Ustav RH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(Božićni ustav)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8. listopada 1991.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dan nezavisnosti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(ukinut moratorij)</a:t>
            </a:r>
            <a:endParaRPr lang="hr-HR" sz="26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stečeni su svi bitni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državotvorni elementi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za stvaranje moderne države: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teritorij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kulturna baština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gospodarska neovisnost</a:t>
            </a:r>
          </a:p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4" name="Slika 3" descr="Oton_Ivekovic,_Dolazak_Hrvata_na_Jadran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214810" y="2071678"/>
            <a:ext cx="4714908" cy="32305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Slika 4" descr="branitelji1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5024439" y="3786190"/>
            <a:ext cx="3905278" cy="29289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Slika 5" descr="640px-Oton_Ivekovic,_Krunidba_kralja_Tomislava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214282" y="3786190"/>
            <a:ext cx="4643470" cy="28876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HRVATSKI NAROD</a:t>
            </a:r>
            <a:endParaRPr lang="hr-H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85816"/>
            <a:ext cx="9144032" cy="457201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p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ojam manjine javlja se u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dvostrukom značenju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: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pl-PL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vladajuća skupina </a:t>
            </a:r>
            <a:r>
              <a:rPr lang="pl-PL" sz="2400" dirty="0" smtClean="0">
                <a:latin typeface="Calibri" pitchFamily="34" charset="0"/>
                <a:cs typeface="Calibri" pitchFamily="34" charset="0"/>
              </a:rPr>
              <a:t>(elita) unutar jednoga naroda</a:t>
            </a:r>
          </a:p>
          <a:p>
            <a:pPr marL="103095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kao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brojčano manja skupina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 višenacionalnoj državi</a:t>
            </a:r>
          </a:p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NAČINI RJEŠAVANJA MANJINSKOG PITANJA</a:t>
            </a:r>
          </a:p>
          <a:p>
            <a:pPr marL="792000" lvl="1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asimilacija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proces u kojemu manjina napušta ili gubi svoje običaje i prihvaća oblike ponašanja i etničke osobine većine</a:t>
            </a: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prisilno miješanje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kulturnih osobitosti manjine i većine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te stvaranje </a:t>
            </a:r>
            <a:r>
              <a:rPr lang="hr-HR" sz="20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novoga kulturnog predloška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(nekadašnji SSSR i SFRJ)</a:t>
            </a:r>
          </a:p>
          <a:p>
            <a:pPr marL="792000" lvl="1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kulturni pluralizam 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–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priznavanje istodobnog postojanja i jednake vrijednosti različitih etničkih skupina (Švicarska)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MANJINA</a:t>
            </a:r>
            <a:endParaRPr lang="hr-HR" dirty="0"/>
          </a:p>
        </p:txBody>
      </p:sp>
      <p:sp>
        <p:nvSpPr>
          <p:cNvPr id="5" name="Rectangle 4"/>
          <p:cNvSpPr/>
          <p:nvPr/>
        </p:nvSpPr>
        <p:spPr>
          <a:xfrm>
            <a:off x="35496" y="5694347"/>
            <a:ext cx="86439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položaj i status manjine definira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sama država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dogovoru s drugom državom </a:t>
            </a:r>
            <a:r>
              <a:rPr lang="hr-HR" sz="2000" i="1" dirty="0" smtClean="0">
                <a:latin typeface="Calibri" pitchFamily="34" charset="0"/>
                <a:cs typeface="Calibri" pitchFamily="34" charset="0"/>
              </a:rPr>
              <a:t>(primjer Austrije i Mađarske – 100 god. ili 4 naraštaja)</a:t>
            </a:r>
            <a:endParaRPr lang="hr-HR" sz="2400" i="1" dirty="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6192</TotalTime>
  <Words>2010</Words>
  <Application>Microsoft Office PowerPoint</Application>
  <PresentationFormat>On-screen Show (4:3)</PresentationFormat>
  <Paragraphs>447</Paragraphs>
  <Slides>32</Slides>
  <Notes>24</Notes>
  <HiddenSlides>14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moja_tema</vt:lpstr>
      <vt:lpstr>PowerPoint Presentation</vt:lpstr>
      <vt:lpstr>NAROD</vt:lpstr>
      <vt:lpstr>NACIJA</vt:lpstr>
      <vt:lpstr>DRŽAVA</vt:lpstr>
      <vt:lpstr>PowerPoint Presentation</vt:lpstr>
      <vt:lpstr>HRVATSKI NAROD</vt:lpstr>
      <vt:lpstr>PowerPoint Presentation</vt:lpstr>
      <vt:lpstr>HRVATSKI NAROD</vt:lpstr>
      <vt:lpstr>MANJINA</vt:lpstr>
      <vt:lpstr>AUTOHTONE MANJINE</vt:lpstr>
      <vt:lpstr>PowerPoint Presentation</vt:lpstr>
      <vt:lpstr>PowerPoint Presentation</vt:lpstr>
      <vt:lpstr>POLOŽAJ NACIONALNIH  MANJINA U RH</vt:lpstr>
      <vt:lpstr>PowerPoint Presentation</vt:lpstr>
      <vt:lpstr>NARODNI SUVERENITET</vt:lpstr>
      <vt:lpstr>NARODNI SUVERENITET (iz Ustava RH)</vt:lpstr>
      <vt:lpstr>DRŽAVLJANI REPUBLIKE HRVATSKE</vt:lpstr>
      <vt:lpstr>DRŽAVLJANSTVO REPUBLIKE HRVATSKE</vt:lpstr>
      <vt:lpstr>HRVATSKO DRŽAVLJANSTVO</vt:lpstr>
      <vt:lpstr>PowerPoint Presentation</vt:lpstr>
      <vt:lpstr>HRVATSKI NAROD / MANJINA   (ponavljanje) </vt:lpstr>
      <vt:lpstr>SUVERENITET, GRAĐANI, DRŽAVLJANI   (plan ploče) </vt:lpstr>
      <vt:lpstr>SUVERENITET, GRAĐANI, DRŽAVLJANI   (plan ploče) </vt:lpstr>
      <vt:lpstr>ISPIT ZA DOBIVANJE HRVATSKOG DRŽAVLJANSTVA</vt:lpstr>
      <vt:lpstr>HRVATSKO DRŽAVLJANSTVO</vt:lpstr>
      <vt:lpstr>PowerPoint Presentation</vt:lpstr>
      <vt:lpstr>PowerPoint Presentation</vt:lpstr>
      <vt:lpstr>PONAVLJANJE</vt:lpstr>
      <vt:lpstr>ISPIT ZA DOBIVANJE HRVATSKOG DRŽAVLJANSTVA  - ODGOVORI -</vt:lpstr>
      <vt:lpstr>HRVATSKO DRŽAVLJANSTVO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korisnik</cp:lastModifiedBy>
  <cp:revision>945</cp:revision>
  <cp:lastPrinted>1601-01-01T00:00:00Z</cp:lastPrinted>
  <dcterms:created xsi:type="dcterms:W3CDTF">1601-01-01T00:00:00Z</dcterms:created>
  <dcterms:modified xsi:type="dcterms:W3CDTF">2019-10-04T10:25:40Z</dcterms:modified>
</cp:coreProperties>
</file>