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9"/>
  </p:notesMasterIdLst>
  <p:sldIdLst>
    <p:sldId id="256" r:id="rId2"/>
    <p:sldId id="258" r:id="rId3"/>
    <p:sldId id="267" r:id="rId4"/>
    <p:sldId id="268" r:id="rId5"/>
    <p:sldId id="261" r:id="rId6"/>
    <p:sldId id="269" r:id="rId7"/>
    <p:sldId id="327" r:id="rId8"/>
    <p:sldId id="270" r:id="rId9"/>
    <p:sldId id="271" r:id="rId10"/>
    <p:sldId id="272" r:id="rId11"/>
    <p:sldId id="266" r:id="rId12"/>
    <p:sldId id="273" r:id="rId13"/>
    <p:sldId id="274" r:id="rId14"/>
    <p:sldId id="275" r:id="rId15"/>
    <p:sldId id="276" r:id="rId16"/>
    <p:sldId id="284" r:id="rId17"/>
    <p:sldId id="281" r:id="rId18"/>
    <p:sldId id="278" r:id="rId19"/>
    <p:sldId id="285" r:id="rId20"/>
    <p:sldId id="286" r:id="rId21"/>
    <p:sldId id="282" r:id="rId22"/>
    <p:sldId id="291" r:id="rId23"/>
    <p:sldId id="292" r:id="rId24"/>
    <p:sldId id="287" r:id="rId25"/>
    <p:sldId id="288" r:id="rId26"/>
    <p:sldId id="289" r:id="rId27"/>
    <p:sldId id="330" r:id="rId28"/>
  </p:sldIdLst>
  <p:sldSz cx="9144000" cy="6858000" type="screen4x3"/>
  <p:notesSz cx="7772400" cy="100584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1pPr>
    <a:lvl2pPr marL="742950" indent="-28575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60" autoAdjust="0"/>
  </p:normalViewPr>
  <p:slideViewPr>
    <p:cSldViewPr>
      <p:cViewPr>
        <p:scale>
          <a:sx n="100" d="100"/>
          <a:sy n="100" d="100"/>
        </p:scale>
        <p:origin x="-2280" y="-49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8A1D01D0-91AD-40A9-8603-1B98A17EB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999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069357BB-B125-45C9-8029-DF33D88A5ADB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A567E4F-0F9B-4CA0-93A3-D5768466F315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10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7EF4A96-957D-4DB7-837C-DA145AE37071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11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B0B3204-25AE-46C9-86BA-2160A9D0F1C0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12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E114F8A-3FAB-4E66-9355-893EDC434E1D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13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F40CE8BB-3A46-4215-B6B5-4D837DE24365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14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EB9BEFFE-0E6D-4941-B060-892B2C35E5C9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15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EBDDC30C-6A30-4CF7-BE46-00903196B7D3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16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42C12CE-0E58-4C1E-BBB2-3D19B81D97A1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17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EF6BB384-22F6-4605-BA4F-42BE1E194070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18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15A8909-EB87-4D9A-A514-9E78A0CA5EAC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19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05ADB450-A505-44F6-B215-E27EBF3A91EF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4D6D5DC3-EFE0-44A5-BEE4-DAD875123DF4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20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6A6625A-053F-4554-972C-8B362F624EAF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21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smtClean="0"/>
              <a:t>The Invisible</a:t>
            </a:r>
            <a:r>
              <a:rPr lang="hr-HR" baseline="0" smtClean="0"/>
              <a:t> Hand</a:t>
            </a:r>
          </a:p>
          <a:p>
            <a:r>
              <a:rPr lang="hr-HR" smtClean="0"/>
              <a:t>https://drive.google.com/file/d/0B3j3fkaAq7drMGFvVUtCRENneE0/edit?usp=sharing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31E15-898B-44A5-B093-43F17AD5834C}" type="slidenum">
              <a:rPr lang="hr-HR" smtClean="0"/>
              <a:pPr/>
              <a:t>22</a:t>
            </a:fld>
            <a:endParaRPr lang="hr-H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DE03E7A-E079-45BA-B7E1-18239EAB65AE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23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52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2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79C44C0-18FF-40C6-8C76-E799AC947E1C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24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FF8F7707-B018-4C8B-B8A4-F17E270E3D8B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25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BE56CAF1-C49D-45EE-86F0-DEC46AED5F48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26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BE56CAF1-C49D-45EE-86F0-DEC46AED5F48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27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4832721E-EBA3-47F2-913A-0A2BCC48AC88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3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034B4ED7-1227-4D3A-9B49-2D37279AA6C5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4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D33CFA4-FF6C-4035-B97E-53B7A852FE37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5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8CEF292-4363-40EB-B24E-6B6006FE9CFC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6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8CEF292-4363-40EB-B24E-6B6006FE9CFC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7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100FB79-E97C-4E78-9882-537974C5B6D8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8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A6BAC1F-D9C8-48FD-B0AD-3B622F229734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9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C8678-F0D1-469D-AC52-AB96EDCE8C80}" type="datetimeFigureOut">
              <a:rPr lang="en-US"/>
              <a:pPr>
                <a:defRPr/>
              </a:pPr>
              <a:t>4/23/2018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EF376-E41E-4F3D-BBCE-A06C25560F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AD2F9-36CE-4814-8958-C99A229BF530}" type="datetimeFigureOut">
              <a:rPr lang="en-US"/>
              <a:pPr>
                <a:defRPr/>
              </a:pPr>
              <a:t>4/23/2018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B5001-64BC-44CB-8142-88D860A817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719A5-8EEC-490E-9F94-B7171F14176B}" type="datetimeFigureOut">
              <a:rPr lang="en-US"/>
              <a:pPr>
                <a:defRPr/>
              </a:pPr>
              <a:t>4/23/2018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F6755-D2E7-4EA5-8078-A149DD8C71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281BA-C258-4CB3-9B99-E51B3CBCF1C4}" type="datetimeFigureOut">
              <a:rPr lang="en-US"/>
              <a:pPr>
                <a:defRPr/>
              </a:pPr>
              <a:t>4/23/2018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89066-6C89-423D-A92F-23D9ACFA4B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FE68C-C7D3-4D26-BBB5-B41608EB0206}" type="datetimeFigureOut">
              <a:rPr lang="en-US"/>
              <a:pPr>
                <a:defRPr/>
              </a:pPr>
              <a:t>4/23/2018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09798-A28E-4F48-9329-22C68F1B49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98BE6-88A3-4F87-A9A3-2BCDF5AC9279}" type="datetimeFigureOut">
              <a:rPr lang="en-US"/>
              <a:pPr>
                <a:defRPr/>
              </a:pPr>
              <a:t>4/23/2018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93D4B-59F8-459C-901D-1B54C16589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6B369-30DC-4C05-A00B-C5015E207D75}" type="datetimeFigureOut">
              <a:rPr lang="en-US"/>
              <a:pPr>
                <a:defRPr/>
              </a:pPr>
              <a:t>4/23/2018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6E7D1-3C20-43B8-83DE-39EA6AD933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9779E-9EEC-420A-A178-950F3FB7357A}" type="datetimeFigureOut">
              <a:rPr lang="en-US"/>
              <a:pPr>
                <a:defRPr/>
              </a:pPr>
              <a:t>4/23/2018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BD6EE-5C66-49E8-A2F1-E37B92909C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6B1E5-5EB7-4784-9D9E-DBA31122D7AC}" type="datetimeFigureOut">
              <a:rPr lang="en-US"/>
              <a:pPr>
                <a:defRPr/>
              </a:pPr>
              <a:t>4/23/2018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AABBA-42CC-40CE-9DCD-02F9CEE5F3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2B75F-377A-4217-BEAC-04B1D2F9035D}" type="datetimeFigureOut">
              <a:rPr lang="en-US"/>
              <a:pPr>
                <a:defRPr/>
              </a:pPr>
              <a:t>4/23/2018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5F034-CBBA-4A60-A8CF-16A57C205A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2C781-11AA-4976-815B-EA05A195D24B}" type="datetimeFigureOut">
              <a:rPr lang="en-US"/>
              <a:pPr>
                <a:defRPr/>
              </a:pPr>
              <a:t>4/23/2018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53E58-9A5F-41BF-AA77-36A1610BCE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9CCBE6C-D005-4054-9F7C-9AB4CD4B1219}" type="datetimeFigureOut">
              <a:rPr lang="en-US"/>
              <a:pPr>
                <a:defRPr/>
              </a:pPr>
              <a:t>4/23/2018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dirty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4BB9472-6569-4DC4-95F2-8049186C34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83" r:id="rId2"/>
    <p:sldLayoutId id="2147483675" r:id="rId3"/>
    <p:sldLayoutId id="2147483684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fontAlgn="base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lq08kTs1leP68tRE80g4ISYIU9fjO5oW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Igb-3e8CWA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open?id=1lq08kTs1leP68tRE80g4ISYIU9fjO5o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0" y="1643050"/>
            <a:ext cx="9144000" cy="11429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/>
          <a:p>
            <a:pPr algn="ctr" fontAlgn="auto" hangingPunct="0"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13800" b="1" kern="0" dirty="0">
                <a:ln w="3175">
                  <a:solidFill>
                    <a:schemeClr val="bg1"/>
                  </a:solidFill>
                </a:ln>
                <a:solidFill>
                  <a:srgbClr val="FFC000"/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RELIGIJA</a:t>
            </a:r>
          </a:p>
        </p:txBody>
      </p:sp>
      <p:pic>
        <p:nvPicPr>
          <p:cNvPr id="7" name="Picture 6" descr="Religious_syms.sv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120" y="3927181"/>
            <a:ext cx="1412424" cy="1561100"/>
          </a:xfrm>
          <a:prstGeom prst="rect">
            <a:avLst/>
          </a:prstGeom>
          <a:ln>
            <a:noFill/>
          </a:ln>
          <a:effectLst>
            <a:glow rad="63500">
              <a:schemeClr val="tx1">
                <a:alpha val="40000"/>
              </a:schemeClr>
            </a:glow>
          </a:effectLst>
        </p:spPr>
      </p:pic>
      <p:pic>
        <p:nvPicPr>
          <p:cNvPr id="9" name="Picture 8" descr="Religious_syms.svg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58540" y="3957638"/>
            <a:ext cx="1357312" cy="1500187"/>
          </a:xfrm>
          <a:prstGeom prst="rect">
            <a:avLst/>
          </a:prstGeom>
          <a:ln>
            <a:noFill/>
          </a:ln>
          <a:effectLst>
            <a:glow rad="63500">
              <a:schemeClr val="tx1">
                <a:alpha val="40000"/>
              </a:schemeClr>
            </a:glow>
          </a:effectLst>
        </p:spPr>
      </p:pic>
      <p:pic>
        <p:nvPicPr>
          <p:cNvPr id="10" name="Picture 9" descr="Religious_syms.svg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573928" y="3927181"/>
            <a:ext cx="1561101" cy="1561100"/>
          </a:xfrm>
          <a:prstGeom prst="rect">
            <a:avLst/>
          </a:prstGeom>
          <a:ln>
            <a:noFill/>
          </a:ln>
          <a:effectLst>
            <a:glow rad="63500">
              <a:schemeClr val="tx1">
                <a:alpha val="40000"/>
              </a:schemeClr>
            </a:glow>
          </a:effectLst>
        </p:spPr>
      </p:pic>
      <p:pic>
        <p:nvPicPr>
          <p:cNvPr id="11" name="Picture 10" descr="Religious_symbols.2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033565" y="3878263"/>
            <a:ext cx="1857375" cy="1657350"/>
          </a:xfrm>
          <a:prstGeom prst="rect">
            <a:avLst/>
          </a:prstGeom>
          <a:ln>
            <a:noFill/>
          </a:ln>
          <a:effectLst>
            <a:glow rad="63500">
              <a:schemeClr val="tx1">
                <a:alpha val="40000"/>
              </a:schemeClr>
            </a:glow>
          </a:effectLst>
        </p:spPr>
      </p:pic>
      <p:pic>
        <p:nvPicPr>
          <p:cNvPr id="13" name="Picture 12" descr="hindu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6396" y="3841750"/>
            <a:ext cx="1741487" cy="1730375"/>
          </a:xfrm>
          <a:prstGeom prst="rect">
            <a:avLst/>
          </a:prstGeom>
          <a:ln>
            <a:noFill/>
          </a:ln>
          <a:effectLst>
            <a:glow rad="63500">
              <a:schemeClr val="tx1">
                <a:alpha val="40000"/>
              </a:schemeClr>
            </a:glow>
          </a:effectLst>
        </p:spPr>
      </p:pic>
      <p:pic>
        <p:nvPicPr>
          <p:cNvPr id="14" name="Picture 13" descr="perun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429500" y="3867150"/>
            <a:ext cx="1714500" cy="1681163"/>
          </a:xfrm>
          <a:prstGeom prst="rect">
            <a:avLst/>
          </a:prstGeom>
          <a:ln>
            <a:noFill/>
          </a:ln>
          <a:effectLst>
            <a:glow rad="63500">
              <a:schemeClr val="tx1">
                <a:alpha val="40000"/>
              </a:schemeClr>
            </a:glo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4313" y="857250"/>
            <a:ext cx="8786812" cy="5786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7338" indent="-287338" hangingPunct="0"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smtClean="0">
                <a:latin typeface="Calibri" pitchFamily="34" charset="0"/>
                <a:cs typeface="Calibri" pitchFamily="34" charset="0"/>
              </a:rPr>
              <a:t>R. </a:t>
            </a:r>
            <a:r>
              <a:rPr lang="hr-HR" sz="2400" b="1" i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McGee </a:t>
            </a:r>
            <a:r>
              <a:rPr lang="hr-HR" sz="2400" smtClean="0">
                <a:latin typeface="Calibri" pitchFamily="34" charset="0"/>
                <a:cs typeface="Calibri" pitchFamily="34" charset="0"/>
              </a:rPr>
              <a:t>– 4 tipa vjerovanja</a:t>
            </a:r>
            <a:endParaRPr lang="hr-HR" sz="2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28625" y="2214563"/>
            <a:ext cx="8358188" cy="2786062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38" y="2490788"/>
            <a:ext cx="8143875" cy="23248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8000" indent="-288000" hangingPunct="0">
              <a:lnSpc>
                <a:spcPct val="93000"/>
              </a:lnSpc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religije </a:t>
            </a:r>
            <a:r>
              <a:rPr lang="hr-HR" sz="2600" b="1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posvećene postizanju moralne i duhovne izvrsnosti</a:t>
            </a:r>
          </a:p>
          <a:p>
            <a:pPr marL="288000" indent="-288000" hangingPunct="0">
              <a:lnSpc>
                <a:spcPct val="93000"/>
              </a:lnSpc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ponekad se nazivaju i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etičkim religijama</a:t>
            </a:r>
          </a:p>
          <a:p>
            <a:pPr marL="288000" indent="-288000" hangingPunct="0">
              <a:lnSpc>
                <a:spcPct val="93000"/>
              </a:lnSpc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budizam, konfucijanizam i taoizam</a:t>
            </a:r>
          </a:p>
          <a:p>
            <a:pPr marL="288000" indent="-288000" hangingPunct="0">
              <a:lnSpc>
                <a:spcPct val="93000"/>
              </a:lnSpc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naglašavaju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toleranciju, nenasilje, usklađivanje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prirodom, meditacija</a:t>
            </a: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...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858000" y="1500188"/>
            <a:ext cx="2143125" cy="10001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SUSTAV APSTRAKTNIH IDEALA</a:t>
            </a:r>
          </a:p>
        </p:txBody>
      </p:sp>
      <p:pic>
        <p:nvPicPr>
          <p:cNvPr id="10" name="Picture 9" descr="dalaj_lama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23810" y="4442801"/>
            <a:ext cx="2833607" cy="22158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28658" y="131745"/>
            <a:ext cx="8929688" cy="725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RELIGIJSKA RAZNOLIKOST</a:t>
            </a:r>
            <a:endParaRPr 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build="p"/>
      <p:bldP spid="7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214290"/>
            <a:ext cx="8929687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VRSTE RELIGIJSKIH ORGANIZACIJA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14313" y="1071563"/>
            <a:ext cx="8786812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95288" indent="-39528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600">
                <a:latin typeface="Calibri" pitchFamily="34" charset="0"/>
                <a:cs typeface="Calibri" pitchFamily="34" charset="0"/>
              </a:rPr>
              <a:t>četiri idealna tipa </a:t>
            </a:r>
            <a:r>
              <a:rPr lang="pl-PL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religijskih organizacija </a:t>
            </a:r>
            <a:r>
              <a:rPr lang="pl-PL" sz="2600" i="1">
                <a:latin typeface="Calibri" pitchFamily="34" charset="0"/>
                <a:cs typeface="Calibri" pitchFamily="34" charset="0"/>
              </a:rPr>
              <a:t>(</a:t>
            </a:r>
            <a:r>
              <a:rPr lang="hr-HR" sz="2600" i="1">
                <a:latin typeface="Calibri" pitchFamily="34" charset="0"/>
                <a:cs typeface="Calibri" pitchFamily="34" charset="0"/>
              </a:rPr>
              <a:t>Ernst Trölsch)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42875" y="1714500"/>
            <a:ext cx="1928813" cy="928688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CRKVA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14563" y="1714500"/>
            <a:ext cx="2714625" cy="928688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DENOMINACIJA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072063" y="1714500"/>
            <a:ext cx="1857375" cy="928688"/>
          </a:xfrm>
          <a:prstGeom prst="rect">
            <a:avLst/>
          </a:prstGeom>
          <a:solidFill>
            <a:srgbClr val="0099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SEKTA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072313" y="1714500"/>
            <a:ext cx="1928812" cy="928688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KULT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00250" y="3357563"/>
          <a:ext cx="5226434" cy="27860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7271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537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066734">
                <a:tc>
                  <a:txBody>
                    <a:bodyPr/>
                    <a:lstStyle/>
                    <a:p>
                      <a:pPr algn="ctr"/>
                      <a:r>
                        <a:rPr lang="hr-HR" sz="2100" kern="1200" baseline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Pozitivan odnos prema društvu</a:t>
                      </a:r>
                      <a:endParaRPr lang="hr-HR" sz="2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66" marR="107266" marT="53633" marB="536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100" kern="1200" baseline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Negativan odnos prema društvu</a:t>
                      </a:r>
                      <a:endParaRPr lang="hr-HR" sz="2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66" marR="107266" marT="53633" marB="536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24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2100" b="1" smtClean="0"/>
                    </a:p>
                  </a:txBody>
                  <a:tcPr marL="107266" marR="107266" marT="53633" marB="53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2100" b="1"/>
                    </a:p>
                  </a:txBody>
                  <a:tcPr marL="107266" marR="107266" marT="53633" marB="5363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56876">
                <a:tc>
                  <a:txBody>
                    <a:bodyPr/>
                    <a:lstStyle/>
                    <a:p>
                      <a:pPr algn="ctr"/>
                      <a:endParaRPr lang="hr-HR" sz="2100" b="1"/>
                    </a:p>
                  </a:txBody>
                  <a:tcPr marL="107266" marR="107266" marT="53633" marB="53633" anchor="ctr"/>
                </a:tc>
                <a:tc>
                  <a:txBody>
                    <a:bodyPr/>
                    <a:lstStyle/>
                    <a:p>
                      <a:pPr algn="ctr"/>
                      <a:endParaRPr lang="hr-HR" sz="2100" b="1"/>
                    </a:p>
                  </a:txBody>
                  <a:tcPr marL="107266" marR="107266" marT="53633" marB="53633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94640" y="4643438"/>
            <a:ext cx="1041952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hr-HR" sz="2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CRKVA</a:t>
            </a:r>
            <a:endParaRPr lang="hr-HR" sz="240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00671" y="4643438"/>
            <a:ext cx="963597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hr-HR" sz="2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SEKTA</a:t>
            </a:r>
            <a:endParaRPr lang="hr-HR" sz="240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14546" y="5500688"/>
            <a:ext cx="2202141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hr-HR" sz="2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DENOMINACIJA</a:t>
            </a:r>
            <a:endParaRPr lang="hr-HR" sz="240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577967" y="5500688"/>
            <a:ext cx="809004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hr-HR" sz="2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KULT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4" grpId="0" build="allAtOnce" animBg="1"/>
      <p:bldP spid="5" grpId="0" build="allAtOnce" animBg="1"/>
      <p:bldP spid="6" grpId="0" build="allAtOnce" animBg="1"/>
      <p:bldP spid="7" grpId="0" build="allAtOnce" animBg="1"/>
      <p:bldP spid="10" grpId="0" build="allAtOnce"/>
      <p:bldP spid="11" grpId="0" build="allAtOnce"/>
      <p:bldP spid="13" grpId="0" build="allAtOnce"/>
      <p:bldP spid="14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214290"/>
            <a:ext cx="8929687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CRKVA</a:t>
            </a:r>
            <a:endParaRPr lang="hr-HR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14313" y="1071563"/>
            <a:ext cx="8786812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95288" indent="-39528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600" u="sng" dirty="0">
                <a:latin typeface="Calibri" pitchFamily="34" charset="0"/>
                <a:cs typeface="Calibri" pitchFamily="34" charset="0"/>
              </a:rPr>
              <a:t>velika, društveno prihvaćena</a:t>
            </a:r>
            <a:r>
              <a:rPr lang="pl-PL" sz="2600" dirty="0">
                <a:latin typeface="Calibri" pitchFamily="34" charset="0"/>
                <a:cs typeface="Calibri" pitchFamily="34" charset="0"/>
              </a:rPr>
              <a:t> vjerska organizacija s </a:t>
            </a:r>
            <a:r>
              <a:rPr lang="pl-PL" sz="26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formaliziranom strukturom vjerovanja</a:t>
            </a:r>
            <a:r>
              <a:rPr lang="pl-PL" sz="2600" dirty="0">
                <a:latin typeface="Calibri" pitchFamily="34" charset="0"/>
                <a:cs typeface="Calibri" pitchFamily="34" charset="0"/>
              </a:rPr>
              <a:t>,</a:t>
            </a:r>
            <a:r>
              <a:rPr lang="pl-PL" sz="26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rituala </a:t>
            </a:r>
            <a:r>
              <a:rPr lang="pl-PL" sz="2600" dirty="0">
                <a:latin typeface="Calibri" pitchFamily="34" charset="0"/>
                <a:cs typeface="Calibri" pitchFamily="34" charset="0"/>
              </a:rPr>
              <a:t>i</a:t>
            </a:r>
            <a:r>
              <a:rPr lang="pl-PL" sz="26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l-PL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unutarnjom organizacijom </a:t>
            </a:r>
            <a:r>
              <a:rPr lang="pl-PL" sz="26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moći</a:t>
            </a:r>
          </a:p>
          <a:p>
            <a:pPr marL="395288" indent="-39528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>
                <a:latin typeface="Calibri" pitchFamily="34" charset="0"/>
                <a:cs typeface="Calibri" pitchFamily="34" charset="0"/>
              </a:rPr>
              <a:t>članstvo se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stječe </a:t>
            </a:r>
            <a:r>
              <a:rPr lang="hr-HR" sz="26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rođenjem</a:t>
            </a:r>
            <a:r>
              <a:rPr lang="hr-HR" sz="2600" dirty="0">
                <a:latin typeface="Calibri" pitchFamily="34" charset="0"/>
                <a:cs typeface="Calibri" pitchFamily="34" charset="0"/>
              </a:rPr>
              <a:t> (krštenjem)</a:t>
            </a:r>
          </a:p>
          <a:p>
            <a:pPr marL="395288" indent="-39528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>
                <a:latin typeface="Calibri" pitchFamily="34" charset="0"/>
                <a:cs typeface="Calibri" pitchFamily="34" charset="0"/>
              </a:rPr>
              <a:t>odnos prema društvu – </a:t>
            </a:r>
            <a:r>
              <a:rPr lang="hr-HR" sz="26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pozitivan</a:t>
            </a:r>
            <a:r>
              <a:rPr lang="hr-HR" sz="26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395288" indent="-39528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>
                <a:latin typeface="Calibri" pitchFamily="34" charset="0"/>
                <a:cs typeface="Calibri" pitchFamily="34" charset="0"/>
              </a:rPr>
              <a:t>zagovara </a:t>
            </a:r>
            <a:r>
              <a:rPr lang="hr-HR" sz="26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tradicionalne</a:t>
            </a:r>
            <a:r>
              <a:rPr lang="hr-HR" sz="2600" dirty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6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konzervativne</a:t>
            </a:r>
            <a:r>
              <a:rPr lang="hr-HR" sz="26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vrijednosti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, u skladu sa svetim </a:t>
            </a:r>
            <a:r>
              <a:rPr lang="hr-HR" sz="2600" dirty="0">
                <a:latin typeface="Calibri" pitchFamily="34" charset="0"/>
                <a:cs typeface="Calibri" pitchFamily="34" charset="0"/>
              </a:rPr>
              <a:t>spisima </a:t>
            </a:r>
          </a:p>
          <a:p>
            <a:pPr marL="395288" indent="-39528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Crkva </a:t>
            </a:r>
            <a:r>
              <a:rPr lang="hr-HR" sz="2600" dirty="0">
                <a:latin typeface="Calibri" pitchFamily="34" charset="0"/>
                <a:cs typeface="Calibri" pitchFamily="34" charset="0"/>
              </a:rPr>
              <a:t>drži da je </a:t>
            </a:r>
            <a:r>
              <a:rPr lang="hr-HR" sz="2600" u="sng" dirty="0">
                <a:latin typeface="Calibri" pitchFamily="34" charset="0"/>
                <a:cs typeface="Calibri" pitchFamily="34" charset="0"/>
              </a:rPr>
              <a:t>jedina nadležna za tumačenje svetih spisa</a:t>
            </a:r>
          </a:p>
          <a:p>
            <a:pPr marL="395288" indent="-39528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formalizirani vjerski obredi</a:t>
            </a:r>
          </a:p>
          <a:p>
            <a:pPr marL="395288" indent="-39528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svećenstvo</a:t>
            </a:r>
            <a:r>
              <a:rPr lang="hr-HR" sz="2600" dirty="0">
                <a:latin typeface="Calibri" pitchFamily="34" charset="0"/>
                <a:cs typeface="Calibri" pitchFamily="34" charset="0"/>
              </a:rPr>
              <a:t> je </a:t>
            </a:r>
            <a:r>
              <a:rPr lang="hr-HR" sz="26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profesionalno</a:t>
            </a:r>
            <a:r>
              <a:rPr lang="hr-HR" sz="2600" dirty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6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posebno školovano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214290"/>
            <a:ext cx="8929687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DENOMINACIJA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14313" y="1071563"/>
            <a:ext cx="8786812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95288" indent="-39528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>
                <a:latin typeface="Calibri" pitchFamily="34" charset="0"/>
                <a:cs typeface="Calibri" pitchFamily="34" charset="0"/>
              </a:rPr>
              <a:t>religijska skupina koja prihvaća postojanje drugih religija i uglavnom je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 suglasju s vrijednostima društva</a:t>
            </a:r>
          </a:p>
          <a:p>
            <a:pPr marL="395288" indent="-39528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manji broj članova od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Crkve</a:t>
            </a:r>
            <a:endParaRPr lang="hr-HR" sz="2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395288" indent="-39528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>
                <a:latin typeface="Calibri" pitchFamily="34" charset="0"/>
                <a:cs typeface="Calibri" pitchFamily="34" charset="0"/>
              </a:rPr>
              <a:t>karakteristična je za SAD</a:t>
            </a:r>
          </a:p>
          <a:p>
            <a:pPr marL="395288" indent="-39528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odobrava odvajanje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Crkve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od države</a:t>
            </a:r>
          </a:p>
          <a:p>
            <a:pPr marL="395288" indent="-39528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>
                <a:latin typeface="Calibri" pitchFamily="34" charset="0"/>
                <a:cs typeface="Calibri" pitchFamily="34" charset="0"/>
              </a:rPr>
              <a:t>imaju </a:t>
            </a:r>
            <a:r>
              <a:rPr lang="hr-HR" sz="26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profesionalno svećenstvo</a:t>
            </a:r>
          </a:p>
          <a:p>
            <a:pPr marL="395288" indent="-39528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>
                <a:latin typeface="Calibri" pitchFamily="34" charset="0"/>
                <a:cs typeface="Calibri" pitchFamily="34" charset="0"/>
              </a:rPr>
              <a:t>prezbiterijanci, baptisti, </a:t>
            </a:r>
            <a:r>
              <a:rPr lang="hr-HR" sz="2600" dirty="0" err="1">
                <a:latin typeface="Calibri" pitchFamily="34" charset="0"/>
                <a:cs typeface="Calibri" pitchFamily="34" charset="0"/>
              </a:rPr>
              <a:t>metodisti</a:t>
            </a:r>
            <a:r>
              <a:rPr lang="hr-HR" sz="2600" dirty="0">
                <a:latin typeface="Calibri" pitchFamily="34" charset="0"/>
                <a:cs typeface="Calibri" pitchFamily="34" charset="0"/>
              </a:rPr>
              <a:t>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214290"/>
            <a:ext cx="8929687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SEKTA</a:t>
            </a:r>
            <a:endParaRPr lang="hr-HR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42875" y="1071563"/>
            <a:ext cx="8929688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relativno </a:t>
            </a:r>
            <a:r>
              <a:rPr lang="hr-HR" sz="26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mala vjerska skupina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koja se najčešće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odvojila od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Crkve </a:t>
            </a:r>
            <a:endParaRPr lang="hr-HR" sz="2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odbacuje dominantne vrijednosti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način života šireg društva</a:t>
            </a: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članovi su snažno odani grupi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i proživljavaju </a:t>
            </a:r>
            <a:r>
              <a:rPr lang="hr-HR" sz="26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duboko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religiozno </a:t>
            </a:r>
            <a:r>
              <a:rPr lang="hr-HR" sz="26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iskustvo</a:t>
            </a: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uglavnom su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zatvorene grupe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nepristupačne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nečlanovima</a:t>
            </a: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nema svećenstvo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nego najčešće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vođu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(karizmatskog)</a:t>
            </a: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npr. </a:t>
            </a:r>
            <a:r>
              <a:rPr lang="hr-HR" sz="26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Amiši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6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Jim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Jones – Hram naroda…</a:t>
            </a:r>
            <a:endParaRPr lang="hr-HR" sz="26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214290"/>
            <a:ext cx="8929687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KULT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14313" y="1071563"/>
            <a:ext cx="8786812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manje organizirana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privremena skupina</a:t>
            </a: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 temelji se na razrađenoj doktrini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i ne postavlja velike zahtjeve članovima</a:t>
            </a: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skupine koje se bave </a:t>
            </a:r>
            <a:r>
              <a:rPr lang="hr-HR" sz="2600" dirty="0" smtClean="0">
                <a:latin typeface="Calibri" pitchFamily="34" charset="0"/>
                <a:ea typeface="+mn-ea"/>
                <a:cs typeface="Calibri" pitchFamily="34" charset="0"/>
              </a:rPr>
              <a:t>transcendentalnom </a:t>
            </a: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meditacijom, spiritistički kultovi, vjera u astrologiju i slično</a:t>
            </a: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 suprotnosti su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vrijednostima i načinom života šireg društva</a:t>
            </a: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npr. kultovi sudnjeg dana – često završe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tragično</a:t>
            </a: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42875" y="5143519"/>
            <a:ext cx="1928813" cy="928687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CRKVA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14563" y="5143519"/>
            <a:ext cx="2714625" cy="928687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DENOMINACIJA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072063" y="5143519"/>
            <a:ext cx="1857375" cy="928687"/>
          </a:xfrm>
          <a:prstGeom prst="rect">
            <a:avLst/>
          </a:prstGeom>
          <a:solidFill>
            <a:srgbClr val="00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SEKTA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072313" y="5143519"/>
            <a:ext cx="1928812" cy="928687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KULT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42875" y="2357455"/>
            <a:ext cx="2714625" cy="1000125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JEDNOSTAVNI SUPERNATURALIZAM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000375" y="2357455"/>
            <a:ext cx="1928813" cy="1000125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ANIMIZAM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072063" y="2357455"/>
            <a:ext cx="1643062" cy="1000125"/>
          </a:xfrm>
          <a:prstGeom prst="rect">
            <a:avLst/>
          </a:prstGeom>
          <a:solidFill>
            <a:srgbClr val="00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TEIZAM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858000" y="2357455"/>
            <a:ext cx="2143125" cy="10001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SUSTAV APSTRAKTNIH IDEALA</a:t>
            </a: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71438" y="4286269"/>
            <a:ext cx="8929687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VRSTE RELIGIJSKIH ORGANIZACIJA</a:t>
            </a: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142875" y="1357330"/>
            <a:ext cx="8929688" cy="725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RELIGIJSKA RAZNOLIKOST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28659" y="285731"/>
            <a:ext cx="8929687" cy="500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PONAVLJANJE</a:t>
            </a:r>
            <a:endParaRPr lang="en-US" sz="40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  <p:bldP spid="5" grpId="0" build="allAtOnce" animBg="1"/>
      <p:bldP spid="6" grpId="0" build="allAtOnce" animBg="1"/>
      <p:bldP spid="7" grpId="0" build="allAtOnce" animBg="1"/>
      <p:bldP spid="15" grpId="0" build="allAtOnce" animBg="1"/>
      <p:bldP spid="16" grpId="0" build="allAtOnce" animBg="1"/>
      <p:bldP spid="17" grpId="0" build="allAtOnce" animBg="1"/>
      <p:bldP spid="18" grpId="0" build="allAtOnce" animBg="1"/>
      <p:bldP spid="19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214290"/>
            <a:ext cx="8929687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DRUŠTVENE FUNKCIJE RELIGIJE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79512" y="1071563"/>
            <a:ext cx="8964487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1257300" lvl="1" indent="-51435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KOMPENZACIJSKA ULOGA</a:t>
            </a:r>
          </a:p>
          <a:p>
            <a:pPr marL="1257300" lvl="1" indent="-51435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SOCIJALNA INTEGRACIJA</a:t>
            </a: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257300" lvl="1" indent="-51435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SOCIJALNA KONTROLA</a:t>
            </a:r>
          </a:p>
          <a:p>
            <a:pPr marL="1257300" lvl="1" indent="-51435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IDEOLOŠKA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FUNKCIJA</a:t>
            </a:r>
          </a:p>
          <a:p>
            <a:pPr marL="514350" indent="-51435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60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religija čini u društvu i za društvo – društvene posljedice religije</a:t>
            </a:r>
            <a:endParaRPr lang="hr-H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214290"/>
            <a:ext cx="8929687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DRUŠTVENE FUNKCIJE RELIGIJE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14313" y="1071563"/>
            <a:ext cx="8786812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KOMPENZACIJSKA</a:t>
            </a: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funkcija – religija pruža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utočište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nadomjestak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 spram životnih nedaća</a:t>
            </a: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pomaže u nošenju s životnim nedaćama</a:t>
            </a: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pomaže u životnim prijelazima (rituali prijelaza) – </a:t>
            </a:r>
            <a:r>
              <a:rPr lang="hr-HR" sz="2600" i="1" dirty="0">
                <a:latin typeface="Calibri" pitchFamily="34" charset="0"/>
                <a:ea typeface="WenQuanYi Micro Hei" charset="0"/>
                <a:cs typeface="Calibri" pitchFamily="34" charset="0"/>
              </a:rPr>
              <a:t>rođenje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vjenčanje, smrt…</a:t>
            </a:r>
            <a:endParaRPr lang="hr-HR" sz="26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Marx</a:t>
            </a:r>
            <a:r>
              <a:rPr lang="hr-HR" sz="2600" i="1" dirty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„Religija </a:t>
            </a:r>
            <a:r>
              <a:rPr lang="hr-HR" sz="2600" i="1" dirty="0">
                <a:latin typeface="Calibri" pitchFamily="34" charset="0"/>
                <a:ea typeface="WenQuanYi Micro Hei" charset="0"/>
                <a:cs typeface="Calibri" pitchFamily="34" charset="0"/>
              </a:rPr>
              <a:t>je opijum za 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narod”</a:t>
            </a:r>
            <a:endParaRPr lang="hr-HR" sz="26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138950" lvl="1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6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disfunkcionalne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 posljedice religije </a:t>
            </a:r>
            <a:b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600" i="1" dirty="0">
                <a:latin typeface="Calibri" pitchFamily="34" charset="0"/>
                <a:ea typeface="WenQuanYi Micro Hei" charset="0"/>
                <a:cs typeface="Calibri" pitchFamily="34" charset="0"/>
              </a:rPr>
              <a:t>(npr. </a:t>
            </a:r>
            <a:r>
              <a:rPr lang="hr-HR" sz="2600" i="1" dirty="0" err="1">
                <a:latin typeface="Calibri" pitchFamily="34" charset="0"/>
                <a:ea typeface="WenQuanYi Micro Hei" charset="0"/>
                <a:cs typeface="Calibri" pitchFamily="34" charset="0"/>
              </a:rPr>
              <a:t>Asteci</a:t>
            </a:r>
            <a:r>
              <a:rPr lang="hr-HR" sz="2600" i="1" dirty="0">
                <a:latin typeface="Calibri" pitchFamily="34" charset="0"/>
                <a:ea typeface="WenQuanYi Micro Hei" charset="0"/>
                <a:cs typeface="Calibri" pitchFamily="34" charset="0"/>
              </a:rPr>
              <a:t>)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i religijske pojave koje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nemaju </a:t>
            </a:r>
            <a:b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društvenu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funkciju </a:t>
            </a:r>
            <a:r>
              <a:rPr lang="hr-HR" sz="2600" i="1" dirty="0">
                <a:latin typeface="Calibri" pitchFamily="34" charset="0"/>
                <a:ea typeface="WenQuanYi Micro Hei" charset="0"/>
                <a:cs typeface="Calibri" pitchFamily="34" charset="0"/>
              </a:rPr>
              <a:t>(npr. pustinjaci)</a:t>
            </a:r>
          </a:p>
        </p:txBody>
      </p:sp>
      <p:pic>
        <p:nvPicPr>
          <p:cNvPr id="4" name="Picture 3" descr="aztec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64" y="3232507"/>
            <a:ext cx="2394726" cy="3442931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357158" y="4429132"/>
            <a:ext cx="6012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7158" y="6286520"/>
            <a:ext cx="6012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9" descr="totemizam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-212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176529" y="39085"/>
            <a:ext cx="7923863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SOCIJALNA </a:t>
            </a:r>
            <a:r>
              <a:rPr lang="hr-HR" sz="3200" b="1" dirty="0" smtClean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INTEGRACIJA</a:t>
            </a:r>
            <a:r>
              <a:rPr lang="hr-HR" sz="2600" dirty="0" smtClean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</a:p>
          <a:p>
            <a:pPr marL="288000" indent="-288000" hangingPunct="0">
              <a:spcBef>
                <a:spcPts val="0"/>
              </a:spcBef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 smtClean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osnovna </a:t>
            </a:r>
            <a:r>
              <a:rPr lang="hr-HR" sz="2400" dirty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značajka religije je stvaranje i očuvanje </a:t>
            </a:r>
            <a:r>
              <a:rPr lang="hr-HR" sz="2400" b="1" dirty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solidarnosti u </a:t>
            </a:r>
            <a:r>
              <a:rPr lang="hr-HR" sz="2400" b="1" dirty="0" smtClean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društvu </a:t>
            </a:r>
            <a:r>
              <a:rPr lang="hr-HR" sz="2400" i="1" dirty="0" smtClean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(osjećaj pripadnosti zajednici)</a:t>
            </a:r>
            <a:endParaRPr lang="hr-HR" sz="2400" i="1" dirty="0">
              <a:solidFill>
                <a:schemeClr val="bg1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288000" hangingPunct="0">
              <a:spcBef>
                <a:spcPts val="600"/>
              </a:spcBef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E. </a:t>
            </a:r>
            <a:r>
              <a:rPr lang="hr-HR" sz="2400" b="1" dirty="0" err="1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Durkheim</a:t>
            </a:r>
            <a:r>
              <a:rPr lang="hr-HR" sz="2400" dirty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–</a:t>
            </a:r>
            <a:r>
              <a:rPr lang="hr-HR" sz="2400" i="1" dirty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„Elementarni </a:t>
            </a:r>
            <a:r>
              <a:rPr lang="hr-HR" sz="2400" i="1" dirty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oblici religijskog </a:t>
            </a:r>
            <a:r>
              <a:rPr lang="hr-HR" sz="2400" i="1" dirty="0" smtClean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života”</a:t>
            </a:r>
            <a:endParaRPr lang="hr-HR" sz="2400" i="1" dirty="0">
              <a:solidFill>
                <a:schemeClr val="bg1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138950" lvl="1" indent="-288000" hangingPunct="0">
              <a:spcBef>
                <a:spcPts val="600"/>
              </a:spcBef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proučavao je totemizam plemena </a:t>
            </a:r>
            <a:r>
              <a:rPr lang="hr-HR" sz="2400" dirty="0" err="1" smtClean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Arunta</a:t>
            </a:r>
            <a:r>
              <a:rPr lang="hr-HR" sz="2400" dirty="0" smtClean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/>
            </a:r>
            <a:br>
              <a:rPr lang="hr-HR" sz="2400" dirty="0" smtClean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i="1" dirty="0" smtClean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(kao elementarni oblik religioznosti)</a:t>
            </a:r>
            <a:endParaRPr lang="hr-HR" sz="2400" i="1" dirty="0">
              <a:solidFill>
                <a:schemeClr val="bg1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138950" lvl="1" indent="-288000" hangingPunct="0">
              <a:spcBef>
                <a:spcPts val="600"/>
              </a:spcBef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izvor religije je u samom društvu</a:t>
            </a:r>
          </a:p>
          <a:p>
            <a:pPr marL="1138950" lvl="1" indent="-288000" hangingPunct="0">
              <a:spcBef>
                <a:spcPts val="600"/>
              </a:spcBef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totem simbolizira zajednicu, tako </a:t>
            </a:r>
            <a:r>
              <a:rPr lang="hr-HR" sz="2400" b="1" dirty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društvo</a:t>
            </a:r>
            <a:r>
              <a:rPr lang="hr-HR" sz="2400" dirty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400" dirty="0" smtClean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/>
            </a:r>
            <a:br>
              <a:rPr lang="hr-HR" sz="2400" dirty="0" smtClean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dirty="0" smtClean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obožavajući </a:t>
            </a:r>
            <a:r>
              <a:rPr lang="hr-HR" sz="2400" dirty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toteme, </a:t>
            </a:r>
            <a:r>
              <a:rPr lang="hr-HR" sz="2400" b="1" dirty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obožava samo </a:t>
            </a:r>
            <a:r>
              <a:rPr lang="hr-HR" sz="2400" b="1" dirty="0" smtClean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sebe</a:t>
            </a:r>
          </a:p>
          <a:p>
            <a:pPr marL="1539000" lvl="2" indent="-288000" hangingPunct="0">
              <a:spcBef>
                <a:spcPts val="0"/>
              </a:spcBef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 smtClean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ceremonije i rituali jačaju zajednicu</a:t>
            </a:r>
            <a:endParaRPr lang="hr-HR" sz="2400" b="1" dirty="0">
              <a:solidFill>
                <a:srgbClr val="FF0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539000" lvl="2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600" dirty="0">
              <a:solidFill>
                <a:schemeClr val="bg1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27" y="203182"/>
            <a:ext cx="8643967" cy="654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RELIGIJA </a:t>
            </a:r>
            <a:endParaRPr 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907" y="857250"/>
            <a:ext cx="8929687" cy="5786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 err="1">
                <a:latin typeface="Calibri" pitchFamily="34" charset="0"/>
                <a:ea typeface="+mn-ea"/>
                <a:cs typeface="Calibri" pitchFamily="34" charset="0"/>
              </a:rPr>
              <a:t>lat</a:t>
            </a: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. </a:t>
            </a:r>
            <a:r>
              <a:rPr lang="hr-HR" sz="2600" b="1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ligere</a:t>
            </a: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 – vezati, spojiti, pričvrstiti</a:t>
            </a:r>
          </a:p>
          <a:p>
            <a:pPr marL="288000" indent="-2880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 err="1">
                <a:latin typeface="Calibri" pitchFamily="34" charset="0"/>
                <a:ea typeface="+mn-ea"/>
                <a:cs typeface="Calibri" pitchFamily="34" charset="0"/>
              </a:rPr>
              <a:t>lat</a:t>
            </a: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. </a:t>
            </a:r>
            <a:r>
              <a:rPr lang="hr-HR" sz="2600" b="1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relegere</a:t>
            </a: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 – opetovano sakupljanje, čitanje…</a:t>
            </a:r>
          </a:p>
          <a:p>
            <a:pPr marL="288000" indent="-2880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sanskrt </a:t>
            </a:r>
            <a:r>
              <a:rPr lang="hr-HR" sz="2600" b="1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dharma</a:t>
            </a:r>
            <a:r>
              <a:rPr lang="hr-HR" sz="2600" i="1" dirty="0">
                <a:latin typeface="Calibri" pitchFamily="34" charset="0"/>
                <a:ea typeface="+mn-ea"/>
                <a:cs typeface="Calibri" pitchFamily="34" charset="0"/>
              </a:rPr>
              <a:t> – </a:t>
            </a: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zakon, doktrinu, dužnost, poredak, </a:t>
            </a:r>
            <a:r>
              <a:rPr lang="hr-HR" sz="2600" dirty="0" err="1">
                <a:latin typeface="Calibri" pitchFamily="34" charset="0"/>
                <a:ea typeface="+mn-ea"/>
                <a:cs typeface="Calibri" pitchFamily="34" charset="0"/>
              </a:rPr>
              <a:t>obred..</a:t>
            </a: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.</a:t>
            </a:r>
          </a:p>
          <a:p>
            <a:pPr marL="288000" indent="-2880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 err="1">
                <a:latin typeface="Calibri" pitchFamily="34" charset="0"/>
                <a:ea typeface="WenQuanYi Micro Hei" charset="0"/>
                <a:cs typeface="Calibri" pitchFamily="34" charset="0"/>
              </a:rPr>
              <a:t>staroperzijski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b="1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data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 – zakon</a:t>
            </a:r>
          </a:p>
          <a:p>
            <a:pPr marL="288000" indent="-2880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aramejski i hebrejski </a:t>
            </a:r>
            <a:r>
              <a:rPr lang="hr-HR" sz="2600" b="1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dath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 – zakon</a:t>
            </a:r>
          </a:p>
          <a:p>
            <a:pPr marL="288000" indent="-2880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moderni hebrejski </a:t>
            </a:r>
            <a:r>
              <a:rPr lang="hr-HR" sz="26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dati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strogo poštivanje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zakona,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obreda i rituala</a:t>
            </a:r>
            <a:endParaRPr lang="hr-HR" sz="25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indonezijski </a:t>
            </a:r>
            <a:r>
              <a:rPr lang="hr-HR" sz="26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agama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 – tekst</a:t>
            </a:r>
          </a:p>
          <a:p>
            <a:pPr marL="288000" indent="-2880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 err="1">
                <a:latin typeface="Calibri" pitchFamily="34" charset="0"/>
                <a:ea typeface="WenQuanYi Micro Hei" charset="0"/>
                <a:cs typeface="Calibri" pitchFamily="34" charset="0"/>
              </a:rPr>
              <a:t>Oxford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dirty="0" err="1">
                <a:latin typeface="Calibri" pitchFamily="34" charset="0"/>
                <a:ea typeface="WenQuanYi Micro Hei" charset="0"/>
                <a:cs typeface="Calibri" pitchFamily="34" charset="0"/>
              </a:rPr>
              <a:t>Classical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dirty="0" err="1">
                <a:latin typeface="Calibri" pitchFamily="34" charset="0"/>
                <a:ea typeface="WenQuanYi Micro Hei" charset="0"/>
                <a:cs typeface="Calibri" pitchFamily="34" charset="0"/>
              </a:rPr>
              <a:t>Dictionary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b="1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hosios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 – običaj </a:t>
            </a:r>
          </a:p>
          <a:p>
            <a:pPr marL="288000" indent="-2880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arapski </a:t>
            </a:r>
            <a:r>
              <a:rPr lang="hr-HR" sz="26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din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 – vladati se dolično, slijediti tradicionalne običaje</a:t>
            </a:r>
          </a:p>
          <a:p>
            <a:pPr marL="288000" indent="-2880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riječ Islam – od </a:t>
            </a:r>
            <a:r>
              <a:rPr lang="hr-HR" sz="2600" b="1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aslama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 – pokoriti se, potpuno se predati, potpuno se obvezati</a:t>
            </a:r>
          </a:p>
          <a:p>
            <a:pPr marL="288000" indent="-2880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musliman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onaj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koji se pokorava</a:t>
            </a:r>
          </a:p>
          <a:p>
            <a:pPr marL="288000" indent="-2880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kineski </a:t>
            </a:r>
            <a:r>
              <a:rPr lang="hr-HR" sz="2600" b="1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tsung</a:t>
            </a:r>
            <a:r>
              <a:rPr lang="hr-HR" sz="26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-</a:t>
            </a:r>
            <a:r>
              <a:rPr lang="hr-HR" sz="2600" b="1" i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chiao</a:t>
            </a: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 – načelo mišljenja </a:t>
            </a:r>
            <a:b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</a:b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	(</a:t>
            </a:r>
            <a:r>
              <a:rPr lang="hr-HR" sz="2600" i="1" dirty="0" err="1">
                <a:latin typeface="Calibri" pitchFamily="34" charset="0"/>
                <a:ea typeface="+mn-ea"/>
                <a:cs typeface="Calibri" pitchFamily="34" charset="0"/>
              </a:rPr>
              <a:t>tsu</a:t>
            </a:r>
            <a:r>
              <a:rPr lang="hr-HR" sz="2600" i="1" dirty="0">
                <a:latin typeface="Calibri" pitchFamily="34" charset="0"/>
                <a:ea typeface="+mn-ea"/>
                <a:cs typeface="Calibri" pitchFamily="34" charset="0"/>
              </a:rPr>
              <a:t>-</a:t>
            </a:r>
            <a:r>
              <a:rPr lang="hr-HR" sz="2600" i="1" dirty="0" err="1">
                <a:latin typeface="Calibri" pitchFamily="34" charset="0"/>
                <a:ea typeface="+mn-ea"/>
                <a:cs typeface="Calibri" pitchFamily="34" charset="0"/>
              </a:rPr>
              <a:t>tsung</a:t>
            </a: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 – preci, spajanje; </a:t>
            </a:r>
            <a:r>
              <a:rPr lang="hr-HR" sz="2600" i="1" dirty="0" err="1">
                <a:latin typeface="Calibri" pitchFamily="34" charset="0"/>
                <a:ea typeface="+mn-ea"/>
                <a:cs typeface="Calibri" pitchFamily="34" charset="0"/>
              </a:rPr>
              <a:t>chiao</a:t>
            </a: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 – učenje)</a:t>
            </a:r>
          </a:p>
          <a:p>
            <a:pPr marL="288000" indent="-2880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7934" y="925080"/>
            <a:ext cx="910395" cy="36437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3944240" y="921418"/>
            <a:ext cx="1428760" cy="37169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2864339" y="1722580"/>
            <a:ext cx="947361" cy="35719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Rectangle 8"/>
          <p:cNvSpPr/>
          <p:nvPr/>
        </p:nvSpPr>
        <p:spPr>
          <a:xfrm>
            <a:off x="7022448" y="2916051"/>
            <a:ext cx="2020267" cy="38295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Rectangle 9"/>
          <p:cNvSpPr/>
          <p:nvPr/>
        </p:nvSpPr>
        <p:spPr>
          <a:xfrm>
            <a:off x="5271586" y="3698020"/>
            <a:ext cx="1000132" cy="39065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ectangle 10"/>
          <p:cNvSpPr/>
          <p:nvPr/>
        </p:nvSpPr>
        <p:spPr>
          <a:xfrm>
            <a:off x="3873804" y="4503250"/>
            <a:ext cx="1571636" cy="36801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Rectangle 11"/>
          <p:cNvSpPr/>
          <p:nvPr/>
        </p:nvSpPr>
        <p:spPr>
          <a:xfrm>
            <a:off x="3382371" y="3297736"/>
            <a:ext cx="823806" cy="35015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ectangle 12"/>
          <p:cNvSpPr/>
          <p:nvPr/>
        </p:nvSpPr>
        <p:spPr>
          <a:xfrm>
            <a:off x="5144575" y="1714488"/>
            <a:ext cx="1189418" cy="35719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" dur="250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214290"/>
            <a:ext cx="8929687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DRUŠTVENE FUNKCIJE RELIGIJE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07504" y="908720"/>
            <a:ext cx="8929687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SOCIJALNA KONTROLA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osiguranje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poštivanja</a:t>
            </a:r>
            <a:r>
              <a:rPr lang="hr-HR" sz="26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dr. normi i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internalizacija</a:t>
            </a:r>
            <a:r>
              <a:rPr lang="hr-HR" sz="26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društveno poželjnih oblika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ponašanja</a:t>
            </a: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služi kao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vrsta nepisanog zakona</a:t>
            </a:r>
          </a:p>
          <a:p>
            <a:pPr marL="900000" lvl="1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zašto muslimani i </a:t>
            </a:r>
            <a:r>
              <a:rPr lang="hr-HR" sz="2400" i="1" dirty="0" err="1">
                <a:latin typeface="Calibri" pitchFamily="34" charset="0"/>
                <a:ea typeface="WenQuanYi Micro Hei" charset="0"/>
                <a:cs typeface="Calibri" pitchFamily="34" charset="0"/>
              </a:rPr>
              <a:t>židovi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 ne jedu svinjetinu i zašto je za Indijce krava sveta životinja</a:t>
            </a:r>
          </a:p>
        </p:txBody>
      </p:sp>
      <p:pic>
        <p:nvPicPr>
          <p:cNvPr id="4" name="Picture 3" descr="indija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574463" y="3395897"/>
            <a:ext cx="4423702" cy="3317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5497" y="1071563"/>
            <a:ext cx="8784976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96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religija kao sredstvo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opravdavanja društvenih nepravdi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privilegije vladajuće klase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600" i="1" dirty="0">
                <a:latin typeface="Calibri" pitchFamily="34" charset="0"/>
                <a:ea typeface="WenQuanYi Micro Hei" charset="0"/>
                <a:cs typeface="Calibri" pitchFamily="34" charset="0"/>
              </a:rPr>
              <a:t>Marx</a:t>
            </a:r>
          </a:p>
          <a:p>
            <a:pPr marL="396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i="1" dirty="0">
                <a:latin typeface="Calibri" pitchFamily="34" charset="0"/>
                <a:ea typeface="WenQuanYi Micro Hei" charset="0"/>
                <a:cs typeface="Calibri" pitchFamily="34" charset="0"/>
              </a:rPr>
              <a:t>npr. kastinski sustav</a:t>
            </a:r>
          </a:p>
          <a:p>
            <a:pPr marL="396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dr. nejednakost uzrokuje masovno okretanje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religiji kao utjehi</a:t>
            </a: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288000" hangingPunct="0">
              <a:spcBef>
                <a:spcPts val="3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religija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kao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podloga za društvene promjene</a:t>
            </a:r>
          </a:p>
          <a:p>
            <a:pPr marL="396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 err="1">
                <a:latin typeface="Calibri" pitchFamily="34" charset="0"/>
                <a:ea typeface="WenQuanYi Micro Hei" charset="0"/>
                <a:cs typeface="Calibri" pitchFamily="34" charset="0"/>
              </a:rPr>
              <a:t>Max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Weber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„Protestantska </a:t>
            </a:r>
            <a:r>
              <a:rPr lang="hr-HR" sz="2600" i="1" dirty="0">
                <a:latin typeface="Calibri" pitchFamily="34" charset="0"/>
                <a:ea typeface="WenQuanYi Micro Hei" charset="0"/>
                <a:cs typeface="Calibri" pitchFamily="34" charset="0"/>
              </a:rPr>
              <a:t>etika i duh kapitalizma”</a:t>
            </a:r>
          </a:p>
          <a:p>
            <a:pPr marL="396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borba za prava potlačenih slojeva društva</a:t>
            </a:r>
          </a:p>
          <a:p>
            <a:pPr marL="82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Martin </a:t>
            </a:r>
            <a:r>
              <a:rPr lang="hr-HR" sz="2600" b="1" dirty="0" err="1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Luther</a:t>
            </a:r>
            <a:r>
              <a:rPr lang="hr-HR" sz="26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King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i prava crnaca (1960-ih), islamska revolucija u Iranu (1970-ih), teologija oslobođenja u Latinskoj Americi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214290"/>
            <a:ext cx="8929687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IDEOLOŠKE FUNKCIJE RELIGIJE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8439547" y="1055187"/>
            <a:ext cx="605041" cy="2373813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KONZERVATIVNE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439547" y="4024449"/>
            <a:ext cx="605041" cy="2428887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PROGRESIVNE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214313" y="3717032"/>
            <a:ext cx="8786812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dash"/>
            <a:round/>
            <a:headEnd/>
            <a:tailEnd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5" grpId="0" build="allAtOnce" animBg="1"/>
      <p:bldP spid="6" grpId="0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2095" y="4131238"/>
            <a:ext cx="76803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hr-HR" dirty="0">
                <a:solidFill>
                  <a:srgbClr val="0070C0"/>
                </a:solidFill>
                <a:hlinkClick r:id="rId3"/>
              </a:rPr>
              <a:t>https://drive.google.com/open?id=1lq08kTs1leP68tRE80g4ISYIU9fjO5oW</a:t>
            </a:r>
            <a:endParaRPr lang="hr-HR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2071678"/>
            <a:ext cx="77867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Religija kao socijalna kontrola</a:t>
            </a:r>
          </a:p>
          <a:p>
            <a:pPr algn="ctr"/>
            <a:r>
              <a:rPr lang="hr-HR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Religion</a:t>
            </a:r>
            <a:r>
              <a:rPr lang="hr-HR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as a </a:t>
            </a:r>
            <a:r>
              <a:rPr lang="hr-HR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social</a:t>
            </a:r>
            <a:r>
              <a:rPr lang="hr-HR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3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  <a:endParaRPr lang="hr-HR" sz="3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hr-HR" sz="28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(„Religija je opijum za narod”)</a:t>
            </a:r>
            <a:endParaRPr lang="hr-HR" sz="2800" b="1" dirty="0" smtClean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448" y="1071546"/>
            <a:ext cx="9107521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95288" indent="-39528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SEKULARIZACIJA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(posvjetovljenje)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/>
            </a:r>
            <a:b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endParaRPr lang="hr-HR" sz="3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395288" indent="-39528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3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395288" indent="-39528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3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395288" indent="-39528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3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395288" indent="-395288" hangingPunct="0">
              <a:spcBef>
                <a:spcPts val="37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PRIVATIZACIJA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RELIGIJE </a:t>
            </a:r>
            <a:endParaRPr lang="hr-HR" sz="2400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6479" y="1071563"/>
            <a:ext cx="9107521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95288" indent="-39528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SEKULARIZACIJA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(posvjetovljenje)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– proces smanjivanja utjecaja religije u društvu</a:t>
            </a:r>
          </a:p>
          <a:p>
            <a:pPr marL="1044000" lvl="1" indent="-288000" hangingPunct="0">
              <a:spcBef>
                <a:spcPts val="5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cs typeface="Calibri" pitchFamily="34" charset="0"/>
              </a:rPr>
              <a:t>smanjenje broja vjenčanih parova u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crkvi </a:t>
            </a:r>
          </a:p>
          <a:p>
            <a:pPr marL="1044000" lvl="1" indent="-288000" hangingPunct="0">
              <a:spcBef>
                <a:spcPts val="5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smanjenje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pohađanja vjerskih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obreda</a:t>
            </a:r>
          </a:p>
          <a:p>
            <a:pPr marL="1044000" lvl="1" indent="-288000" hangingPunct="0">
              <a:spcBef>
                <a:spcPts val="5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smanjenje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političkog i socijalnog utjecaja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Crkve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i drugih vjerskih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organizacija </a:t>
            </a:r>
          </a:p>
          <a:p>
            <a:pPr marL="1044000" lvl="1" indent="-288000" hangingPunct="0">
              <a:spcBef>
                <a:spcPts val="5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školstvo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, zdravstvo i socijalna pomoć prelaze u ruke države</a:t>
            </a:r>
          </a:p>
          <a:p>
            <a:pPr marL="395288" indent="-395288" hangingPunct="0">
              <a:spcBef>
                <a:spcPts val="34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PRIVATIZACIJA RELIGIJE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– preobrazba religije iz </a:t>
            </a: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javne</a:t>
            </a:r>
            <a:r>
              <a:rPr lang="hr-HR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privatnu</a:t>
            </a:r>
            <a:r>
              <a:rPr lang="hr-HR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stvar –</a:t>
            </a:r>
            <a:r>
              <a:rPr lang="hr-HR" sz="2400" i="1" dirty="0">
                <a:latin typeface="Calibri" pitchFamily="34" charset="0"/>
                <a:cs typeface="Calibri" pitchFamily="34" charset="0"/>
              </a:rPr>
              <a:t> osobno tumačenje vjerskog učenja</a:t>
            </a:r>
          </a:p>
          <a:p>
            <a:pPr marL="972000" indent="-288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pad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sudjelovanja u institucionalnoj religiji i porast novih oblika religioznosti </a:t>
            </a:r>
            <a:r>
              <a:rPr lang="hr-HR" sz="2400" i="1" dirty="0">
                <a:latin typeface="Calibri" pitchFamily="34" charset="0"/>
                <a:cs typeface="Calibri" pitchFamily="34" charset="0"/>
              </a:rPr>
              <a:t>(sekte, kultovi i sl.)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214290"/>
            <a:ext cx="8929687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RELIGIJA U MODERNOM DRUŠTVU</a:t>
            </a:r>
          </a:p>
        </p:txBody>
      </p:sp>
    </p:spTree>
    <p:extLst>
      <p:ext uri="{BB962C8B-B14F-4D97-AF65-F5344CB8AC3E}">
        <p14:creationId xmlns:p14="http://schemas.microsoft.com/office/powerpoint/2010/main" val="16339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214290"/>
            <a:ext cx="8929687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RELIGIJA U MODERNOM DRUŠTVU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-108520" y="857271"/>
            <a:ext cx="9252520" cy="27146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95288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CIVILNA RELIGIJA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– odnosi se na </a:t>
            </a: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kvazireligioznu</a:t>
            </a:r>
            <a:r>
              <a:rPr lang="hr-HR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vezanost za simbole i institucije sekularnog društva</a:t>
            </a:r>
          </a:p>
          <a:p>
            <a:pPr marL="395288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povezivanje elemenata religije s političkim sustavom</a:t>
            </a:r>
          </a:p>
          <a:p>
            <a:pPr marL="900000" lvl="1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državni</a:t>
            </a:r>
            <a:r>
              <a:rPr lang="pl-PL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l-PL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 nacionalni</a:t>
            </a:r>
            <a:r>
              <a:rPr lang="pl-PL" sz="24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simboli</a:t>
            </a:r>
            <a:r>
              <a:rPr lang="hr-HR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(sekularni simboli) doživljavaju se kao </a:t>
            </a: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svetinja</a:t>
            </a:r>
            <a:r>
              <a:rPr lang="hr-HR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(zastava, grb, himna,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vojne </a:t>
            </a:r>
            <a:r>
              <a:rPr lang="hr-HR" sz="2400" dirty="0" err="1" smtClean="0">
                <a:latin typeface="Calibri" pitchFamily="34" charset="0"/>
                <a:cs typeface="Calibri" pitchFamily="34" charset="0"/>
              </a:rPr>
              <a:t>parade..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.)</a:t>
            </a:r>
          </a:p>
          <a:p>
            <a:pPr marL="395288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npr</a:t>
            </a:r>
            <a:r>
              <a:rPr lang="hr-HR" sz="2400" i="1" dirty="0">
                <a:latin typeface="Calibri" pitchFamily="34" charset="0"/>
                <a:cs typeface="Calibri" pitchFamily="34" charset="0"/>
              </a:rPr>
              <a:t>. američka civilna religija, komunizam, </a:t>
            </a:r>
            <a:r>
              <a:rPr lang="hr-HR" sz="2400" i="1" dirty="0" err="1">
                <a:latin typeface="Calibri" pitchFamily="34" charset="0"/>
                <a:cs typeface="Calibri" pitchFamily="34" charset="0"/>
              </a:rPr>
              <a:t>nacionalizam..</a:t>
            </a:r>
            <a:r>
              <a:rPr lang="hr-HR" sz="2400" i="1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pic>
        <p:nvPicPr>
          <p:cNvPr id="4" name="Picture 3" descr="60536155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9513" y="3559376"/>
            <a:ext cx="8750176" cy="3143050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214295"/>
            <a:ext cx="8358183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NOVA RELIGIOZNOST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812626"/>
            <a:ext cx="9286908" cy="6000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52000" indent="-252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TRI TIPA NOVE RELIGIOZNOSTI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(s obzirom na odnos prema društvu)</a:t>
            </a:r>
          </a:p>
          <a:p>
            <a:pPr marL="1200150" lvl="1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r</a:t>
            </a:r>
            <a:r>
              <a:rPr lang="pt-B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eligije </a:t>
            </a:r>
            <a:r>
              <a:rPr lang="pt-B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koje se</a:t>
            </a:r>
            <a:r>
              <a:rPr lang="pt-B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pt-B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PRILAGOĐAVAJU </a:t>
            </a:r>
            <a:r>
              <a:rPr lang="pt-B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svijetu</a:t>
            </a:r>
            <a:endParaRPr lang="hr-HR" sz="28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620000" lvl="3" indent="-2880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prihvaćaju svijet kakav jest</a:t>
            </a:r>
          </a:p>
          <a:p>
            <a:pPr marL="1620000" lvl="3" indent="-2880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kritiziraju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Crkvu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, a ne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društvo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</a:t>
            </a:r>
            <a:r>
              <a:rPr lang="hr-HR" sz="22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pentekostalne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sekte)</a:t>
            </a:r>
            <a:endParaRPr lang="hr-HR" sz="22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620000" lvl="3" indent="-2880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teže izravnom doživljaju svetog</a:t>
            </a: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religije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koje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ODBACUJU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svijet</a:t>
            </a:r>
            <a:endParaRPr lang="hr-HR" sz="28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620000" lvl="3" indent="-2880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odbacuju vrijednosti modernog društva</a:t>
            </a:r>
          </a:p>
          <a:p>
            <a:pPr marL="1620000" lvl="3" indent="-2880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negativno prikazani u javnosti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(npr. </a:t>
            </a:r>
            <a:r>
              <a:rPr lang="hr-HR" sz="2200" i="1" dirty="0" err="1">
                <a:latin typeface="Calibri" pitchFamily="34" charset="0"/>
                <a:ea typeface="WenQuanYi Micro Hei" charset="0"/>
                <a:cs typeface="Calibri" pitchFamily="34" charset="0"/>
              </a:rPr>
              <a:t>Hare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 err="1">
                <a:latin typeface="Calibri" pitchFamily="34" charset="0"/>
                <a:ea typeface="WenQuanYi Micro Hei" charset="0"/>
                <a:cs typeface="Calibri" pitchFamily="34" charset="0"/>
              </a:rPr>
              <a:t>Krišna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  <a:p>
            <a:pPr marL="1620000" lvl="3" indent="-2880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izoliraju se od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„pokvarenog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” svijeta</a:t>
            </a:r>
          </a:p>
          <a:p>
            <a:pPr marL="1620000" lvl="3" indent="-2880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posvećuju cijeli svoj život vjeri</a:t>
            </a: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religije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koje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PRIHVAĆAJU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svijet</a:t>
            </a:r>
            <a:endParaRPr lang="hr-HR" sz="28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620000" lvl="3" indent="-2880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ne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suprotstavljaju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se vrijednostima društva</a:t>
            </a:r>
          </a:p>
          <a:p>
            <a:pPr marL="1620000" lvl="3" indent="-2880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traže naknadu od članova (novčanu)</a:t>
            </a:r>
          </a:p>
          <a:p>
            <a:pPr marL="1620000" lvl="3" indent="-2880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koncentrirane na osobno usavršavanje</a:t>
            </a:r>
          </a:p>
          <a:p>
            <a:pPr marL="1620000" lvl="3" indent="-2880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npr. scijentologija (</a:t>
            </a:r>
            <a:r>
              <a:rPr lang="hr-HR" sz="2200" i="1" dirty="0" err="1">
                <a:latin typeface="Calibri" pitchFamily="34" charset="0"/>
                <a:ea typeface="WenQuanYi Micro Hei" charset="0"/>
                <a:cs typeface="Calibri" pitchFamily="34" charset="0"/>
              </a:rPr>
              <a:t>dianoetika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214295"/>
            <a:ext cx="8929687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RELIGIJSKI FUNDAMENTALIZAM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1438" y="857245"/>
            <a:ext cx="9001125" cy="1857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95288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RELIGIJSKI FUNDAMENTALIZAM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– konzervativno stajalište koje zagovara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povratak temeljnim načelima religije i nastoji obnoviti izvornu vjeru</a:t>
            </a:r>
          </a:p>
          <a:p>
            <a:pPr marL="1138238" lvl="1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suprotstavlja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se sekularizaciji i modernim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promjenama</a:t>
            </a:r>
            <a:endParaRPr lang="hr-H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071492" y="2784668"/>
            <a:ext cx="3500438" cy="928687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ISLAMSKI </a:t>
            </a:r>
            <a:r>
              <a: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FUNDAMENTALIZAM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39552" y="2784668"/>
            <a:ext cx="3312102" cy="928687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KRŠĆANSKI </a:t>
            </a:r>
            <a:r>
              <a:rPr lang="hr-H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FUNDAMENTALIZAM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68015" y="3784800"/>
            <a:ext cx="4071937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95288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100" dirty="0">
                <a:latin typeface="Calibri" pitchFamily="34" charset="0"/>
                <a:cs typeface="Calibri" pitchFamily="34" charset="0"/>
              </a:rPr>
              <a:t>doslovno tumače Bibliju</a:t>
            </a:r>
          </a:p>
          <a:p>
            <a:pPr marL="395288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100" dirty="0">
                <a:latin typeface="Calibri" pitchFamily="34" charset="0"/>
                <a:cs typeface="Calibri" pitchFamily="34" charset="0"/>
              </a:rPr>
              <a:t>netolerantni su prema religijskoj raznolikosti i pluralizmu</a:t>
            </a:r>
          </a:p>
          <a:p>
            <a:pPr marL="395288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100" dirty="0">
                <a:latin typeface="Calibri" pitchFamily="34" charset="0"/>
                <a:cs typeface="Calibri" pitchFamily="34" charset="0"/>
              </a:rPr>
              <a:t>naglašavaju osobni doživljaj vjere i rituale</a:t>
            </a:r>
          </a:p>
          <a:p>
            <a:pPr marL="395288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100" dirty="0">
                <a:latin typeface="Calibri" pitchFamily="34" charset="0"/>
                <a:cs typeface="Calibri" pitchFamily="34" charset="0"/>
              </a:rPr>
              <a:t>neprijateljski odnos prema modernom </a:t>
            </a:r>
            <a:r>
              <a:rPr lang="hr-HR" sz="2100" dirty="0" smtClean="0">
                <a:latin typeface="Calibri" pitchFamily="34" charset="0"/>
                <a:cs typeface="Calibri" pitchFamily="34" charset="0"/>
              </a:rPr>
              <a:t>(sekularnom) svijetu</a:t>
            </a:r>
          </a:p>
          <a:p>
            <a:pPr marL="395288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100" i="1" dirty="0" smtClean="0">
                <a:latin typeface="Calibri" pitchFamily="34" charset="0"/>
                <a:cs typeface="Calibri" pitchFamily="34" charset="0"/>
              </a:rPr>
              <a:t>Nova kršćanska desnica u SAD-u</a:t>
            </a:r>
            <a:endParaRPr lang="hr-HR" sz="2100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283968" y="3784800"/>
            <a:ext cx="4906906" cy="2908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95288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100" dirty="0">
                <a:latin typeface="Calibri" pitchFamily="34" charset="0"/>
                <a:cs typeface="Calibri" pitchFamily="34" charset="0"/>
              </a:rPr>
              <a:t>zagovaraju </a:t>
            </a:r>
            <a:r>
              <a:rPr lang="hr-HR" sz="2100" dirty="0" smtClean="0">
                <a:latin typeface="Calibri" pitchFamily="34" charset="0"/>
                <a:cs typeface="Calibri" pitchFamily="34" charset="0"/>
              </a:rPr>
              <a:t>obnovu islamskih </a:t>
            </a:r>
            <a:r>
              <a:rPr lang="hr-HR" sz="2100" dirty="0">
                <a:latin typeface="Calibri" pitchFamily="34" charset="0"/>
                <a:cs typeface="Calibri" pitchFamily="34" charset="0"/>
              </a:rPr>
              <a:t>vjerovanja i </a:t>
            </a:r>
            <a:r>
              <a:rPr lang="hr-HR" sz="2100" dirty="0" smtClean="0">
                <a:latin typeface="Calibri" pitchFamily="34" charset="0"/>
                <a:cs typeface="Calibri" pitchFamily="34" charset="0"/>
              </a:rPr>
              <a:t>vrijednosti</a:t>
            </a:r>
            <a:endParaRPr lang="hr-HR" sz="2100" i="1" dirty="0">
              <a:latin typeface="Calibri" pitchFamily="34" charset="0"/>
              <a:cs typeface="Calibri" pitchFamily="34" charset="0"/>
            </a:endParaRPr>
          </a:p>
          <a:p>
            <a:pPr marL="395288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100" dirty="0">
                <a:latin typeface="Calibri" pitchFamily="34" charset="0"/>
                <a:cs typeface="Calibri" pitchFamily="34" charset="0"/>
              </a:rPr>
              <a:t>negativan stav prema modernim promjenama (sekularizaciji)</a:t>
            </a:r>
          </a:p>
          <a:p>
            <a:pPr marL="395288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100" dirty="0" smtClean="0">
                <a:latin typeface="Calibri" pitchFamily="34" charset="0"/>
                <a:cs typeface="Calibri" pitchFamily="34" charset="0"/>
              </a:rPr>
              <a:t>ograničavanje </a:t>
            </a:r>
            <a:r>
              <a:rPr lang="hr-HR" sz="2100" dirty="0">
                <a:latin typeface="Calibri" pitchFamily="34" charset="0"/>
                <a:cs typeface="Calibri" pitchFamily="34" charset="0"/>
              </a:rPr>
              <a:t>sloboda (pol. i osobnih) građanima</a:t>
            </a:r>
          </a:p>
          <a:p>
            <a:pPr marL="395288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100" i="1" dirty="0" smtClean="0">
                <a:latin typeface="Calibri" pitchFamily="34" charset="0"/>
                <a:cs typeface="Calibri" pitchFamily="34" charset="0"/>
              </a:rPr>
              <a:t>Iranska islamska revolucija (1979.), talibani, islamsko bratstvo, Boko Haram</a:t>
            </a:r>
            <a:endParaRPr lang="hr-HR" sz="2100" i="1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8678" grpId="0"/>
      <p:bldP spid="2867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260648"/>
            <a:ext cx="8929687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ts val="32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KORISNI LINKOVI 			</a:t>
            </a:r>
            <a:r>
              <a:rPr lang="hr-HR" sz="28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8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 lakše učenje)</a:t>
            </a:r>
            <a:endParaRPr lang="en-US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80529" y="1012924"/>
            <a:ext cx="8783959" cy="57284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 defTabSz="914400" fontAlgn="auto">
              <a:spcBef>
                <a:spcPts val="1200"/>
              </a:spcBef>
              <a:spcAft>
                <a:spcPts val="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RELIGIJA </a:t>
            </a:r>
            <a:r>
              <a:rPr lang="hr-HR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(11:05 </a:t>
            </a:r>
            <a:r>
              <a:rPr lang="hr-HR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min</a:t>
            </a:r>
            <a:r>
              <a:rPr lang="hr-HR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marL="817200" lvl="1" indent="-360000" defTabSz="914400" fontAlgn="auto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3"/>
              </a:rPr>
              <a:t>https</a:t>
            </a:r>
            <a:r>
              <a:rPr lang="hr-HR" sz="200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3"/>
              </a:rPr>
              <a:t>://</a:t>
            </a:r>
            <a:r>
              <a:rPr lang="hr-HR" sz="200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3"/>
              </a:rPr>
              <a:t>www.youtube.com/watch?v=pIgb-3e8CWA</a:t>
            </a:r>
            <a:r>
              <a:rPr lang="hr-HR" sz="200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 </a:t>
            </a:r>
          </a:p>
          <a:p>
            <a:pPr marL="360000" indent="-360000" defTabSz="914400" fontAlgn="auto">
              <a:spcBef>
                <a:spcPts val="1200"/>
              </a:spcBef>
              <a:spcAft>
                <a:spcPts val="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Religija kao socijalna kontrola 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(„Religija je opijum za narod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”)</a:t>
            </a:r>
            <a:endParaRPr lang="hr-HR" sz="2400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  <a:p>
            <a:pPr marL="817200" lvl="1" indent="-360000" defTabSz="914400" fontAlgn="auto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4"/>
              </a:rPr>
              <a:t>https://</a:t>
            </a:r>
            <a:r>
              <a:rPr lang="hr-HR" sz="2000" dirty="0" smtClean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4"/>
              </a:rPr>
              <a:t>drive.google.com/open?id=1lq08kTs1leP68tRE80g4ISYIU9fjO5oW</a:t>
            </a:r>
            <a:r>
              <a:rPr lang="hr-HR" sz="2000" dirty="0" smtClean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 </a:t>
            </a:r>
            <a:endParaRPr lang="hr-HR" sz="2000" dirty="0">
              <a:solidFill>
                <a:prstClr val="black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  <a:p>
            <a:pPr marL="360000" indent="-360000" defTabSz="914400" fontAlgn="auto">
              <a:spcBef>
                <a:spcPts val="1200"/>
              </a:spcBef>
              <a:spcAft>
                <a:spcPts val="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122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00033" y="71414"/>
            <a:ext cx="8572529" cy="868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RELIGIJA NIJE</a:t>
            </a:r>
            <a:endParaRPr 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313" y="1071563"/>
            <a:ext cx="8929687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7200" hangingPunct="0">
              <a:spcBef>
                <a:spcPts val="24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vjera u boga ili bogove </a:t>
            </a:r>
            <a:r>
              <a:rPr lang="hr-HR" sz="26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nije nužna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za određenje religije; mnoge religije nemaju boga 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(budizam, taoizam, šintoizam, konfucijanizam, animizam, </a:t>
            </a:r>
            <a:r>
              <a:rPr lang="hr-HR" sz="26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totemizam..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.)</a:t>
            </a:r>
          </a:p>
          <a:p>
            <a:pPr marL="457200" indent="-457200" hangingPunct="0">
              <a:spcBef>
                <a:spcPts val="24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religija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 mora nužno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biti povezana s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moralnim pravilima </a:t>
            </a:r>
            <a:b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(u nekim religijama bogovi nisu povezani s ovozemaljskim stvarima; 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npr. stari Grci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  <a:p>
            <a:pPr marL="457200" indent="-457200" hangingPunct="0">
              <a:spcBef>
                <a:spcPts val="24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religija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nije isto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što 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vjera u nadnaravno</a:t>
            </a:r>
            <a:b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konfucijanizam u tom slučaju ne bi bio religija)</a:t>
            </a:r>
            <a:endParaRPr lang="hr-HR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28596" y="5214950"/>
            <a:ext cx="8143902" cy="121443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0">
              <a:spcBef>
                <a:spcPts val="120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pl-PL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RELIGIJA</a:t>
            </a:r>
            <a:r>
              <a:rPr lang="pl-PL" sz="2600">
                <a:latin typeface="Calibri" pitchFamily="34" charset="0"/>
                <a:ea typeface="WenQuanYi Micro Hei" charset="0"/>
                <a:cs typeface="Calibri" pitchFamily="34" charset="0"/>
              </a:rPr>
              <a:t> uključuje </a:t>
            </a:r>
            <a:r>
              <a:rPr lang="pl-PL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skup simbola </a:t>
            </a:r>
            <a:r>
              <a:rPr lang="pl-PL" sz="2600">
                <a:latin typeface="Calibri" pitchFamily="34" charset="0"/>
                <a:ea typeface="WenQuanYi Micro Hei" charset="0"/>
                <a:cs typeface="Calibri" pitchFamily="34" charset="0"/>
              </a:rPr>
              <a:t>koji izazivaju osjećaje obožavanja ili strahopoštovanja, a povezani su s </a:t>
            </a:r>
            <a:r>
              <a:rPr lang="pl-PL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ritualima</a:t>
            </a:r>
            <a:r>
              <a:rPr lang="pl-PL" sz="2600">
                <a:latin typeface="Calibri" pitchFamily="34" charset="0"/>
                <a:ea typeface="WenQuanYi Micro Hei" charset="0"/>
                <a:cs typeface="Calibri" pitchFamily="34" charset="0"/>
              </a:rPr>
              <a:t> ili </a:t>
            </a:r>
            <a:r>
              <a:rPr lang="pl-PL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ceremonijama</a:t>
            </a:r>
            <a:r>
              <a:rPr lang="pl-PL" sz="2600">
                <a:latin typeface="Calibri" pitchFamily="34" charset="0"/>
                <a:ea typeface="WenQuanYi Micro Hei" charset="0"/>
                <a:cs typeface="Calibri" pitchFamily="34" charset="0"/>
              </a:rPr>
              <a:t>, u kojima sudjeluje </a:t>
            </a:r>
            <a:r>
              <a:rPr lang="pl-PL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zajednica vjernika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5720" y="5143512"/>
            <a:ext cx="8501122" cy="142876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595" y="60307"/>
            <a:ext cx="864396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ZNAČAJKE RELIGIJE</a:t>
            </a:r>
            <a:endParaRPr 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85750" y="928688"/>
            <a:ext cx="2571750" cy="785812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SKUP SIMBOLA</a:t>
            </a:r>
          </a:p>
        </p:txBody>
      </p:sp>
      <p:pic>
        <p:nvPicPr>
          <p:cNvPr id="5" name="Picture 4" descr="Religious_syms.svg.png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>
            <a:fillRect/>
          </a:stretch>
        </p:blipFill>
        <p:spPr>
          <a:xfrm>
            <a:off x="71406" y="1922463"/>
            <a:ext cx="955833" cy="105624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" name="Picture 5" descr="Religious_syms.svg.png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>
            <a:fillRect/>
          </a:stretch>
        </p:blipFill>
        <p:spPr>
          <a:xfrm>
            <a:off x="964324" y="1968500"/>
            <a:ext cx="857353" cy="94617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Picture 6" descr="Religious_syms.svg.png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>
            <a:fillRect/>
          </a:stretch>
        </p:blipFill>
        <p:spPr>
          <a:xfrm>
            <a:off x="357158" y="3082911"/>
            <a:ext cx="1089055" cy="108905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" name="Picture 7" descr="Religious_symbols.2.png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>
            <a:fillRect/>
          </a:stretch>
        </p:blipFill>
        <p:spPr>
          <a:xfrm>
            <a:off x="1500166" y="3105110"/>
            <a:ext cx="1172103" cy="104465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Picture 8" descr="hindu.png"/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758762" y="1908175"/>
            <a:ext cx="1098726" cy="1091002"/>
          </a:xfrm>
          <a:prstGeom prst="rect">
            <a:avLst/>
          </a:prstGeom>
          <a:ln>
            <a:noFill/>
          </a:ln>
          <a:effectLst/>
        </p:spPr>
      </p:pic>
      <p:sp>
        <p:nvSpPr>
          <p:cNvPr id="10" name="Rectangle 9"/>
          <p:cNvSpPr/>
          <p:nvPr/>
        </p:nvSpPr>
        <p:spPr bwMode="auto">
          <a:xfrm>
            <a:off x="3178175" y="928688"/>
            <a:ext cx="2573338" cy="785812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RITUALI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215063" y="928688"/>
            <a:ext cx="2571750" cy="785812"/>
          </a:xfrm>
          <a:prstGeom prst="rect">
            <a:avLst/>
          </a:prstGeom>
          <a:solidFill>
            <a:srgbClr val="0099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ZAJEDNICA VJERNIKA</a:t>
            </a:r>
          </a:p>
        </p:txBody>
      </p:sp>
      <p:pic>
        <p:nvPicPr>
          <p:cNvPr id="16" name="Picture 15" descr="misa.jpg"/>
          <p:cNvPicPr>
            <a:picLocks noChangeAspect="1"/>
          </p:cNvPicPr>
          <p:nvPr/>
        </p:nvPicPr>
        <p:blipFill>
          <a:blip r:embed="rId8" cstate="email"/>
          <a:stretch>
            <a:fillRect/>
          </a:stretch>
        </p:blipFill>
        <p:spPr>
          <a:xfrm>
            <a:off x="2928938" y="1857375"/>
            <a:ext cx="1865312" cy="1500188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4" name="Picture 13" descr="213204a_0_q4+e5.jpg"/>
          <p:cNvPicPr>
            <a:picLocks noChangeAspect="1"/>
          </p:cNvPicPr>
          <p:nvPr/>
        </p:nvPicPr>
        <p:blipFill>
          <a:blip r:embed="rId9" cstate="email"/>
          <a:stretch>
            <a:fillRect/>
          </a:stretch>
        </p:blipFill>
        <p:spPr>
          <a:xfrm>
            <a:off x="4572000" y="2000250"/>
            <a:ext cx="1484313" cy="2357438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5" name="Picture 14" descr="djete_klanja_big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38" y="3417888"/>
            <a:ext cx="1857375" cy="1225550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7" name="Picture 16" descr="27015_roma-vatikan-d000186BAbaac95c7ea9a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43625" y="1857375"/>
            <a:ext cx="2786063" cy="2089150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8" name="Picture 17" descr="Meka-hodocasce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57968" y="3500438"/>
            <a:ext cx="2643188" cy="1585912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5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10" grpId="0" build="allAtOnce" animBg="1"/>
      <p:bldP spid="13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656275" y="2320054"/>
            <a:ext cx="3001123" cy="1568357"/>
            <a:chOff x="3419872" y="2204864"/>
            <a:chExt cx="3001123" cy="1568357"/>
          </a:xfrm>
        </p:grpSpPr>
        <p:sp>
          <p:nvSpPr>
            <p:cNvPr id="30" name="Rectangle 29"/>
            <p:cNvSpPr/>
            <p:nvPr/>
          </p:nvSpPr>
          <p:spPr bwMode="auto">
            <a:xfrm>
              <a:off x="3419872" y="2204864"/>
              <a:ext cx="3001123" cy="1555478"/>
            </a:xfrm>
            <a:prstGeom prst="rect">
              <a:avLst/>
            </a:prstGeom>
            <a:solidFill>
              <a:schemeClr val="tx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 rot="21571293">
              <a:off x="3427699" y="2217322"/>
              <a:ext cx="2985468" cy="401976"/>
            </a:xfrm>
            <a:prstGeom prst="rect">
              <a:avLst/>
            </a:prstGeom>
            <a:solidFill>
              <a:srgbClr val="FFC000"/>
            </a:soli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hr-HR" sz="2800" b="1" dirty="0">
                  <a:solidFill>
                    <a:srgbClr val="C00000"/>
                  </a:solidFill>
                  <a:latin typeface="Calibri" pitchFamily="34" charset="0"/>
                  <a:ea typeface="+mn-ea"/>
                  <a:cs typeface="Calibri" pitchFamily="34" charset="0"/>
                </a:rPr>
                <a:t>RITUALI</a:t>
              </a:r>
              <a:endParaRPr lang="hr-HR" sz="2400" b="1" dirty="0">
                <a:solidFill>
                  <a:srgbClr val="C00000"/>
                </a:solidFill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8205" name="Rectangle 30"/>
            <p:cNvSpPr>
              <a:spLocks noChangeArrowheads="1"/>
            </p:cNvSpPr>
            <p:nvPr/>
          </p:nvSpPr>
          <p:spPr bwMode="auto">
            <a:xfrm>
              <a:off x="3419872" y="2650349"/>
              <a:ext cx="3001123" cy="1122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hr-HR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više ili manje </a:t>
              </a:r>
              <a:r>
                <a:rPr lang="hr-HR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formalna pravila </a:t>
              </a:r>
              <a:r>
                <a:rPr lang="hr-HR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koja </a:t>
              </a:r>
              <a:r>
                <a:rPr lang="vi-VN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određuju </a:t>
              </a:r>
              <a:r>
                <a:rPr lang="vi-VN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kako</a:t>
              </a:r>
              <a:r>
                <a:rPr lang="vi-VN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vi-VN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se</a:t>
              </a:r>
              <a:r>
                <a:rPr lang="vi-VN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vi-VN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ljudi trebaju </a:t>
              </a:r>
              <a:r>
                <a:rPr lang="vi-VN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ponašati </a:t>
              </a:r>
              <a:r>
                <a:rPr lang="vi-VN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u </a:t>
              </a:r>
              <a:r>
                <a:rPr lang="vi-VN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prisutnosti</a:t>
              </a:r>
              <a:r>
                <a:rPr lang="hr-HR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svetoga</a:t>
              </a:r>
              <a:endParaRPr lang="hr-H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48262" y="5069481"/>
            <a:ext cx="7016026" cy="1517757"/>
          </a:xfrm>
          <a:prstGeom prst="rect">
            <a:avLst/>
          </a:prstGeom>
          <a:noFill/>
          <a:ln w="57150" cap="rnd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3" name="Content Placeholder 14" descr="Emile_Durkhei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228184" y="3098365"/>
            <a:ext cx="2915816" cy="3759635"/>
          </a:xfrm>
          <a:prstGeom prst="rect">
            <a:avLst/>
          </a:prstGeom>
          <a:ln>
            <a:noFill/>
          </a:ln>
          <a:effectLst/>
        </p:spPr>
      </p:pic>
      <p:sp>
        <p:nvSpPr>
          <p:cNvPr id="19" name="Rectangle 18"/>
          <p:cNvSpPr/>
          <p:nvPr/>
        </p:nvSpPr>
        <p:spPr bwMode="auto">
          <a:xfrm>
            <a:off x="642938" y="357188"/>
            <a:ext cx="2571750" cy="642937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SVETO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214960" y="357188"/>
            <a:ext cx="2571750" cy="642937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PROFANO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75" y="1071563"/>
            <a:ext cx="307180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nešto što se smatra </a:t>
            </a: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iznimnim</a:t>
            </a: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, </a:t>
            </a: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nesvakodnevnim</a:t>
            </a: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, </a:t>
            </a: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tajanstvenim</a:t>
            </a: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, čak i </a:t>
            </a: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opasnim</a:t>
            </a: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, a </a:t>
            </a:r>
            <a:r>
              <a:rPr lang="hr-HR" sz="2600" smtClean="0">
                <a:latin typeface="Calibri" pitchFamily="34" charset="0"/>
                <a:ea typeface="+mn-ea"/>
                <a:cs typeface="Calibri" pitchFamily="34" charset="0"/>
              </a:rPr>
              <a:t/>
            </a:r>
            <a:br>
              <a:rPr lang="hr-HR" sz="2600" smtClean="0">
                <a:latin typeface="Calibri" pitchFamily="34" charset="0"/>
                <a:ea typeface="+mn-ea"/>
                <a:cs typeface="Calibri" pitchFamily="34" charset="0"/>
              </a:rPr>
            </a:br>
            <a:r>
              <a:rPr lang="hr-HR" sz="2600" u="sng" smtClean="0">
                <a:latin typeface="Calibri" pitchFamily="34" charset="0"/>
                <a:ea typeface="+mn-ea"/>
                <a:cs typeface="Calibri" pitchFamily="34" charset="0"/>
              </a:rPr>
              <a:t>izaziva </a:t>
            </a:r>
            <a:r>
              <a:rPr lang="hr-HR" sz="2600" u="sng">
                <a:latin typeface="Calibri" pitchFamily="34" charset="0"/>
                <a:ea typeface="+mn-ea"/>
                <a:cs typeface="Calibri" pitchFamily="34" charset="0"/>
              </a:rPr>
              <a:t>osjećaj </a:t>
            </a:r>
            <a:r>
              <a:rPr lang="hr-HR" sz="2600" b="1" u="sng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strahopoštovanja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izdvojeno</a:t>
            </a: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 i </a:t>
            </a: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izuzeto</a:t>
            </a: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 iz rutine života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43438" y="1071563"/>
            <a:ext cx="4500562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povezano sa </a:t>
            </a: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svakodnevnim</a:t>
            </a: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, </a:t>
            </a: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uobičajnim</a:t>
            </a: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 i </a:t>
            </a: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poznatim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5750" y="5143500"/>
            <a:ext cx="657225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hangingPunct="0">
              <a:spcBef>
                <a:spcPts val="120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razlika između svetog i profano nije u karakteristici stvari ili bića već </a:t>
            </a: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u odnosu </a:t>
            </a:r>
            <a:b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ljudi prema njima</a:t>
            </a: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600" i="1">
                <a:latin typeface="Calibri" pitchFamily="34" charset="0"/>
                <a:ea typeface="+mn-ea"/>
                <a:cs typeface="Calibri" pitchFamily="34" charset="0"/>
              </a:rPr>
              <a:t>(npr. kalež, hostija, krava...)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9" grpId="0" build="allAtOnce" animBg="1"/>
      <p:bldP spid="20" grpId="0" build="allAtOnce" animBg="1"/>
      <p:bldP spid="15" grpId="0" build="allAtOnce"/>
      <p:bldP spid="16" grpId="0" build="allAtOnce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8" y="131745"/>
            <a:ext cx="8929688" cy="725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RELIGIJSKA RAZNOLIKOST</a:t>
            </a:r>
            <a:endParaRPr 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4313" y="857250"/>
            <a:ext cx="8786812" cy="5786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7338" indent="-287338" hangingPunct="0"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>
                <a:latin typeface="Calibri" pitchFamily="34" charset="0"/>
                <a:cs typeface="Calibri" pitchFamily="34" charset="0"/>
              </a:rPr>
              <a:t>R. </a:t>
            </a:r>
            <a:r>
              <a:rPr lang="hr-HR" sz="2600" b="1" i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McGee </a:t>
            </a:r>
            <a:r>
              <a:rPr lang="hr-HR" sz="2600" smtClean="0">
                <a:latin typeface="Calibri" pitchFamily="34" charset="0"/>
                <a:cs typeface="Calibri" pitchFamily="34" charset="0"/>
              </a:rPr>
              <a:t>– 4 tipa vjerovanja</a:t>
            </a:r>
            <a:endParaRPr lang="hr-HR" sz="2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42875" y="1500188"/>
            <a:ext cx="2714625" cy="1000125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JEDNOSTAVNI SUPERNATURALIZAM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000375" y="1500188"/>
            <a:ext cx="1928813" cy="1000125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ANIMIZAM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072063" y="1500188"/>
            <a:ext cx="1643062" cy="1000125"/>
          </a:xfrm>
          <a:prstGeom prst="rect">
            <a:avLst/>
          </a:prstGeom>
          <a:solidFill>
            <a:srgbClr val="0099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TEIZAM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858000" y="1500188"/>
            <a:ext cx="2143125" cy="1000125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SUSTAV APSTRAKTNIH IDEALA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  <p:bldP spid="11" grpId="0" build="allAtOnce" animBg="1"/>
      <p:bldP spid="11" grpId="1" build="allAtOnce" animBg="1"/>
      <p:bldP spid="14" grpId="0" build="allAtOnce" animBg="1"/>
      <p:bldP spid="14" grpId="1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28625" y="2214563"/>
            <a:ext cx="8358188" cy="2357437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8" y="131745"/>
            <a:ext cx="8929688" cy="725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RELIGIJSKA RAZNOLIKOST</a:t>
            </a:r>
            <a:endParaRPr 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4313" y="857250"/>
            <a:ext cx="8786812" cy="5786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7338" indent="-287338" hangingPunct="0"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>
                <a:latin typeface="Calibri" pitchFamily="34" charset="0"/>
                <a:cs typeface="Calibri" pitchFamily="34" charset="0"/>
              </a:rPr>
              <a:t>R. </a:t>
            </a:r>
            <a:r>
              <a:rPr lang="hr-HR" sz="2600" b="1" i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McGee </a:t>
            </a:r>
            <a:r>
              <a:rPr lang="hr-HR" sz="2600" smtClean="0">
                <a:latin typeface="Calibri" pitchFamily="34" charset="0"/>
                <a:cs typeface="Calibri" pitchFamily="34" charset="0"/>
              </a:rPr>
              <a:t>– 4 tipa vjerovanja</a:t>
            </a:r>
            <a:endParaRPr lang="hr-HR" sz="2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42875" y="1500188"/>
            <a:ext cx="2714625" cy="1000125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JEDNOSTAVNI SUPERNATURALIZAM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0063" y="2634129"/>
            <a:ext cx="8286750" cy="17345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8000" indent="-288000" hangingPunct="0">
              <a:lnSpc>
                <a:spcPct val="93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u manjim, jednostavnijim društvima</a:t>
            </a:r>
          </a:p>
          <a:p>
            <a:pPr marL="288000" indent="-288000" hangingPunct="0">
              <a:lnSpc>
                <a:spcPct val="93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pripisivanje nadnaravnih osobina </a:t>
            </a:r>
            <a:r>
              <a:rPr lang="hr-HR" sz="2600" b="1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predmetima</a:t>
            </a: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 i </a:t>
            </a:r>
            <a:r>
              <a:rPr lang="hr-HR" sz="2600" b="1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pojavama</a:t>
            </a: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 (grmljavina, </a:t>
            </a:r>
            <a:r>
              <a:rPr lang="hr-HR" sz="2600" dirty="0" err="1">
                <a:latin typeface="Calibri" pitchFamily="34" charset="0"/>
                <a:ea typeface="+mn-ea"/>
                <a:cs typeface="Calibri" pitchFamily="34" charset="0"/>
              </a:rPr>
              <a:t>potres..</a:t>
            </a: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.) – </a:t>
            </a:r>
            <a:r>
              <a:rPr lang="hr-HR" sz="2600" i="1" dirty="0" err="1">
                <a:latin typeface="Calibri" pitchFamily="34" charset="0"/>
                <a:ea typeface="+mn-ea"/>
                <a:cs typeface="Calibri" pitchFamily="34" charset="0"/>
              </a:rPr>
              <a:t>Sioux</a:t>
            </a:r>
            <a:r>
              <a:rPr lang="hr-HR" sz="2600" i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600" i="1" dirty="0" err="1">
                <a:latin typeface="Calibri" pitchFamily="34" charset="0"/>
                <a:ea typeface="+mn-ea"/>
                <a:cs typeface="Calibri" pitchFamily="34" charset="0"/>
              </a:rPr>
              <a:t>indijanci</a:t>
            </a:r>
            <a:r>
              <a:rPr lang="hr-HR" sz="2600" i="1" dirty="0">
                <a:latin typeface="Calibri" pitchFamily="34" charset="0"/>
                <a:ea typeface="+mn-ea"/>
                <a:cs typeface="Calibri" pitchFamily="34" charset="0"/>
              </a:rPr>
              <a:t> (</a:t>
            </a:r>
            <a:r>
              <a:rPr lang="hr-HR" sz="2600" i="1" dirty="0" err="1">
                <a:latin typeface="Calibri" pitchFamily="34" charset="0"/>
                <a:ea typeface="+mn-ea"/>
                <a:cs typeface="Calibri" pitchFamily="34" charset="0"/>
              </a:rPr>
              <a:t>Wakan</a:t>
            </a:r>
            <a:r>
              <a:rPr lang="hr-HR" sz="2600" i="1" dirty="0">
                <a:latin typeface="Calibri" pitchFamily="34" charset="0"/>
                <a:ea typeface="+mn-ea"/>
                <a:cs typeface="Calibri" pitchFamily="34" charset="0"/>
              </a:rPr>
              <a:t> sile)</a:t>
            </a:r>
          </a:p>
          <a:p>
            <a:pPr marL="288000" indent="-288000" hangingPunct="0">
              <a:lnSpc>
                <a:spcPct val="93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600" dirty="0" smtClean="0">
                <a:latin typeface="Calibri" pitchFamily="34" charset="0"/>
                <a:ea typeface="+mn-ea"/>
                <a:cs typeface="Calibri" pitchFamily="34" charset="0"/>
              </a:rPr>
              <a:t>„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sila</a:t>
            </a: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” kojoj se nastoji udovoljiti različitim postupcima</a:t>
            </a:r>
          </a:p>
        </p:txBody>
      </p:sp>
      <p:pic>
        <p:nvPicPr>
          <p:cNvPr id="17" name="Picture 16" descr="1511-force-unleashed-darth-vader-facebook-cove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25" y="4428443"/>
            <a:ext cx="6357937" cy="224223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8" name="Rounded Rectangular Callout 17"/>
          <p:cNvSpPr/>
          <p:nvPr/>
        </p:nvSpPr>
        <p:spPr bwMode="auto">
          <a:xfrm>
            <a:off x="5180255" y="4492512"/>
            <a:ext cx="2163871" cy="1057047"/>
          </a:xfrm>
          <a:prstGeom prst="wedgeRoundRectCallout">
            <a:avLst>
              <a:gd name="adj1" fmla="val -68207"/>
              <a:gd name="adj2" fmla="val 34995"/>
              <a:gd name="adj3" fmla="val 16667"/>
            </a:avLst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chemeClr val="tx1"/>
              </a:buClr>
              <a:buSzPct val="100000"/>
              <a:defRPr/>
            </a:pPr>
            <a:r>
              <a:rPr lang="hr-HR" i="1" dirty="0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…grrr…</a:t>
            </a:r>
          </a:p>
          <a:p>
            <a:pPr algn="ctr" hangingPunct="0">
              <a:lnSpc>
                <a:spcPct val="93000"/>
              </a:lnSpc>
              <a:buClr>
                <a:schemeClr val="tx1"/>
              </a:buClr>
              <a:buSzPct val="100000"/>
              <a:defRPr/>
            </a:pPr>
            <a:r>
              <a:rPr lang="hr-HR" i="1" dirty="0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U</a:t>
            </a:r>
            <a:r>
              <a:rPr lang="en-US" i="1" dirty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se the force Luke, use the </a:t>
            </a:r>
            <a:r>
              <a:rPr lang="en-US" i="1" dirty="0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force</a:t>
            </a:r>
            <a:endParaRPr lang="hr-HR" i="1" dirty="0" smtClean="0">
              <a:solidFill>
                <a:schemeClr val="bg1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algn="ctr" hangingPunct="0">
              <a:lnSpc>
                <a:spcPct val="93000"/>
              </a:lnSpc>
              <a:buClr>
                <a:schemeClr val="tx1"/>
              </a:buClr>
              <a:buSzPct val="100000"/>
              <a:defRPr/>
            </a:pPr>
            <a:r>
              <a:rPr lang="hr-HR" i="1" dirty="0" smtClean="0">
                <a:solidFill>
                  <a:schemeClr val="bg1"/>
                </a:solidFill>
                <a:latin typeface="Calibri" pitchFamily="34" charset="0"/>
                <a:ea typeface="+mn-ea"/>
                <a:cs typeface="Calibri" pitchFamily="34" charset="0"/>
              </a:rPr>
              <a:t>...grrr…</a:t>
            </a:r>
            <a:endParaRPr lang="hr-HR" dirty="0">
              <a:solidFill>
                <a:schemeClr val="bg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42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 build="allAtOnce" animBg="1"/>
      <p:bldP spid="15" grpId="0" build="p"/>
      <p:bldP spid="18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28625" y="2214562"/>
            <a:ext cx="7215188" cy="3857643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4313" y="857250"/>
            <a:ext cx="8786812" cy="5786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7338" indent="-287338" hangingPunct="0"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smtClean="0">
                <a:latin typeface="Calibri" pitchFamily="34" charset="0"/>
                <a:cs typeface="Calibri" pitchFamily="34" charset="0"/>
              </a:rPr>
              <a:t>R. </a:t>
            </a:r>
            <a:r>
              <a:rPr lang="hr-HR" sz="2400" b="1" i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McGee </a:t>
            </a:r>
            <a:r>
              <a:rPr lang="hr-HR" sz="2400" smtClean="0">
                <a:latin typeface="Calibri" pitchFamily="34" charset="0"/>
                <a:cs typeface="Calibri" pitchFamily="34" charset="0"/>
              </a:rPr>
              <a:t>– 4 tipa vjerovanja</a:t>
            </a:r>
            <a:endParaRPr lang="hr-HR" sz="2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000375" y="1500188"/>
            <a:ext cx="1928813" cy="1000125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ANIMIZAM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2938" y="2559633"/>
            <a:ext cx="5072062" cy="34411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8000" indent="-288000" hangingPunct="0">
              <a:lnSpc>
                <a:spcPct val="93000"/>
              </a:lnSpc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vjerovanje u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duhove</a:t>
            </a: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 i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druga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„onostrana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” bića</a:t>
            </a:r>
          </a:p>
          <a:p>
            <a:pPr marL="288000" indent="-288000" hangingPunct="0">
              <a:lnSpc>
                <a:spcPct val="93000"/>
              </a:lnSpc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duhovi koji borave u životinjama, stijenama, zvijezdama ili u drugim ljudima</a:t>
            </a:r>
          </a:p>
          <a:p>
            <a:pPr marL="288000" indent="-288000" hangingPunct="0">
              <a:lnSpc>
                <a:spcPct val="93000"/>
              </a:lnSpc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imaju ljudske osobine</a:t>
            </a:r>
          </a:p>
          <a:p>
            <a:pPr marL="288000" indent="-288000" hangingPunct="0">
              <a:lnSpc>
                <a:spcPct val="93000"/>
              </a:lnSpc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nema obreda, svetih knjiga, spisa, ni osnivača</a:t>
            </a:r>
          </a:p>
          <a:p>
            <a:pPr marL="288000" indent="-288000" hangingPunct="0">
              <a:lnSpc>
                <a:spcPct val="93000"/>
              </a:lnSpc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prinošenje žrtava i darova</a:t>
            </a:r>
          </a:p>
        </p:txBody>
      </p:sp>
      <p:pic>
        <p:nvPicPr>
          <p:cNvPr id="12" name="Picture 11" descr="animism-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75" y="2571750"/>
            <a:ext cx="3076575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28658" y="131745"/>
            <a:ext cx="8929688" cy="725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RELIGIJSKA RAZNOLIKOST</a:t>
            </a:r>
            <a:endParaRPr 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  <p:bldP spid="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4313" y="857250"/>
            <a:ext cx="8786812" cy="5786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7338" indent="-287338" hangingPunct="0"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smtClean="0">
                <a:latin typeface="Calibri" pitchFamily="34" charset="0"/>
                <a:cs typeface="Calibri" pitchFamily="34" charset="0"/>
              </a:rPr>
              <a:t>R. </a:t>
            </a:r>
            <a:r>
              <a:rPr lang="hr-HR" sz="2400" b="1" i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McGee </a:t>
            </a:r>
            <a:r>
              <a:rPr lang="hr-HR" sz="2400" smtClean="0">
                <a:latin typeface="Calibri" pitchFamily="34" charset="0"/>
                <a:cs typeface="Calibri" pitchFamily="34" charset="0"/>
              </a:rPr>
              <a:t>– 4 tipa vjerovanja</a:t>
            </a:r>
            <a:endParaRPr lang="hr-HR" sz="2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28625" y="2214563"/>
            <a:ext cx="8358188" cy="200025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072063" y="1500188"/>
            <a:ext cx="1643062" cy="1000125"/>
          </a:xfrm>
          <a:prstGeom prst="rect">
            <a:avLst/>
          </a:prstGeom>
          <a:solidFill>
            <a:srgbClr val="0099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TEIZAM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2938" y="2428868"/>
            <a:ext cx="8143875" cy="1657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8000" indent="-288000" hangingPunct="0">
              <a:lnSpc>
                <a:spcPct val="93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vjerovanje u boga/bogove</a:t>
            </a:r>
          </a:p>
          <a:p>
            <a:pPr marL="288000" indent="-288000" hangingPunct="0">
              <a:lnSpc>
                <a:spcPct val="93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monoteizam</a:t>
            </a: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 (vjerovanje u jednog boga – judaizam, kršćanstvo, islam) i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politeizam</a:t>
            </a: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 (vjerovanje u više bogova – hinduizam)</a:t>
            </a: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428658" y="131745"/>
            <a:ext cx="8929688" cy="725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RELIGIJSKA RAZNOLIKOST</a:t>
            </a:r>
            <a:endParaRPr 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17" name="Picture 16" descr="Religious_syms.svg.png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>
            <a:fillRect/>
          </a:stretch>
        </p:blipFill>
        <p:spPr>
          <a:xfrm>
            <a:off x="1019246" y="4593190"/>
            <a:ext cx="1628900" cy="18000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8" name="Picture 17" descr="Religious_syms.svg.png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>
            <a:fillRect/>
          </a:stretch>
        </p:blipFill>
        <p:spPr>
          <a:xfrm>
            <a:off x="2604587" y="4635934"/>
            <a:ext cx="1631000" cy="171451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9" name="Picture 18" descr="Religious_syms.svg.png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>
            <a:fillRect/>
          </a:stretch>
        </p:blipFill>
        <p:spPr>
          <a:xfrm>
            <a:off x="4192028" y="4564694"/>
            <a:ext cx="1800000" cy="18000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1" name="Picture 20" descr="hindu.png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5948468" y="4578942"/>
            <a:ext cx="1812750" cy="1800000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uiExpand="1" build="allAtOnce" animBg="1"/>
      <p:bldP spid="1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marketing_tema</Template>
  <TotalTime>3162</TotalTime>
  <Words>1278</Words>
  <Application>Microsoft Office PowerPoint</Application>
  <PresentationFormat>On-screen Show (4:3)</PresentationFormat>
  <Paragraphs>238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marketing_tema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Srednja skola</dc:creator>
  <cp:lastModifiedBy>cornx</cp:lastModifiedBy>
  <cp:revision>468</cp:revision>
  <cp:lastPrinted>1601-01-01T00:00:00Z</cp:lastPrinted>
  <dcterms:created xsi:type="dcterms:W3CDTF">1601-01-01T00:00:00Z</dcterms:created>
  <dcterms:modified xsi:type="dcterms:W3CDTF">2018-04-23T09:00:53Z</dcterms:modified>
</cp:coreProperties>
</file>