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76" r:id="rId2"/>
    <p:sldId id="377" r:id="rId3"/>
    <p:sldId id="363" r:id="rId4"/>
    <p:sldId id="364" r:id="rId5"/>
    <p:sldId id="369" r:id="rId6"/>
    <p:sldId id="370" r:id="rId7"/>
    <p:sldId id="371" r:id="rId8"/>
    <p:sldId id="372" r:id="rId9"/>
    <p:sldId id="373" r:id="rId10"/>
    <p:sldId id="374" r:id="rId11"/>
    <p:sldId id="375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900"/>
    <a:srgbClr val="FF3300"/>
    <a:srgbClr val="008A3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8" autoAdjust="0"/>
    <p:restoredTop sz="38411" autoAdjust="0"/>
  </p:normalViewPr>
  <p:slideViewPr>
    <p:cSldViewPr>
      <p:cViewPr varScale="1">
        <p:scale>
          <a:sx n="80" d="100"/>
          <a:sy n="80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17.10.2017.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heconversation.imgix.net/files/31778/original/zhrxbdsm-1379916057.jpg?ixlib=rb-1.1.0&amp;q=45&amp;auto=format&amp;w=9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3534" r="5216" b="13406"/>
          <a:stretch/>
        </p:blipFill>
        <p:spPr bwMode="auto">
          <a:xfrm>
            <a:off x="-504056" y="0"/>
            <a:ext cx="9648056" cy="68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35896" y="5229200"/>
            <a:ext cx="5328592" cy="1641988"/>
          </a:xfrm>
          <a:prstGeom prst="rect">
            <a:avLst/>
          </a:prstGeom>
          <a:effectLst>
            <a:outerShdw dist="38100" dir="2160000" algn="tl" rotWithShape="0">
              <a:schemeClr val="bg1">
                <a:alpha val="22000"/>
              </a:schemeClr>
            </a:outerShdw>
          </a:effectLst>
        </p:spPr>
        <p:txBody>
          <a:bodyPr wrap="square">
            <a:spAutoFit/>
          </a:bodyPr>
          <a:lstStyle/>
          <a:p>
            <a:pPr algn="r" fontAlgn="auto">
              <a:lnSpc>
                <a:spcPts val="6000"/>
              </a:lnSpc>
              <a:spcAft>
                <a:spcPts val="0"/>
              </a:spcAft>
              <a:defRPr/>
            </a:pPr>
            <a:r>
              <a:rPr lang="hr-HR" sz="60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UPUTE ZA PISANJE RADA</a:t>
            </a:r>
            <a:endParaRPr lang="hr-HR" sz="6000" b="1" dirty="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6858048" cy="45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Citiranje grafičkih prikaza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6877482" y="6286520"/>
            <a:ext cx="2266518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Calibri" pitchFamily="34" charset="0"/>
                <a:cs typeface="Calibri" pitchFamily="34" charset="0"/>
              </a:rPr>
              <a:t>naslov ispod grafikona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2036" y="5847655"/>
            <a:ext cx="5500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Slika 1.</a:t>
            </a:r>
            <a:r>
              <a:rPr kumimoji="0" lang="hr-HR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Udio korištenja računala prema mrežnim uslugama i servisima između studenata prve i završne godine studija sociologije pri Sveučilištu u Zadru</a:t>
            </a:r>
            <a:endParaRPr kumimoji="0" lang="hr-H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5786454"/>
            <a:ext cx="5929354" cy="534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 rot="12009569">
            <a:off x="6196425" y="6106174"/>
            <a:ext cx="687894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6357950" y="2786058"/>
            <a:ext cx="2500330" cy="175432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Obratite pozornost kako piše “Slika 1” a ne “Grafikon 1”. Svi grafički prikazi u radu se označavaju kao “Slika” (sa rednim brojem).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8336688">
            <a:off x="6126847" y="4981113"/>
            <a:ext cx="1406269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9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Citiranje tablica</a:t>
            </a:r>
            <a:endParaRPr lang="hr-HR" dirty="0"/>
          </a:p>
        </p:txBody>
      </p:sp>
      <p:pic>
        <p:nvPicPr>
          <p:cNvPr id="102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2115" t="18294" r="18796" b="16463"/>
          <a:stretch>
            <a:fillRect/>
          </a:stretch>
        </p:blipFill>
        <p:spPr bwMode="auto">
          <a:xfrm>
            <a:off x="681586" y="1600200"/>
            <a:ext cx="76173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4348" y="1643050"/>
            <a:ext cx="4000528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85786" y="5786454"/>
            <a:ext cx="4500594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5643570" y="1357298"/>
            <a:ext cx="2013693" cy="369332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naslov iznad tablice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169113">
            <a:off x="4848090" y="1416466"/>
            <a:ext cx="687894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6143636" y="5857892"/>
            <a:ext cx="2857520" cy="923330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izvor tablice ispod </a:t>
            </a:r>
          </a:p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(osim ako nije vlastita tablica, onda ne pišete ništa)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757244">
            <a:off x="5329705" y="5960839"/>
            <a:ext cx="809139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10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08720"/>
            <a:ext cx="8678198" cy="4810140"/>
          </a:xfrm>
        </p:spPr>
        <p:txBody>
          <a:bodyPr/>
          <a:lstStyle/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 smtClean="0"/>
              <a:t>grupa</a:t>
            </a:r>
            <a:r>
              <a:rPr lang="hr-HR" sz="3200" b="1" dirty="0" smtClean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A</a:t>
            </a:r>
            <a:r>
              <a:rPr lang="vi-VN" sz="3200" dirty="0" smtClean="0"/>
              <a:t> – Glazbeni</a:t>
            </a:r>
            <a:r>
              <a:rPr lang="hr-HR" sz="3200" dirty="0" smtClean="0"/>
              <a:t> </a:t>
            </a:r>
            <a:r>
              <a:rPr lang="vi-VN" sz="3200" dirty="0" smtClean="0"/>
              <a:t>trendovi </a:t>
            </a:r>
            <a:r>
              <a:rPr lang="vi-VN" sz="3200" dirty="0"/>
              <a:t>među mladima</a:t>
            </a:r>
          </a:p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/>
              <a:t>grupa</a:t>
            </a:r>
            <a:r>
              <a:rPr lang="hr-HR" sz="3200" b="1" dirty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B</a:t>
            </a:r>
            <a:r>
              <a:rPr lang="vi-VN" sz="3200" dirty="0" smtClean="0"/>
              <a:t> – Mišljenje</a:t>
            </a:r>
            <a:r>
              <a:rPr lang="hr-HR" sz="3200" dirty="0" smtClean="0"/>
              <a:t> </a:t>
            </a:r>
            <a:r>
              <a:rPr lang="vi-VN" sz="3200" dirty="0" smtClean="0"/>
              <a:t>mladih </a:t>
            </a:r>
            <a:r>
              <a:rPr lang="vi-VN" sz="3200" dirty="0"/>
              <a:t>o moralu</a:t>
            </a:r>
          </a:p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/>
              <a:t>grupa</a:t>
            </a:r>
            <a:r>
              <a:rPr lang="hr-HR" sz="3200" b="1" dirty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C</a:t>
            </a:r>
            <a:r>
              <a:rPr lang="vi-VN" sz="3200" dirty="0" smtClean="0"/>
              <a:t> – Život</a:t>
            </a:r>
            <a:r>
              <a:rPr lang="hr-HR" sz="3200" dirty="0" smtClean="0"/>
              <a:t> </a:t>
            </a:r>
            <a:r>
              <a:rPr lang="vi-VN" sz="3200" dirty="0" smtClean="0"/>
              <a:t>mladih </a:t>
            </a:r>
            <a:r>
              <a:rPr lang="vi-VN" sz="3200" dirty="0"/>
              <a:t>na otoku</a:t>
            </a:r>
          </a:p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/>
              <a:t>grupa</a:t>
            </a:r>
            <a:r>
              <a:rPr lang="hr-HR" sz="3200" b="1" dirty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D</a:t>
            </a:r>
            <a:r>
              <a:rPr lang="vi-VN" sz="3200" dirty="0" smtClean="0"/>
              <a:t> –</a:t>
            </a:r>
            <a:r>
              <a:rPr lang="hr-HR" sz="3200" dirty="0" smtClean="0"/>
              <a:t> </a:t>
            </a:r>
            <a:r>
              <a:rPr lang="vi-VN" sz="3200" dirty="0" smtClean="0"/>
              <a:t>Stres </a:t>
            </a:r>
            <a:r>
              <a:rPr lang="vi-VN" sz="3200" dirty="0"/>
              <a:t>kod mladih</a:t>
            </a:r>
            <a:endParaRPr lang="hr-HR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TEME ISTRAŽIVANJA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87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79512" y="116632"/>
            <a:ext cx="5214938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vi-VN" sz="32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NACRT </a:t>
            </a:r>
            <a:r>
              <a:rPr lang="hr-HR" sz="32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ZNANSTVENOG</a:t>
            </a:r>
            <a:r>
              <a:rPr lang="vi-VN" sz="32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ISTRAŽIVANJA</a:t>
            </a:r>
            <a:endParaRPr lang="hr-HR" sz="3200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7504" y="1288596"/>
            <a:ext cx="5400600" cy="5023651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 2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itchFamily="2" charset="2"/>
              <a:buChar char="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Definiranje problema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Upoznavanje s dostupnom literaturom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Definiranje reprezentativnog uzorka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Postavljanje hipoteze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Odabiranje metoda i tehnika istraživanja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Prikupljanje podataka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prikupljenih podataka</a:t>
            </a:r>
            <a:endParaRPr lang="vi-V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Izvođenje zaključka - sinteza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580112" y="4590372"/>
            <a:ext cx="3366000" cy="409575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Odabir uzorka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5580112" y="3687538"/>
            <a:ext cx="3366000" cy="481012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Postavljanje hipoteze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580112" y="2803754"/>
            <a:ext cx="3366000" cy="461962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Odabir metoda i tehnika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5580112" y="1934257"/>
            <a:ext cx="3366000" cy="4476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Prikupljanje podataka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5580112" y="6243638"/>
            <a:ext cx="3366000" cy="40005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Definiranje problema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580112" y="195263"/>
            <a:ext cx="3366000" cy="447675"/>
          </a:xfrm>
          <a:prstGeom prst="rect">
            <a:avLst/>
          </a:prstGeom>
          <a:solidFill>
            <a:srgbClr val="13833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Sinteza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580112" y="5421769"/>
            <a:ext cx="3366000" cy="40005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Pregled literature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0800000">
            <a:off x="6977363" y="5889855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6" name="Down Arrow 35"/>
          <p:cNvSpPr/>
          <p:nvPr/>
        </p:nvSpPr>
        <p:spPr bwMode="auto">
          <a:xfrm rot="10800000">
            <a:off x="6977363" y="5067983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6977363" y="4236586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8" name="Down Arrow 37"/>
          <p:cNvSpPr/>
          <p:nvPr/>
        </p:nvSpPr>
        <p:spPr bwMode="auto">
          <a:xfrm rot="10800000">
            <a:off x="6977362" y="3333752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9" name="Down Arrow 38"/>
          <p:cNvSpPr/>
          <p:nvPr/>
        </p:nvSpPr>
        <p:spPr bwMode="auto">
          <a:xfrm rot="10800000">
            <a:off x="6977362" y="2449968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6977362" y="1580471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5580112" y="1064760"/>
            <a:ext cx="3366000" cy="4476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Analiza podataka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6977362" y="710974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6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build="allAtOnce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2852"/>
            <a:ext cx="9144000" cy="6715148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1800"/>
              </a:spcBef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UVOD</a:t>
            </a:r>
            <a:r>
              <a:rPr lang="hr-HR" dirty="0" smtClean="0"/>
              <a:t> 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definiranje pojmova koji se istražuju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upoznavanje s literaturom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PROBLEMI, HIPOTEZE I CILJ ISTRAŽIVANJA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METODOLOGIJA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uzorak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metoda ispitivanja (anketa, intervju, analiza sadržaja)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postupak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REZULTATI I RASPRAVA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analiza odgovora (statistike)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sinteza podataka i teorije (povezivanje rezultata i hipoteza)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potvrđivanje/odbacivanje početne hipoteze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ZAKLJUČAK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što smo naučili/zaključili iz istraživanja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upute budućim istraživačima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PRILOZI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sz="2500" dirty="0" smtClean="0"/>
              <a:t>(upitnici, protokoli intervjua, dokumenti i sl.)</a:t>
            </a:r>
            <a:endParaRPr lang="hr-HR" dirty="0" smtClean="0"/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LITERATURA</a:t>
            </a:r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5572132" y="142852"/>
            <a:ext cx="3429024" cy="7858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r-HR" sz="4000" dirty="0" smtClean="0"/>
              <a:t>IZGLED RADA</a:t>
            </a:r>
          </a:p>
        </p:txBody>
      </p:sp>
      <p:sp>
        <p:nvSpPr>
          <p:cNvPr id="4" name="Pravokutnik 3"/>
          <p:cNvSpPr/>
          <p:nvPr/>
        </p:nvSpPr>
        <p:spPr>
          <a:xfrm>
            <a:off x="467544" y="142852"/>
            <a:ext cx="121444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/>
          <p:cNvSpPr/>
          <p:nvPr/>
        </p:nvSpPr>
        <p:spPr>
          <a:xfrm>
            <a:off x="467544" y="1239822"/>
            <a:ext cx="515151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ravokutnik 5"/>
          <p:cNvSpPr/>
          <p:nvPr/>
        </p:nvSpPr>
        <p:spPr>
          <a:xfrm>
            <a:off x="467544" y="1668450"/>
            <a:ext cx="222570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/>
          <p:cNvSpPr/>
          <p:nvPr/>
        </p:nvSpPr>
        <p:spPr>
          <a:xfrm>
            <a:off x="467544" y="3084510"/>
            <a:ext cx="2919268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avokutnik 7"/>
          <p:cNvSpPr/>
          <p:nvPr/>
        </p:nvSpPr>
        <p:spPr>
          <a:xfrm>
            <a:off x="467544" y="4513270"/>
            <a:ext cx="1623124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Pravokutnik 8"/>
          <p:cNvSpPr/>
          <p:nvPr/>
        </p:nvSpPr>
        <p:spPr>
          <a:xfrm>
            <a:off x="467544" y="5668978"/>
            <a:ext cx="1112852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/>
          <p:cNvSpPr/>
          <p:nvPr/>
        </p:nvSpPr>
        <p:spPr>
          <a:xfrm>
            <a:off x="467544" y="6026168"/>
            <a:ext cx="178595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6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752071"/>
            <a:ext cx="8153400" cy="4810140"/>
          </a:xfrm>
        </p:spPr>
        <p:txBody>
          <a:bodyPr/>
          <a:lstStyle/>
          <a:p>
            <a:pPr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Odnos roditelja i tinejdžera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Prihvaćenost tinejdžera u društvu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Spolni život adolescenata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Utjecaj prehrane na društveni život</a:t>
            </a:r>
          </a:p>
          <a:p>
            <a:pPr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Mladi i glazba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Mladi i alkohol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Mladi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izvanškolske aktivnosti</a:t>
            </a:r>
          </a:p>
          <a:p>
            <a:pPr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Utječu li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dr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. mreže na uspjeh u školi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Utjecaj okoline na odijevanje pojedinca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Utjecaj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prehrane na aktivnosti mladih</a:t>
            </a:r>
          </a:p>
          <a:p>
            <a:pPr>
              <a:spcBef>
                <a:spcPts val="1800"/>
              </a:spcBef>
              <a:buSzPct val="100000"/>
              <a:buFont typeface="Arial" panose="020B0604020202020204" pitchFamily="34" charset="0"/>
              <a:buChar char="–"/>
            </a:pPr>
            <a:r>
              <a:rPr lang="hr-HR" sz="2400" dirty="0" smtClean="0"/>
              <a:t>Mladi </a:t>
            </a:r>
            <a:r>
              <a:rPr lang="hr-HR" sz="2400" dirty="0"/>
              <a:t>i moderne ovisnosti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2400" dirty="0"/>
              <a:t>Srednjoškolci i odabir studija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2400" dirty="0"/>
              <a:t>Utjecaj roditelja na </a:t>
            </a:r>
            <a:r>
              <a:rPr lang="hr-HR" sz="2400" dirty="0" smtClean="0"/>
              <a:t>mlade</a:t>
            </a:r>
            <a:endParaRPr lang="hr-H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TEME ISTRAŽIVANJA PRIJAŠNJIH GODINA</a:t>
            </a:r>
            <a:endParaRPr lang="hr-HR" dirty="0"/>
          </a:p>
        </p:txBody>
      </p:sp>
      <p:sp>
        <p:nvSpPr>
          <p:cNvPr id="7" name="Right Brace 6"/>
          <p:cNvSpPr/>
          <p:nvPr/>
        </p:nvSpPr>
        <p:spPr>
          <a:xfrm>
            <a:off x="5217237" y="752071"/>
            <a:ext cx="285752" cy="1571636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4427" y="1252137"/>
            <a:ext cx="14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2011./12.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572000" y="2391155"/>
            <a:ext cx="285752" cy="1214446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9190" y="2748345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2012./13.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752398" y="3776071"/>
            <a:ext cx="285752" cy="1180794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9046" y="413563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2013./14.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358256" y="5157192"/>
            <a:ext cx="285752" cy="1260673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4876" y="5495752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2014./15.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29190" y="714356"/>
            <a:ext cx="4037253" cy="57908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634"/>
            <a:ext cx="8153400" cy="700070"/>
          </a:xfrm>
        </p:spPr>
        <p:txBody>
          <a:bodyPr/>
          <a:lstStyle/>
          <a:p>
            <a:r>
              <a:rPr lang="hr-HR" dirty="0" smtClean="0"/>
              <a:t>NASLOVNA STRANICA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5929322" y="1214422"/>
            <a:ext cx="2286016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1285852" y="1357298"/>
            <a:ext cx="1428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vaša škola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Elbow Connector 7"/>
          <p:cNvCxnSpPr>
            <a:stCxn id="5" idx="3"/>
            <a:endCxn id="4" idx="1"/>
          </p:cNvCxnSpPr>
          <p:nvPr/>
        </p:nvCxnSpPr>
        <p:spPr>
          <a:xfrm flipV="1">
            <a:off x="2714612" y="1393017"/>
            <a:ext cx="3214710" cy="14894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5852" y="2500306"/>
            <a:ext cx="1428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naslov rada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7884" y="2714620"/>
            <a:ext cx="2286016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6" name="Elbow Connector 15"/>
          <p:cNvCxnSpPr>
            <a:stCxn id="10" idx="3"/>
            <a:endCxn id="12" idx="1"/>
          </p:cNvCxnSpPr>
          <p:nvPr/>
        </p:nvCxnSpPr>
        <p:spPr>
          <a:xfrm>
            <a:off x="2714612" y="2684972"/>
            <a:ext cx="3143272" cy="24396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72066" y="4143380"/>
            <a:ext cx="1071570" cy="128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xtBox 20"/>
          <p:cNvSpPr txBox="1"/>
          <p:nvPr/>
        </p:nvSpPr>
        <p:spPr>
          <a:xfrm>
            <a:off x="1285852" y="3714752"/>
            <a:ext cx="2000264" cy="923330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imena učenika koji su sudjelovali u istraživanju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Elbow Connector 22"/>
          <p:cNvCxnSpPr>
            <a:stCxn id="21" idx="3"/>
          </p:cNvCxnSpPr>
          <p:nvPr/>
        </p:nvCxnSpPr>
        <p:spPr>
          <a:xfrm>
            <a:off x="3286116" y="4176417"/>
            <a:ext cx="1785950" cy="68134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29388" y="5500702"/>
            <a:ext cx="1071570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TextBox 26"/>
          <p:cNvSpPr txBox="1"/>
          <p:nvPr/>
        </p:nvSpPr>
        <p:spPr>
          <a:xfrm>
            <a:off x="1285852" y="5214950"/>
            <a:ext cx="2000264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Pag, 2017.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Elbow Connector 28"/>
          <p:cNvCxnSpPr>
            <a:stCxn id="27" idx="3"/>
            <a:endCxn id="24" idx="1"/>
          </p:cNvCxnSpPr>
          <p:nvPr/>
        </p:nvCxnSpPr>
        <p:spPr>
          <a:xfrm>
            <a:off x="3286116" y="5399616"/>
            <a:ext cx="3143272" cy="31540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4424" y="5585182"/>
            <a:ext cx="675185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Pag, 2017.</a:t>
            </a:r>
            <a:endParaRPr lang="hr-HR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6293" y="4214771"/>
            <a:ext cx="825867" cy="11049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Učenici:</a:t>
            </a:r>
          </a:p>
          <a:p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prezime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77676" y="2780741"/>
            <a:ext cx="1048685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Naslov rada</a:t>
            </a:r>
            <a:endParaRPr lang="hr-H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1234" y="1277287"/>
            <a:ext cx="1521570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Srednja škola Bartula Kašića</a:t>
            </a:r>
            <a:endParaRPr lang="hr-HR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863502"/>
            <a:ext cx="9072594" cy="6021882"/>
          </a:xfrm>
        </p:spPr>
        <p:txBody>
          <a:bodyPr/>
          <a:lstStyle/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pismo ('font'):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Times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New Roman, veličina 12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margine: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lijevo i desno 3,17, gore i dolje 2,54 (to su podrazumijevane vrijednosti u MS Word aplikaciji kod veličine papira A4)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prored: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1,5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stranice numerirane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rednim brojem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donjem desnom kutu 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naslovnicu, stranice sa sadržajem i sažetkom nije potrebno numerirati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tekst pisati s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obostranim poravnanjem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(„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justify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“ ili „poravnaj obostrano“ </a:t>
            </a:r>
            <a:r>
              <a:rPr lang="hr-HR" sz="2400" dirty="0" smtClean="0">
                <a:latin typeface="Calibri" pitchFamily="34" charset="0"/>
                <a:cs typeface="Calibri" pitchFamily="34" charset="0"/>
                <a:sym typeface="Wingdings"/>
              </a:rPr>
              <a:t>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Ctrl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+ J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za sve dijelove teksta koji se žele istaknuti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koristiti kurziv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italic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 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bold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u="sng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podcrtano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za dodatna objašnjenja koristiti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podbilješke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(„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footnotes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“)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treba formatirati na sljedeći način: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94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-36034" y="764704"/>
            <a:ext cx="9072530" cy="5904656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jedan autor znanstvenog članka: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Stražičić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, N. (1987.):  Prirodno-geografske značajke kao poticajni i ograničavajući faktor razvoja jadranskih otoka, Pomorski zbornik 25: 39-55.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dva autora knjige (ili članka):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smtClean="0">
                <a:latin typeface="Calibri" pitchFamily="34" charset="0"/>
                <a:cs typeface="Calibri" pitchFamily="34" charset="0"/>
              </a:rPr>
              <a:t>Crkvenčić, I., 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Malić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, A. (1988.): Agrarna geografija, Školska knjiga, Zagreb.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popisu literature iza kratice URL navodi se cijela web adresa s datumom  preuzimanja podataka 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smtClean="0">
                <a:latin typeface="Calibri" pitchFamily="34" charset="0"/>
                <a:cs typeface="Calibri" pitchFamily="34" charset="0"/>
              </a:rPr>
              <a:t>URL1: http://imagine.gsfc.nasa.gov/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docs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ask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_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astro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answers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/970401c.html, 10. 03. 2009.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Kada je poznat autor i naslov teksta objavljenog na nekoj web stranici onda se takav tekst referira kao i bilo koji tiskani izvori podataka, a u zagrade se piše web lokacija s datumom preuzimanja teksta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smtClean="0">
                <a:latin typeface="Calibri" pitchFamily="34" charset="0"/>
                <a:cs typeface="Calibri" pitchFamily="34" charset="0"/>
              </a:rPr>
              <a:t>Cvitanović, M. (2008.):  Etnički identiteti: crtica iz kolonijalnog života u Africi,  www.geografija.hr (http://geografija.sabirnica.net/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clanci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/1433/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etnicki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-identiteti-crtica-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izkolonijalnog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zivota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-u-africi, 10. 03. 2009.)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64634"/>
            <a:ext cx="8643966" cy="700070"/>
          </a:xfrm>
        </p:spPr>
        <p:txBody>
          <a:bodyPr/>
          <a:lstStyle/>
          <a:p>
            <a:r>
              <a:rPr lang="hr-HR" sz="3200" dirty="0" smtClean="0"/>
              <a:t>Primjeri navođenja literature (na kraju rada)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18884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-108520" y="764704"/>
            <a:ext cx="9181114" cy="6021882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Imena autora/ica s godinom objavljivanja citiranog djela koja se koriste u tekstu obavezno se navode u samome tekstu. Svi spomenuti/e autori/ce moraju biti navedeni/e u popisu literature. Prema potrebi, ime se navodi na početku, u sredini ili na kraju rečenice. U druga dva slučaja, ime se navodi u zagradama zajedno s godinom objavljivanja.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Primjer: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dirty="0" smtClean="0">
                <a:latin typeface="Calibri" pitchFamily="34" charset="0"/>
                <a:cs typeface="Calibri" pitchFamily="34" charset="0"/>
              </a:rPr>
              <a:t>Silobrčić (2003) objašnjava kako se izrađuje znanstveni članak.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1800" dirty="0" smtClean="0">
                <a:latin typeface="Calibri" pitchFamily="34" charset="0"/>
                <a:cs typeface="Calibri" pitchFamily="34" charset="0"/>
              </a:rPr>
              <a:t>Na početku znanstvenog članka potrebno je napisati sažetak (Silobrčić, 2003).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Prilikom citiranja, originalni tekst se stavlja u navodnike, a uz godinu se navodi i stranica s koje je tekst preuzet.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Primjer: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dirty="0" smtClean="0">
                <a:latin typeface="Calibri" pitchFamily="34" charset="0"/>
                <a:cs typeface="Calibri" pitchFamily="34" charset="0"/>
              </a:rPr>
              <a:t>„U zasebnom disciplinarnom bavljenju klasičnim sociološkim teorijama uglavnom se koriste dva pristupa: </a:t>
            </a:r>
            <a:r>
              <a:rPr lang="vi-VN" sz="1800" i="1" dirty="0" smtClean="0">
                <a:latin typeface="Calibri" pitchFamily="34" charset="0"/>
                <a:cs typeface="Calibri" pitchFamily="34" charset="0"/>
              </a:rPr>
              <a:t>povijesno-kronološki i problematski</a:t>
            </a:r>
            <a:r>
              <a:rPr lang="vi-VN" sz="1800" dirty="0" smtClean="0">
                <a:latin typeface="Calibri" pitchFamily="34" charset="0"/>
                <a:cs typeface="Calibri" pitchFamily="34" charset="0"/>
              </a:rPr>
              <a:t>“ (Kalanj, 2005: 22).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64634"/>
            <a:ext cx="8643966" cy="700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vi-VN" dirty="0" smtClean="0"/>
              <a:t>Kako navoditi literaturu u tekstu</a:t>
            </a:r>
          </a:p>
        </p:txBody>
      </p:sp>
    </p:spTree>
    <p:extLst>
      <p:ext uri="{BB962C8B-B14F-4D97-AF65-F5344CB8AC3E}">
        <p14:creationId xmlns:p14="http://schemas.microsoft.com/office/powerpoint/2010/main" val="29785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756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moja_tema</vt:lpstr>
      <vt:lpstr>PowerPoint Presentation</vt:lpstr>
      <vt:lpstr>TEME ISTRAŽIVANJA</vt:lpstr>
      <vt:lpstr>PowerPoint Presentation</vt:lpstr>
      <vt:lpstr>IZGLED RADA</vt:lpstr>
      <vt:lpstr>TEME ISTRAŽIVANJA PRIJAŠNJIH GODINA</vt:lpstr>
      <vt:lpstr>NASLOVNA STRANICA</vt:lpstr>
      <vt:lpstr>Tekst treba formatirati na sljedeći način:</vt:lpstr>
      <vt:lpstr>Primjeri navođenja literature (na kraju rada)</vt:lpstr>
      <vt:lpstr>Kako navoditi literaturu u tekstu</vt:lpstr>
      <vt:lpstr>Citiranje grafičkih prikaza</vt:lpstr>
      <vt:lpstr>Citiranje tablica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207</cp:revision>
  <dcterms:created xsi:type="dcterms:W3CDTF">2014-09-25T08:36:13Z</dcterms:created>
  <dcterms:modified xsi:type="dcterms:W3CDTF">2017-10-17T06:08:48Z</dcterms:modified>
</cp:coreProperties>
</file>