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72" r:id="rId12"/>
    <p:sldId id="268" r:id="rId13"/>
    <p:sldId id="273" r:id="rId14"/>
    <p:sldId id="269" r:id="rId15"/>
    <p:sldId id="280" r:id="rId16"/>
    <p:sldId id="270" r:id="rId17"/>
    <p:sldId id="271" r:id="rId18"/>
    <p:sldId id="278" r:id="rId19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>
      <p:cViewPr varScale="1">
        <p:scale>
          <a:sx n="118" d="100"/>
          <a:sy n="118" d="100"/>
        </p:scale>
        <p:origin x="-19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2" Type="http://schemas.openxmlformats.org/officeDocument/2006/relationships/image" Target="../media/image9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0.jpeg"/><Relationship Id="rId9" Type="http://schemas.openxmlformats.org/officeDocument/2006/relationships/image" Target="../media/image12.png"/><Relationship Id="rId1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53250" lvl="3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žene kao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„seksualne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nagrade za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muškarce” 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53250" lvl="3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muškarci kao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„seksualni agresori”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žena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seksualnost kao predmet trgovanja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promjena položaja žena u novije vrijeme (neovisnije)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>
                <a:latin typeface="Calibri" pitchFamily="34" charset="0"/>
                <a:cs typeface="Calibri" pitchFamily="34" charset="0"/>
              </a:rPr>
              <a:t>odnosi se na alternativu obiteljskom 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" y="1641485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43275" y="1641485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15063" y="1641485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61188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61188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rok 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15063" y="2661188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manji dr. pritisak (na žene) i karijera 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600075" y="4214802"/>
            <a:ext cx="50022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470275" y="4214802"/>
            <a:ext cx="50022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build="allAtOnce"/>
      <p:bldP spid="1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društveno prihvaćena seksualna zajednica dviju ili više osoba 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može imati više bračnih partnera, ali ne istodobno</a:t>
            </a: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pic>
        <p:nvPicPr>
          <p:cNvPr id="28" name="Picture 27" descr="poligamij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4313" y="3429000"/>
            <a:ext cx="4214812" cy="300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29" descr="poliandrija_tibet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4875" y="3429000"/>
            <a:ext cx="4214813" cy="296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2" y="928688"/>
            <a:ext cx="8929687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pojava sklapanja braka unutar pojedine grupe</a:t>
            </a:r>
          </a:p>
          <a:p>
            <a:pPr marL="1138950" lvl="1" indent="-396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dr. norma</a:t>
            </a:r>
          </a:p>
          <a:p>
            <a:pPr marL="1138950" lvl="1" indent="-396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54000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INCEST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(stari Egipt, Inke, vladari na Havajima)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8625" y="3286125"/>
            <a:ext cx="3929063" cy="6429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- PSIHOLOŠKA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29188" y="3286125"/>
            <a:ext cx="3643312" cy="64293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SOCIO-KULTURNA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562" y="4143375"/>
            <a:ext cx="464343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Malinowski </a:t>
            </a:r>
            <a:r>
              <a:rPr lang="hr-HR" sz="240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Lévi-Strauss </a:t>
            </a:r>
            <a:r>
              <a:rPr lang="hr-HR" sz="2400">
                <a:latin typeface="Calibri" pitchFamily="34" charset="0"/>
                <a:ea typeface="+mn-ea"/>
                <a:cs typeface="Calibri" pitchFamily="34" charset="0"/>
              </a:rPr>
              <a:t>- incest označava prijelaz ljudske vrste iz prirode u kulturu</a:t>
            </a:r>
            <a:endParaRPr lang="hr-HR" sz="24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5" y="4143375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funkcionalisti</a:t>
            </a:r>
            <a:r>
              <a:rPr lang="hr-HR" sz="2400">
                <a:latin typeface="Calibri" pitchFamily="34" charset="0"/>
                <a:ea typeface="+mn-ea"/>
                <a:cs typeface="Calibri" pitchFamily="34" charset="0"/>
              </a:rPr>
              <a:t> – smanjenje genetskih malformacija potomstva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Westermarck</a:t>
            </a: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>
                <a:latin typeface="Calibri" pitchFamily="34" charset="0"/>
                <a:ea typeface="+mn-ea"/>
                <a:cs typeface="Calibri" pitchFamily="34" charset="0"/>
              </a:rPr>
              <a:t>– “nezainteresiranost zbog bliskosti“ (primjer – kibuci)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build="allAtOnce"/>
      <p:bldP spid="10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500042"/>
            <a:ext cx="2448000" cy="5754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</a:t>
            </a:r>
            <a:endParaRPr lang="hr-HR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739907"/>
            <a:ext cx="2448000" cy="50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739907"/>
            <a:ext cx="2448000" cy="504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121809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443280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858637"/>
            <a:ext cx="1928826" cy="504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858637"/>
            <a:ext cx="1947934" cy="504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992851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953850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6602" y="1580223"/>
            <a:ext cx="8931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smtClean="0"/>
              <a:t>1 + n</a:t>
            </a:r>
            <a:endParaRPr lang="hr-HR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4224858" y="3460765"/>
            <a:ext cx="13372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 + nŽ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6545" y="3460765"/>
            <a:ext cx="13372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1Ž + nM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6143" y="1592365"/>
            <a:ext cx="8771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smtClean="0"/>
              <a:t>1 + 1</a:t>
            </a:r>
            <a:endParaRPr lang="hr-HR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8072462" y="2868366"/>
            <a:ext cx="11429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smtClean="0"/>
              <a:t>0,5 %</a:t>
            </a:r>
            <a:endParaRPr lang="hr-HR" sz="2400" b="1"/>
          </a:p>
        </p:txBody>
      </p:sp>
      <p:sp>
        <p:nvSpPr>
          <p:cNvPr id="18" name="Rectangle 17"/>
          <p:cNvSpPr/>
          <p:nvPr/>
        </p:nvSpPr>
        <p:spPr>
          <a:xfrm>
            <a:off x="528696" y="4508758"/>
            <a:ext cx="1928826" cy="504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4678" y="4508758"/>
            <a:ext cx="2448000" cy="504000"/>
          </a:xfrm>
          <a:prstGeom prst="rect">
            <a:avLst/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0214" y="4508758"/>
            <a:ext cx="2233686" cy="504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034" y="5140123"/>
            <a:ext cx="27146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mtClean="0"/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mtClean="0"/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mtClean="0"/>
              <a:t>KRALJEVSKI INCEST</a:t>
            </a:r>
            <a:endParaRPr lang="hr-HR"/>
          </a:p>
        </p:txBody>
      </p:sp>
      <p:sp>
        <p:nvSpPr>
          <p:cNvPr id="22" name="TextBox 21"/>
          <p:cNvSpPr txBox="1"/>
          <p:nvPr/>
        </p:nvSpPr>
        <p:spPr>
          <a:xfrm>
            <a:off x="3338446" y="5140123"/>
            <a:ext cx="192882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mtClean="0"/>
              <a:t>ZABRANA BRAKA</a:t>
            </a:r>
            <a:endParaRPr lang="hr-HR"/>
          </a:p>
        </p:txBody>
      </p:sp>
      <p:sp>
        <p:nvSpPr>
          <p:cNvPr id="23" name="TextBox 22"/>
          <p:cNvSpPr txBox="1"/>
          <p:nvPr/>
        </p:nvSpPr>
        <p:spPr>
          <a:xfrm>
            <a:off x="285720" y="2329899"/>
            <a:ext cx="26432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mtClean="0"/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357818" y="142852"/>
            <a:ext cx="3643306" cy="1214446"/>
          </a:xfrm>
          <a:prstGeom prst="wedgeRoundRectCallout">
            <a:avLst>
              <a:gd name="adj1" fmla="val -62348"/>
              <a:gd name="adj2" fmla="val -589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društveno prihvaćena seksualna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7884" y="5140123"/>
            <a:ext cx="192882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mtClean="0"/>
              <a:t>STATISTIČKA PRAVILNOST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karakteristike: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smtClean="0">
                  <a:latin typeface="Calibri" pitchFamily="34" charset="0"/>
                  <a:cs typeface="Calibri" pitchFamily="34" charset="0"/>
                </a:rPr>
                <a:t>(Abū Zayd ‘Abdu r-Raḥmān </a:t>
              </a:r>
              <a:r>
                <a:rPr lang="hr-HR" sz="1400" b="1" i="1" smtClean="0">
                  <a:latin typeface="Calibri" pitchFamily="34" charset="0"/>
                  <a:cs typeface="Calibri" pitchFamily="34" charset="0"/>
                </a:rPr>
                <a:t>bin</a:t>
              </a:r>
              <a:r>
                <a:rPr lang="hr-HR" sz="1400" i="1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smtClean="0">
                  <a:latin typeface="Calibri" pitchFamily="34" charset="0"/>
                  <a:cs typeface="Calibri" pitchFamily="34" charset="0"/>
                </a:rPr>
                <a:t>Muḥammad bin Khaldūn</a:t>
              </a:r>
              <a:r>
                <a:rPr lang="hr-HR" sz="1400" i="1" smtClean="0">
                  <a:latin typeface="Calibri" pitchFamily="34" charset="0"/>
                  <a:cs typeface="Calibri" pitchFamily="34" charset="0"/>
                </a:rPr>
                <a:t> Al-Ḥaḍrami)</a:t>
              </a:r>
              <a:endParaRPr lang="hr-HR" sz="1400" i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smtClean="0">
                  <a:latin typeface="Calibri" pitchFamily="34" charset="0"/>
                  <a:cs typeface="Calibri" pitchFamily="34" charset="0"/>
                </a:rPr>
                <a:t>Ibn Khaldūn</a:t>
              </a:r>
              <a:endParaRPr lang="hr-HR" sz="1600" b="1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35729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35729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58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62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35729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7950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57224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857620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7004032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  <p:bldP spid="19" grpId="0" build="allAtOnce" animBg="1"/>
      <p:bldP spid="20" grpId="0" build="allAtOnce" animBg="1"/>
      <p:bldP spid="13" grpId="0" build="allAtOnce"/>
      <p:bldP spid="14" grpId="0" build="allAtOnce"/>
      <p:bldP spid="9" grpId="0" build="allAtOnce" animBg="1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 Khaldūn</a:t>
              </a:r>
              <a:endParaRPr lang="hr-HR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(Abū Zayd ‘Abdu r-Raḥmān </a:t>
              </a:r>
              <a:r>
                <a:rPr lang="hr-HR" sz="1100" b="1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bin</a:t>
              </a:r>
              <a:r>
                <a:rPr lang="hr-HR" sz="11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Muḥammad bin Khaldūn</a:t>
              </a:r>
              <a:r>
                <a:rPr lang="hr-HR" sz="11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Al-Ḥaḍrami)</a:t>
              </a:r>
              <a:endParaRPr lang="hr-HR" sz="1100" i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1752</TotalTime>
  <Words>709</Words>
  <Application>Microsoft Office PowerPoint</Application>
  <PresentationFormat>On-screen Show (4:3)</PresentationFormat>
  <Paragraphs>185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cornx</cp:lastModifiedBy>
  <cp:revision>8</cp:revision>
  <cp:lastPrinted>1601-01-01T00:00:00Z</cp:lastPrinted>
  <dcterms:created xsi:type="dcterms:W3CDTF">1601-01-01T00:00:00Z</dcterms:created>
  <dcterms:modified xsi:type="dcterms:W3CDTF">2018-03-05T16:36:45Z</dcterms:modified>
</cp:coreProperties>
</file>