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75" r:id="rId9"/>
    <p:sldId id="265" r:id="rId10"/>
    <p:sldId id="266" r:id="rId11"/>
    <p:sldId id="268" r:id="rId12"/>
    <p:sldId id="273" r:id="rId13"/>
    <p:sldId id="269" r:id="rId14"/>
    <p:sldId id="280" r:id="rId15"/>
    <p:sldId id="270" r:id="rId16"/>
    <p:sldId id="271" r:id="rId17"/>
    <p:sldId id="272" r:id="rId18"/>
    <p:sldId id="278" r:id="rId19"/>
  </p:sldIdLst>
  <p:sldSz cx="9144000" cy="6858000" type="screen4x3"/>
  <p:notesSz cx="7772400" cy="10058400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1pPr>
    <a:lvl2pPr marL="742950" indent="-28575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2pPr>
    <a:lvl3pPr marL="11430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3pPr>
    <a:lvl4pPr marL="16002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4pPr>
    <a:lvl5pPr marL="2057400" indent="-228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WenQuanYi Micro Hei"/>
        <a:cs typeface="WenQuanYi Micro Hei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FF00FF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157" autoAdjust="0"/>
    <p:restoredTop sz="94660"/>
  </p:normalViewPr>
  <p:slideViewPr>
    <p:cSldViewPr>
      <p:cViewPr varScale="1">
        <p:scale>
          <a:sx n="118" d="100"/>
          <a:sy n="118" d="100"/>
        </p:scale>
        <p:origin x="-1836" y="-108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-780" y="-84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5027613" cy="3770312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sp>
      <p:sp>
        <p:nvSpPr>
          <p:cNvPr id="3074" name="Rectangle 2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216650" cy="452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sr-Latn-CS" noProof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71850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pPr>
              <a:defRPr/>
            </a:pPr>
            <a:fld id="{2F2B62C7-F9F2-4EEA-84E2-6982D68A153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2475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4DC513F-B3CF-4F1C-92BD-B0F86F013AC2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048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048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1FEB348B-96D0-4A4D-877C-A02FF3F9DE5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11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96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970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E3011AC6-B1DD-4AFA-8FDE-A51D285235DA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072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072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Alisa Miller - The news about the news</a:t>
            </a:r>
            <a:endParaRPr lang="hr-HR" smtClean="0"/>
          </a:p>
          <a:p>
            <a:r>
              <a:rPr lang="hr-HR" smtClean="0"/>
              <a:t>http://www.ted.com/talks/alisa_miller_shares_the_news_about_the_news</a:t>
            </a:r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16BE6D4B-FA8B-4F43-9CD5-5AEE4838CB1D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DA7084C9-E126-4046-BBAA-7218E66358E7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174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174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34907F-970E-4B40-947D-223D586E9260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277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277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8790BA4B-4DB4-413B-9BAF-C5BAEDE283D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3379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3379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32403C1-3D8A-440D-BB3A-A81A25F05FBE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2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150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150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9873574-595B-447B-B7B5-7741F2EA06B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3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253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58DCEAC-2D63-4C9C-BE51-7B02EEE05395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4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355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355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C73AE01E-1E64-4756-BC27-242EF37F38F1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5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457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458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6CD683CA-6532-4FB8-B25C-63C7F9976838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6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5603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560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A8603613-8A7C-497C-8BDF-CA20A5C98ADD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7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6627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662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9D45EFB0-D813-4D85-B765-542D779C011C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9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765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765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6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/>
          <a:p>
            <a:pPr>
              <a:buFont typeface="Times New Roman" pitchFamily="18" charset="0"/>
              <a:buNone/>
            </a:pPr>
            <a:fld id="{792CA26D-DE9C-4510-B573-2BE59F952AE9}" type="slidenum">
              <a:rPr lang="en-US" smtClean="0">
                <a:latin typeface="Times New Roman" pitchFamily="18" charset="0"/>
                <a:ea typeface="WenQuanYi Micro Hei"/>
                <a:cs typeface="DejaVu Sans" pitchFamily="34" charset="2"/>
              </a:rPr>
              <a:pPr>
                <a:buFont typeface="Times New Roman" pitchFamily="18" charset="0"/>
                <a:buNone/>
              </a:pPr>
              <a:t>10</a:t>
            </a:fld>
            <a:endParaRPr lang="en-US" smtClean="0">
              <a:latin typeface="Times New Roman" pitchFamily="18" charset="0"/>
              <a:ea typeface="WenQuanYi Micro Hei"/>
              <a:cs typeface="DejaVu Sans" pitchFamily="34" charset="2"/>
            </a:endParaRPr>
          </a:p>
        </p:txBody>
      </p:sp>
      <p:sp>
        <p:nvSpPr>
          <p:cNvPr id="2867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FFFFFF"/>
          </a:solidFill>
          <a:ln>
            <a:solidFill>
              <a:srgbClr val="000000"/>
            </a:solidFill>
            <a:miter lim="800000"/>
          </a:ln>
        </p:spPr>
      </p:sp>
      <p:sp>
        <p:nvSpPr>
          <p:cNvPr id="2867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77875" y="4776788"/>
            <a:ext cx="6218238" cy="4525962"/>
          </a:xfrm>
          <a:noFill/>
          <a:ln/>
        </p:spPr>
        <p:txBody>
          <a:bodyPr wrap="none" anchor="ctr"/>
          <a:lstStyle/>
          <a:p>
            <a:endParaRPr lang="sr-Latn-C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</a:bodyPr>
          <a:lstStyle>
            <a:lvl1pPr>
              <a:defRPr sz="4800" b="1" cap="all" baseline="0">
                <a:ln w="6350">
                  <a:noFill/>
                </a:ln>
                <a:gradFill>
                  <a:gsLst>
                    <a:gs pos="0">
                      <a:schemeClr val="accent1">
                        <a:tint val="73000"/>
                        <a:satMod val="145000"/>
                      </a:schemeClr>
                    </a:gs>
                    <a:gs pos="73000">
                      <a:schemeClr val="accent1">
                        <a:tint val="73000"/>
                        <a:satMod val="145000"/>
                      </a:schemeClr>
                    </a:gs>
                    <a:gs pos="100000">
                      <a:schemeClr val="accent1">
                        <a:tint val="83000"/>
                        <a:satMod val="143000"/>
                      </a:schemeClr>
                    </a:gs>
                  </a:gsLst>
                  <a:lin ang="4800000" scaled="1"/>
                </a:gradFill>
                <a:effectLst>
                  <a:outerShdw blurRad="127000" dist="200000" dir="2700000" algn="tl" rotWithShape="0">
                    <a:srgbClr val="000000">
                      <a:alpha val="30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7C2DB4-BF86-498C-B3EC-BCB785AA25E7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947222-FB66-495C-A92F-F2F2D3C8A46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A66C69F-99C4-4F3C-BBD9-BABBCABDF3ED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9BBC63-D4BA-4A10-ADC4-98CA313BA6D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23C137-D53B-4055-A5BF-CA53BB295E6B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9CE43E-36C5-4AC5-98CE-A5AE644E6CB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14"/>
            <a:ext cx="8229600" cy="868346"/>
          </a:xfrm>
        </p:spPr>
        <p:txBody>
          <a:bodyPr>
            <a:normAutofit/>
          </a:bodyPr>
          <a:lstStyle>
            <a:lvl1pPr algn="l">
              <a:defRPr sz="3600" b="1">
                <a:solidFill>
                  <a:schemeClr val="tx1"/>
                </a:solidFill>
                <a:effectLst>
                  <a:innerShdw blurRad="63500" dist="50800" dir="10800000">
                    <a:prstClr val="black">
                      <a:alpha val="50000"/>
                    </a:prstClr>
                  </a:innerShdw>
                </a:effectLst>
                <a:latin typeface="Trebuchet MS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1546"/>
            <a:ext cx="8229600" cy="5237814"/>
          </a:xfrm>
        </p:spPr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  <a:lvl2pPr>
              <a:defRPr>
                <a:latin typeface="Arial" pitchFamily="34" charset="0"/>
                <a:cs typeface="Arial" pitchFamily="34" charset="0"/>
              </a:defRPr>
            </a:lvl2pPr>
            <a:lvl3pPr>
              <a:defRPr>
                <a:latin typeface="Arial" pitchFamily="34" charset="0"/>
                <a:cs typeface="Arial" pitchFamily="34" charset="0"/>
              </a:defRPr>
            </a:lvl3pPr>
            <a:lvl4pPr>
              <a:defRPr>
                <a:latin typeface="Arial" pitchFamily="34" charset="0"/>
                <a:cs typeface="Arial" pitchFamily="34" charset="0"/>
              </a:defRPr>
            </a:lvl4pPr>
            <a:lvl5pPr>
              <a:defRPr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DC1A84-165B-4EC5-A93E-D629D0C004B9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E05047-6FBB-42C4-A5C8-DEF9A9E4B6A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609600"/>
            <a:ext cx="7086600" cy="1828800"/>
          </a:xfrm>
        </p:spPr>
        <p:txBody>
          <a:bodyPr bIns="0" anchor="b">
            <a:scene3d>
              <a:camera prst="orthographicFront"/>
              <a:lightRig rig="soft" dir="t">
                <a:rot lat="0" lon="0" rev="17220000"/>
              </a:lightRig>
            </a:scene3d>
            <a:sp3d prstMaterial="softEdge">
              <a:bevelT w="38100" h="38100"/>
              <a:contourClr>
                <a:schemeClr val="tx2">
                  <a:shade val="50000"/>
                </a:schemeClr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4800" b="1" cap="none" baseline="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0200" y="2507786"/>
            <a:ext cx="7086600" cy="1509712"/>
          </a:xfrm>
        </p:spPr>
        <p:txBody>
          <a:bodyPr/>
          <a:lstStyle>
            <a:lvl1pPr marL="73152" indent="0" algn="l">
              <a:buNone/>
              <a:defRPr sz="20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81DAA5-6D98-472E-A5C6-6A4D5DC51464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01C23E-1428-415B-B847-EE703C74B2A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00063" y="796925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1462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Trebuchet MS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600">
                <a:latin typeface="Arial" pitchFamily="34" charset="0"/>
                <a:cs typeface="Arial" pitchFamily="34" charset="0"/>
              </a:defRPr>
            </a:lvl1pPr>
            <a:lvl2pPr>
              <a:defRPr sz="2400">
                <a:latin typeface="Arial" pitchFamily="34" charset="0"/>
                <a:cs typeface="Arial" pitchFamily="34" charset="0"/>
              </a:defRPr>
            </a:lvl2pPr>
            <a:lvl3pPr>
              <a:defRPr sz="2000">
                <a:latin typeface="Arial" pitchFamily="34" charset="0"/>
                <a:cs typeface="Arial" pitchFamily="34" charset="0"/>
              </a:defRPr>
            </a:lvl3pPr>
            <a:lvl4pPr>
              <a:defRPr sz="1800">
                <a:latin typeface="Arial" pitchFamily="34" charset="0"/>
                <a:cs typeface="Arial" pitchFamily="34" charset="0"/>
              </a:defRPr>
            </a:lvl4pPr>
            <a:lvl5pPr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6A7A6D9-1F0D-4975-9EC8-5EF7CB293C0A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040CB-4411-47CC-BDDD-0EBEB430243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2"/>
            <a:ext cx="4040188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535112"/>
            <a:ext cx="4041775" cy="750887"/>
          </a:xfrm>
        </p:spPr>
        <p:txBody>
          <a:bodyPr anchor="ctr"/>
          <a:lstStyle>
            <a:lvl1pPr marL="0" indent="0">
              <a:buNone/>
              <a:defRPr sz="2400" b="0" cap="all" baseline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4040188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62200"/>
            <a:ext cx="4041775" cy="37639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93CE8-E0F6-4182-80FF-0C52F1BC562B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84A400-91C5-4B43-BC5D-13FAE25E35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5ABA7C-1BDC-4E26-BDEB-FC6F92FA7FE8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EB12D83-DD3E-486F-B5BD-8C06D0B919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6913A8-7253-48BC-B04D-4AA78206BBE7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7754D9-E4CC-4C60-AC3F-412D0997E94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>
            <a:normAutofit/>
            <a:sp3d prstMaterial="softEdge"/>
          </a:bodyPr>
          <a:lstStyle>
            <a:lvl1pPr algn="l">
              <a:buNone/>
              <a:defRPr sz="2200" b="0">
                <a:ln w="6350">
                  <a:noFill/>
                </a:ln>
                <a:solidFill>
                  <a:schemeClr val="accent1">
                    <a:tint val="73000"/>
                    <a:satMod val="18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524000"/>
            <a:ext cx="3008313" cy="4602163"/>
          </a:xfrm>
        </p:spPr>
        <p:txBody>
          <a:bodyPr/>
          <a:lstStyle>
            <a:lvl1pPr marL="0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87EDC5-1F8D-428E-A2B6-4566F71ACAFF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B1523A-B581-4AC6-8BE1-9788A412DBC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609600"/>
            <a:ext cx="5486400" cy="522288"/>
          </a:xfrm>
        </p:spPr>
        <p:txBody>
          <a:bodyPr lIns="45720" rIns="45720" bIns="0" anchor="b">
            <a:sp3d prstMaterial="softEdge"/>
          </a:bodyPr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828800" y="1831975"/>
            <a:ext cx="5486400" cy="3962400"/>
          </a:xfrm>
          <a:solidFill>
            <a:schemeClr val="bg2"/>
          </a:solidFill>
          <a:ln w="44450" cap="sq" cmpd="sng" algn="ctr">
            <a:solidFill>
              <a:srgbClr val="FFFFFF"/>
            </a:solidFill>
            <a:prstDash val="solid"/>
            <a:miter lim="800000"/>
          </a:ln>
          <a:effectLst>
            <a:outerShdw blurRad="190500" dist="228600" dir="2700000" sy="90000">
              <a:srgbClr val="000000">
                <a:alpha val="25000"/>
              </a:srgbClr>
            </a:outerShdw>
          </a:effectLst>
          <a:scene3d>
            <a:camera prst="orthographicFront">
              <a:rot lat="0" lon="0" rev="0"/>
            </a:camera>
            <a:lightRig rig="balanced" dir="tr">
              <a:rot lat="0" lon="0" rev="2700000"/>
            </a:lightRig>
          </a:scene3d>
          <a:sp3d prstMaterial="matte">
            <a:contourClr>
              <a:schemeClr val="tx2">
                <a:shade val="50000"/>
              </a:schemeClr>
            </a:contourClr>
          </a:sp3d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>
            <a:lvl1pPr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28800" y="1166787"/>
            <a:ext cx="5486400" cy="530352"/>
          </a:xfrm>
        </p:spPr>
        <p:txBody>
          <a:bodyPr lIns="45720" rIns="45720"/>
          <a:lstStyle>
            <a:lvl1pPr marL="0" indent="0" algn="ct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883571-A799-43FA-BF7E-779005227913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5DE352-AE26-4768-B1F3-820BD159A44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71438"/>
            <a:ext cx="8229600" cy="1143000"/>
          </a:xfrm>
          <a:prstGeom prst="rect">
            <a:avLst/>
          </a:prstGeom>
        </p:spPr>
        <p:txBody>
          <a:bodyPr vert="horz" anchor="ctr">
            <a:noAutofit/>
            <a:scene3d>
              <a:camera prst="orthographicFront"/>
              <a:lightRig rig="soft" dir="t">
                <a:rot lat="0" lon="0" rev="16800000"/>
              </a:lightRig>
            </a:scene3d>
            <a:sp3d prstMaterial="softEdge">
              <a:bevelT w="38100" h="38100"/>
            </a:sp3d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1214438"/>
            <a:ext cx="8229600" cy="5094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57200" y="6416675"/>
            <a:ext cx="2133600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4DF93D92-9FF0-4B95-87DA-F75A65E240F4}" type="datetimeFigureOut">
              <a:rPr lang="en-US"/>
              <a:pPr>
                <a:defRPr/>
              </a:pPr>
              <a:t>4/2/2019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anchor="b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924800" y="6416675"/>
            <a:ext cx="762000" cy="365125"/>
          </a:xfrm>
          <a:prstGeom prst="rect">
            <a:avLst/>
          </a:prstGeom>
        </p:spPr>
        <p:txBody>
          <a:bodyPr vert="horz" lIns="0" rIns="0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shade val="50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9DE3820-6AD6-41EA-8419-9FFA77A4D50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96" r:id="rId2"/>
    <p:sldLayoutId id="2147483688" r:id="rId3"/>
    <p:sldLayoutId id="2147483697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0" fontAlgn="base" hangingPunct="0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0B3j3fkaAq7drSG40RzBUZEdCYjA/edit?usp=sharing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 bwMode="auto">
          <a:xfrm>
            <a:off x="71470" y="714380"/>
            <a:ext cx="9144000" cy="114298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0" tIns="0" rIns="0" bIns="0" anchor="ctr"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 fontAlgn="auto" hangingPunct="0">
              <a:spcAft>
                <a:spcPts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OBITELJ, BRAK </a:t>
            </a:r>
            <a:b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</a:br>
            <a:r>
              <a:rPr lang="hr-HR" sz="7200" b="1" kern="0" smtClean="0">
                <a:ln w="3175">
                  <a:solidFill>
                    <a:schemeClr val="bg1"/>
                  </a:solidFill>
                </a:ln>
                <a:solidFill>
                  <a:srgbClr val="FFC000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I SRODSTVO</a:t>
            </a:r>
            <a:endParaRPr lang="hr-HR" sz="7200" b="1" kern="0" dirty="0">
              <a:ln w="3175">
                <a:solidFill>
                  <a:schemeClr val="bg1"/>
                </a:solidFill>
              </a:ln>
              <a:solidFill>
                <a:srgbClr val="FFC000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  <p:pic>
        <p:nvPicPr>
          <p:cNvPr id="4099" name="Picture 3" descr="stick-fam.png"/>
          <p:cNvPicPr>
            <a:picLocks noChangeAspect="1"/>
          </p:cNvPicPr>
          <p:nvPr/>
        </p:nvPicPr>
        <p:blipFill>
          <a:blip r:embed="rId3" cstate="email"/>
          <a:srcRect/>
          <a:stretch>
            <a:fillRect/>
          </a:stretch>
        </p:blipFill>
        <p:spPr bwMode="auto">
          <a:xfrm>
            <a:off x="1000100" y="2194686"/>
            <a:ext cx="7143800" cy="4663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18864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</a:p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(KONFLIKTNA PERSPEKTIVA)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35496" y="1356707"/>
            <a:ext cx="9038332" cy="53126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obitelj – mjesto gdje se očituje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dominacija muškarca nad ženom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Randall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Collins</a:t>
            </a:r>
            <a:endParaRPr lang="hr-HR" sz="26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72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žena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ratni plijen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, osnovica za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ekonomske pregovore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njihovih očeva ili kao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vlasništvo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njihovih muževa 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(identično vlasništvu nad zemljom ili zgradama)</a:t>
            </a:r>
          </a:p>
          <a:p>
            <a:pPr marL="972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 kao ugovor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 seksualnom vlasništvu</a:t>
            </a:r>
          </a:p>
          <a:p>
            <a:pPr marL="2159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promjena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položaja žena u novije vrijeme (neovisnije)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29769" y="-5898"/>
            <a:ext cx="49725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28575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214313" y="1071563"/>
            <a:ext cx="8912708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BRAK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je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društveno prihvaćena </a:t>
            </a: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spolna zajednica </a:t>
            </a:r>
            <a:r>
              <a:rPr lang="hr-HR" sz="3200" b="1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dviju</a:t>
            </a:r>
            <a:r>
              <a:rPr lang="hr-HR" sz="3200" dirty="0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ili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više</a:t>
            </a:r>
            <a:r>
              <a:rPr lang="hr-HR" sz="3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osoba</a:t>
            </a:r>
            <a:r>
              <a:rPr lang="hr-HR" sz="3200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(različitog ili istog spola)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dva osnovna oblika braka: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24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UZASTOPNA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MONOGAMIJA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800" dirty="0">
                <a:latin typeface="Calibri" pitchFamily="34" charset="0"/>
                <a:ea typeface="+mn-ea"/>
                <a:cs typeface="Calibri" pitchFamily="34" charset="0"/>
              </a:rPr>
              <a:t>osoba tijekom života </a:t>
            </a:r>
            <a: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  <a:t/>
            </a:r>
            <a:br>
              <a:rPr lang="hr-HR" sz="2800" dirty="0" smtClean="0">
                <a:latin typeface="Calibri" pitchFamily="34" charset="0"/>
                <a:ea typeface="+mn-ea"/>
                <a:cs typeface="Calibri" pitchFamily="34" charset="0"/>
              </a:rPr>
            </a:br>
            <a:r>
              <a:rPr lang="it-IT" sz="2800" dirty="0" smtClean="0">
                <a:latin typeface="Calibri" pitchFamily="34" charset="0"/>
                <a:ea typeface="+mn-ea"/>
                <a:cs typeface="Calibri" pitchFamily="34" charset="0"/>
              </a:rPr>
              <a:t>može </a:t>
            </a:r>
            <a:r>
              <a:rPr lang="it-IT" sz="2800" dirty="0">
                <a:latin typeface="Calibri" pitchFamily="34" charset="0"/>
                <a:ea typeface="+mn-ea"/>
                <a:cs typeface="Calibri" pitchFamily="34" charset="0"/>
              </a:rPr>
              <a:t>imati više bračnih partnera, ali </a:t>
            </a:r>
            <a:r>
              <a:rPr lang="it-IT" sz="2800" b="1" dirty="0">
                <a:solidFill>
                  <a:srgbClr val="FFC000"/>
                </a:solidFill>
                <a:latin typeface="Calibri" pitchFamily="34" charset="0"/>
                <a:ea typeface="+mn-ea"/>
                <a:cs typeface="Calibri" pitchFamily="34" charset="0"/>
              </a:rPr>
              <a:t>ne istodobno</a:t>
            </a:r>
            <a:endParaRPr lang="hr-HR" sz="2800" b="1" dirty="0">
              <a:solidFill>
                <a:srgbClr val="FFC000"/>
              </a:solidFill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000125" y="3000375"/>
            <a:ext cx="2786063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MONOGAMIJA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4929188" y="3000375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POLIGAMIJA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14438" y="4000500"/>
            <a:ext cx="239077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 + </a:t>
            </a:r>
            <a:r>
              <a:rPr lang="hr-HR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4929188" y="3000375"/>
            <a:ext cx="2857500" cy="2214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000125" y="3000375"/>
            <a:ext cx="2786063" cy="2214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214938" y="4000500"/>
            <a:ext cx="239077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 + </a:t>
            </a:r>
            <a:r>
              <a:rPr lang="hr-HR" sz="7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</a:t>
            </a:r>
          </a:p>
        </p:txBody>
      </p:sp>
      <p:sp>
        <p:nvSpPr>
          <p:cNvPr id="12" name="Rectangle 11"/>
          <p:cNvSpPr/>
          <p:nvPr/>
        </p:nvSpPr>
        <p:spPr bwMode="auto">
          <a:xfrm rot="2291598">
            <a:off x="3017838" y="2840038"/>
            <a:ext cx="1274762" cy="500062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20%</a:t>
            </a:r>
          </a:p>
        </p:txBody>
      </p:sp>
      <p:sp>
        <p:nvSpPr>
          <p:cNvPr id="13" name="Rectangle 12"/>
          <p:cNvSpPr/>
          <p:nvPr/>
        </p:nvSpPr>
        <p:spPr bwMode="auto">
          <a:xfrm rot="2291598">
            <a:off x="6948488" y="2840038"/>
            <a:ext cx="1273175" cy="500062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80%</a:t>
            </a:r>
          </a:p>
        </p:txBody>
      </p:sp>
      <p:sp>
        <p:nvSpPr>
          <p:cNvPr id="14" name="Rounded Rectangular Callout 13"/>
          <p:cNvSpPr/>
          <p:nvPr/>
        </p:nvSpPr>
        <p:spPr>
          <a:xfrm>
            <a:off x="971600" y="116632"/>
            <a:ext cx="2714644" cy="785813"/>
          </a:xfrm>
          <a:prstGeom prst="wedgeRoundRectCallout">
            <a:avLst>
              <a:gd name="adj1" fmla="val 59574"/>
              <a:gd name="adj2" fmla="val 8916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 Brak je životna zajednica žene i muškarca.</a:t>
            </a:r>
          </a:p>
          <a:p>
            <a:pPr algn="r"/>
            <a:r>
              <a:rPr lang="hr-HR" sz="1400" i="1" dirty="0" smtClean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Ustav RH</a:t>
            </a:r>
            <a:endParaRPr lang="hr-HR" i="1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161 – 162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50"/>
                            </p:stCondLst>
                            <p:childTnLst>
                              <p:par>
                                <p:cTn id="2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25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build="allAtOnce" animBg="1"/>
      <p:bldP spid="6" grpId="0" build="allAtOnce" animBg="1"/>
      <p:bldP spid="7" grpId="0" uiExpand="1" build="allAtOnce"/>
      <p:bldP spid="9" grpId="0" uiExpand="1" animBg="1"/>
      <p:bldP spid="10" grpId="0" uiExpand="1" animBg="1"/>
      <p:bldP spid="11" grpId="0" uiExpand="1" build="allAtOnce"/>
      <p:bldP spid="12" grpId="0" build="allAtOnce" animBg="1"/>
      <p:bldP spid="13" grpId="0" build="allAtOnce" animBg="1"/>
      <p:bldP spid="14" grpId="0" animBg="1"/>
      <p:bldP spid="14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Mr. Data\Desktop\sociologija\slike\Polygamy_world_map.png"/>
          <p:cNvPicPr>
            <a:picLocks noChangeAspect="1" noChangeArrowheads="1"/>
          </p:cNvPicPr>
          <p:nvPr/>
        </p:nvPicPr>
        <p:blipFill>
          <a:blip r:embed="rId2"/>
          <a:srcRect l="2859" r="7069"/>
          <a:stretch>
            <a:fillRect/>
          </a:stretch>
        </p:blipFill>
        <p:spPr bwMode="auto">
          <a:xfrm>
            <a:off x="71438" y="1643063"/>
            <a:ext cx="9001125" cy="4505325"/>
          </a:xfrm>
          <a:prstGeom prst="rect">
            <a:avLst/>
          </a:prstGeom>
          <a:ln>
            <a:noFill/>
          </a:ln>
          <a:effectLst>
            <a:outerShdw blurRad="190500" algn="tl" rotWithShape="0">
              <a:schemeClr val="tx1">
                <a:alpha val="70000"/>
              </a:schemeClr>
            </a:outerShdw>
          </a:effectLst>
        </p:spPr>
      </p:pic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71438" y="285750"/>
            <a:ext cx="8929687" cy="6429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ZEMLJE U KOJIMA JE PRISUTNA POLIGAMIJA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/>
        </p:nvSpPr>
        <p:spPr bwMode="auto">
          <a:xfrm>
            <a:off x="4857750" y="2643188"/>
            <a:ext cx="4071938" cy="2571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14313" y="2643188"/>
            <a:ext cx="4071937" cy="257175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3143250" y="214313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POLIGAMIJA</a:t>
            </a:r>
          </a:p>
        </p:txBody>
      </p:sp>
      <p:sp>
        <p:nvSpPr>
          <p:cNvPr id="14" name="Rectangle 13"/>
          <p:cNvSpPr/>
          <p:nvPr/>
        </p:nvSpPr>
        <p:spPr bwMode="auto">
          <a:xfrm>
            <a:off x="820738" y="2214563"/>
            <a:ext cx="2857500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POLIGINIJA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1438" y="5607050"/>
            <a:ext cx="3857625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1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</a:t>
            </a: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+ n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</a:t>
            </a:r>
          </a:p>
        </p:txBody>
      </p:sp>
      <p:sp>
        <p:nvSpPr>
          <p:cNvPr id="17" name="Rectangle 16"/>
          <p:cNvSpPr/>
          <p:nvPr/>
        </p:nvSpPr>
        <p:spPr bwMode="auto">
          <a:xfrm>
            <a:off x="5429250" y="2214563"/>
            <a:ext cx="28575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POLIANDRIJA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714875" y="5607050"/>
            <a:ext cx="4286250" cy="112274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1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</a:t>
            </a:r>
            <a:r>
              <a:rPr lang="hr-HR" sz="7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+ n</a:t>
            </a:r>
            <a:r>
              <a:rPr lang="hr-HR" sz="7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</a:t>
            </a:r>
          </a:p>
        </p:txBody>
      </p:sp>
      <p:grpSp>
        <p:nvGrpSpPr>
          <p:cNvPr id="2" name="Group 45"/>
          <p:cNvGrpSpPr>
            <a:grpSpLocks/>
          </p:cNvGrpSpPr>
          <p:nvPr/>
        </p:nvGrpSpPr>
        <p:grpSpPr bwMode="auto">
          <a:xfrm>
            <a:off x="214313" y="3357563"/>
            <a:ext cx="3963987" cy="1565275"/>
            <a:chOff x="214282" y="3357562"/>
            <a:chExt cx="3963916" cy="1564506"/>
          </a:xfrm>
        </p:grpSpPr>
        <p:pic>
          <p:nvPicPr>
            <p:cNvPr id="15382" name="Picture 21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14282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83" name="Picture 31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556586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4" name="Picture 32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180721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5" name="Picture 33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804856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5386" name="Picture 34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428992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6" name="Rectangle 35"/>
            <p:cNvSpPr/>
            <p:nvPr/>
          </p:nvSpPr>
          <p:spPr>
            <a:xfrm>
              <a:off x="958806" y="3578116"/>
              <a:ext cx="696012" cy="123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8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Calibri" pitchFamily="34" charset="0"/>
                </a:rPr>
                <a:t>+</a:t>
              </a:r>
              <a:endParaRPr lang="hr-HR" sz="8000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5000625" y="3357563"/>
            <a:ext cx="3941763" cy="1565275"/>
            <a:chOff x="5000628" y="3357562"/>
            <a:chExt cx="3941005" cy="1564506"/>
          </a:xfrm>
        </p:grpSpPr>
        <p:pic>
          <p:nvPicPr>
            <p:cNvPr id="15376" name="Picture 37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072462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7" name="Picture 38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7460525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8" name="Picture 39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848588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pic>
          <p:nvPicPr>
            <p:cNvPr id="15379" name="Picture 40" descr="1362962160_men_hairdresser.png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236651" y="3357562"/>
              <a:ext cx="869171" cy="15645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blurRad="63500" sx="102000" sy="102000" algn="ctr" rotWithShape="0">
                <a:schemeClr val="tx1"/>
              </a:outerShdw>
            </a:effectLst>
          </p:spPr>
        </p:pic>
        <p:sp>
          <p:nvSpPr>
            <p:cNvPr id="42" name="Rectangle 41"/>
            <p:cNvSpPr/>
            <p:nvPr/>
          </p:nvSpPr>
          <p:spPr>
            <a:xfrm>
              <a:off x="5643442" y="3578116"/>
              <a:ext cx="695890" cy="12366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hangingPunct="0">
                <a:lnSpc>
                  <a:spcPct val="93000"/>
                </a:lnSpc>
                <a:buClr>
                  <a:srgbClr val="000000"/>
                </a:buClr>
                <a:buSzPct val="100000"/>
                <a:buFont typeface="Times New Roman" pitchFamily="16" charset="0"/>
                <a:buNone/>
                <a:defRPr/>
              </a:pPr>
              <a:r>
                <a:rPr lang="hr-HR" sz="80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libri" pitchFamily="34" charset="0"/>
                  <a:ea typeface="+mn-ea"/>
                  <a:cs typeface="Calibri" pitchFamily="34" charset="0"/>
                </a:rPr>
                <a:t>+</a:t>
              </a:r>
              <a:endParaRPr lang="hr-HR" sz="8000">
                <a:latin typeface="Calibri" pitchFamily="34" charset="0"/>
                <a:ea typeface="+mn-ea"/>
                <a:cs typeface="Calibri" pitchFamily="34" charset="0"/>
              </a:endParaRPr>
            </a:p>
          </p:txBody>
        </p:sp>
        <p:pic>
          <p:nvPicPr>
            <p:cNvPr id="15381" name="Picture 42" descr="1362962205_ladies_room_toilet.png"/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000628" y="3396958"/>
              <a:ext cx="749206" cy="148571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45" name="Rectangle 44"/>
          <p:cNvSpPr/>
          <p:nvPr/>
        </p:nvSpPr>
        <p:spPr bwMode="auto">
          <a:xfrm rot="2291598">
            <a:off x="7591425" y="1911350"/>
            <a:ext cx="1273175" cy="500063"/>
          </a:xfrm>
          <a:prstGeom prst="rect">
            <a:avLst/>
          </a:prstGeom>
          <a:solidFill>
            <a:srgbClr val="FFC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0,5 %</a:t>
            </a:r>
          </a:p>
        </p:txBody>
      </p:sp>
      <p:cxnSp>
        <p:nvCxnSpPr>
          <p:cNvPr id="31" name="Elbow Connector 30"/>
          <p:cNvCxnSpPr>
            <a:stCxn id="6" idx="2"/>
            <a:endCxn id="14" idx="0"/>
          </p:cNvCxnSpPr>
          <p:nvPr/>
        </p:nvCxnSpPr>
        <p:spPr>
          <a:xfrm rot="5400000">
            <a:off x="2839244" y="481807"/>
            <a:ext cx="1143000" cy="2322512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6" idx="2"/>
            <a:endCxn id="17" idx="0"/>
          </p:cNvCxnSpPr>
          <p:nvPr/>
        </p:nvCxnSpPr>
        <p:spPr>
          <a:xfrm rot="16200000" flipH="1">
            <a:off x="5143500" y="500063"/>
            <a:ext cx="1143000" cy="2286000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6137706" y="2700828"/>
            <a:ext cx="1440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bratski brak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162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8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4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18" grpId="0" animBg="1"/>
      <p:bldP spid="6" grpId="0" build="allAtOnce" animBg="1"/>
      <p:bldP spid="14" grpId="0" build="allAtOnce" animBg="1"/>
      <p:bldP spid="16" grpId="0" build="allAtOnce"/>
      <p:bldP spid="17" grpId="0" build="allAtOnce" animBg="1"/>
      <p:bldP spid="19" grpId="0" build="allAtOnce"/>
      <p:bldP spid="45" grpId="0" build="allAtOnce" animBg="1"/>
      <p:bldP spid="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0" y="1643050"/>
            <a:ext cx="892971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sz="36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Isječak iz dokumentarca Mormonski kandidat </a:t>
            </a:r>
            <a:r>
              <a:rPr lang="hr-HR" sz="3200" i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prikaz poliginije u SAD-u</a:t>
            </a:r>
          </a:p>
        </p:txBody>
      </p:sp>
      <p:sp>
        <p:nvSpPr>
          <p:cNvPr id="6" name="Rectangle 5"/>
          <p:cNvSpPr/>
          <p:nvPr/>
        </p:nvSpPr>
        <p:spPr>
          <a:xfrm>
            <a:off x="357158" y="4143380"/>
            <a:ext cx="8143932" cy="4286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mtClean="0">
                <a:solidFill>
                  <a:schemeClr val="accent4"/>
                </a:solidFill>
                <a:latin typeface="Calibri" pitchFamily="34" charset="0"/>
                <a:cs typeface="Calibri" pitchFamily="34" charset="0"/>
                <a:hlinkClick r:id="rId3"/>
              </a:rPr>
              <a:t>https://drive.google.com/file/d/0B3j3fkaAq7drSG40RzBUZEdCYjA/edit?usp=sharing</a:t>
            </a:r>
            <a:endParaRPr lang="hr-HR">
              <a:solidFill>
                <a:schemeClr val="accent4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INCEST, EGZOGAMIJA I ENDOGAMIJA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36513" y="928688"/>
            <a:ext cx="9143999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EGZOGAMIJA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kulturno pravilo koje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zabranjuje brak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unutar srodničke (nasljedne) grupe</a:t>
            </a:r>
          </a:p>
          <a:p>
            <a:pPr marL="1138950" lvl="1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Lévi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6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Strauss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 – sklapanje saveza među grupama</a:t>
            </a: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396000" indent="-396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ENDOGAMIJA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</a:t>
            </a:r>
            <a:r>
              <a:rPr lang="hr-HR" sz="2600" u="sng" dirty="0">
                <a:latin typeface="Calibri" pitchFamily="34" charset="0"/>
                <a:ea typeface="WenQuanYi Micro Hei" charset="0"/>
                <a:cs typeface="Calibri" pitchFamily="34" charset="0"/>
              </a:rPr>
              <a:t>pojava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 sklapanja braka </a:t>
            </a:r>
            <a:r>
              <a:rPr lang="hr-HR" sz="2600" b="1" dirty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unutar pojedine grupe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više statistička pravilnost nego </a:t>
            </a:r>
            <a:r>
              <a:rPr lang="hr-HR" sz="26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društvena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norma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karakteristična za razvijena, industrijska društva</a:t>
            </a:r>
          </a:p>
        </p:txBody>
      </p:sp>
      <p:graphicFrame>
        <p:nvGraphicFramePr>
          <p:cNvPr id="30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810996"/>
              </p:ext>
            </p:extLst>
          </p:nvPr>
        </p:nvGraphicFramePr>
        <p:xfrm>
          <a:off x="714375" y="2643182"/>
          <a:ext cx="7786742" cy="12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3572387"/>
                <a:gridCol w="4214355"/>
              </a:tblGrid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TABU INCESTA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libri" pitchFamily="34" charset="0"/>
                          <a:cs typeface="Calibri" pitchFamily="34" charset="0"/>
                        </a:rPr>
                        <a:t>EGZOGAMIJA</a:t>
                      </a:r>
                      <a:endParaRPr lang="hr-HR" sz="20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zabrana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spolnog odnosa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zabrana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braka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95000"/>
                      </a:schemeClr>
                    </a:solidFill>
                  </a:tcPr>
                </a:tc>
              </a:tr>
              <a:tr h="408000"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odnosi se na </a:t>
                      </a:r>
                      <a:r>
                        <a:rPr lang="hr-HR" sz="2000" b="1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nuklearnu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obitelj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hr-HR" sz="200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odnosi se</a:t>
                      </a:r>
                      <a:r>
                        <a:rPr lang="hr-HR" sz="2000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na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šire</a:t>
                      </a:r>
                      <a:r>
                        <a:rPr lang="hr-HR" sz="2000" b="1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srodničke</a:t>
                      </a:r>
                      <a:r>
                        <a:rPr lang="hr-HR" sz="2000" b="1" baseline="0" dirty="0" smtClean="0">
                          <a:effectLst/>
                          <a:latin typeface="Calibri" pitchFamily="34" charset="0"/>
                          <a:cs typeface="Calibri" pitchFamily="34" charset="0"/>
                        </a:rPr>
                        <a:t> </a:t>
                      </a:r>
                      <a:r>
                        <a:rPr lang="hr-HR" sz="2000" b="1" baseline="0" dirty="0" smtClean="0"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grupe</a:t>
                      </a:r>
                      <a:endParaRPr lang="hr-HR" sz="2000" b="1" dirty="0"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206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162 – 163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1" dur="25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5" dur="25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9" dur="25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163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142857"/>
            <a:ext cx="892968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INCEST </a:t>
            </a:r>
            <a:r>
              <a:rPr lang="hr-HR" sz="40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(SOCIOLOŠKA OBJAŠNJENJA)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3" y="928688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izbjegavanje incesta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(univerzalno) i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tabu incesta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(postoji samo u nekim kulturama)</a:t>
            </a:r>
          </a:p>
          <a:p>
            <a:pPr marL="396000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kraljevski incest </a:t>
            </a: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– incest među pripadnicima vladajuće grupe </a:t>
            </a:r>
            <a:r>
              <a:rPr lang="hr-HR" sz="26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(npr. stari Egipat</a:t>
            </a:r>
            <a:r>
              <a:rPr lang="hr-HR" sz="2600" i="1" dirty="0">
                <a:latin typeface="Calibri" pitchFamily="34" charset="0"/>
                <a:ea typeface="WenQuanYi Micro Hei" charset="0"/>
                <a:cs typeface="Calibri" pitchFamily="34" charset="0"/>
              </a:rPr>
              <a:t>, Inke, vladari na Havajima)</a:t>
            </a:r>
          </a:p>
          <a:p>
            <a:pPr marL="396000" indent="-396000" hangingPunct="0">
              <a:spcBef>
                <a:spcPts val="18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600" dirty="0">
                <a:latin typeface="Calibri" pitchFamily="34" charset="0"/>
                <a:ea typeface="WenQuanYi Micro Hei" charset="0"/>
                <a:cs typeface="Calibri" pitchFamily="34" charset="0"/>
              </a:rPr>
              <a:t>objašnjenja incesta:</a:t>
            </a:r>
          </a:p>
          <a:p>
            <a:pPr marL="1138950" lvl="1" indent="-396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6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05507" y="3401702"/>
            <a:ext cx="3571875" cy="531354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BIOLOŠKO </a:t>
            </a: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– PSIHOLOŠKA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220338" y="3401702"/>
            <a:ext cx="3312102" cy="531354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SOCIO – KULTURNA</a:t>
            </a:r>
            <a:endParaRPr lang="hr-HR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4005064"/>
            <a:ext cx="4536504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8000" indent="-2880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Malinowski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incest bi izazvao ljubomoru i kaos u društvu te ugrozio strukturu obitelji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C.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Lévi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-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Strauss</a:t>
            </a: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– incest označava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prijelaz ljudske vrste iz prirode u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kulturu – prisiljava na stvaranje saveza s drugim grupama</a:t>
            </a:r>
            <a:endParaRPr lang="hr-HR" sz="24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179" y="4005064"/>
            <a:ext cx="4214813" cy="24622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funkcionalnost zabrane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smanjenje genetskih malformacija potomstva</a:t>
            </a:r>
          </a:p>
          <a:p>
            <a:pPr marL="288000" indent="-2880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defRPr/>
            </a:pPr>
            <a:r>
              <a:rPr lang="hr-HR" sz="24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E. </a:t>
            </a:r>
            <a:r>
              <a:rPr lang="hr-HR" sz="24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Westermarck</a:t>
            </a:r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–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„nezainteresiranost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zbog </a:t>
            </a:r>
            <a:r>
              <a:rPr lang="hr-HR" sz="2400" dirty="0" smtClean="0">
                <a:latin typeface="Calibri" pitchFamily="34" charset="0"/>
                <a:ea typeface="+mn-ea"/>
                <a:cs typeface="Calibri" pitchFamily="34" charset="0"/>
              </a:rPr>
              <a:t>bliskosti” </a:t>
            </a:r>
            <a:r>
              <a:rPr lang="hr-HR" sz="2400" dirty="0">
                <a:latin typeface="Calibri" pitchFamily="34" charset="0"/>
                <a:ea typeface="+mn-ea"/>
                <a:cs typeface="Calibri" pitchFamily="34" charset="0"/>
              </a:rPr>
              <a:t>(primjer – kibuci)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7" dur="25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 animBg="1"/>
      <p:bldP spid="7" grpId="0" build="allAtOnce" animBg="1"/>
      <p:bldP spid="9" grpId="0" uiExpand="1" build="allAtOnce"/>
      <p:bldP spid="10" grpId="0" uiExpand="1" build="allAtOnce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1"/>
          <p:cNvSpPr>
            <a:spLocks noChangeArrowheads="1"/>
          </p:cNvSpPr>
          <p:nvPr/>
        </p:nvSpPr>
        <p:spPr bwMode="auto">
          <a:xfrm>
            <a:off x="71438" y="71438"/>
            <a:ext cx="8929687" cy="7143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ALTERNATIVNI STILOVI ŽIVOTA</a:t>
            </a:r>
          </a:p>
        </p:txBody>
      </p:sp>
      <p:sp>
        <p:nvSpPr>
          <p:cNvPr id="29" name="Rectangle 2"/>
          <p:cNvSpPr>
            <a:spLocks noChangeArrowheads="1"/>
          </p:cNvSpPr>
          <p:nvPr/>
        </p:nvSpPr>
        <p:spPr bwMode="auto">
          <a:xfrm>
            <a:off x="214313" y="908720"/>
            <a:ext cx="8786812" cy="5786437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5000" rIns="90000" bIns="45000"/>
          <a:lstStyle/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hr-HR" sz="2800" dirty="0">
                <a:latin typeface="Calibri" pitchFamily="34" charset="0"/>
                <a:cs typeface="Calibri" pitchFamily="34" charset="0"/>
              </a:rPr>
              <a:t>odnosi se na alternativu </a:t>
            </a:r>
            <a:r>
              <a:rPr lang="hr-HR" sz="2800" dirty="0" smtClean="0">
                <a:latin typeface="Calibri" pitchFamily="34" charset="0"/>
                <a:cs typeface="Calibri" pitchFamily="34" charset="0"/>
              </a:rPr>
              <a:t>obiteljskom/bračnom </a:t>
            </a:r>
            <a:r>
              <a:rPr lang="hr-HR" sz="2800" dirty="0">
                <a:latin typeface="Calibri" pitchFamily="34" charset="0"/>
                <a:cs typeface="Calibri" pitchFamily="34" charset="0"/>
              </a:rPr>
              <a:t>životu</a:t>
            </a:r>
          </a:p>
          <a:p>
            <a:pPr marL="395288" indent="-395288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hr-HR" sz="28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50026" y="1621517"/>
            <a:ext cx="2571750" cy="857264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KOMUNE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3358587" y="1621517"/>
            <a:ext cx="2386013" cy="857264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KOHABITACIJA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6281411" y="1621517"/>
            <a:ext cx="2714625" cy="857264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400" b="1" dirty="0">
                <a:latin typeface="Calibri" pitchFamily="34" charset="0"/>
                <a:ea typeface="+mn-ea"/>
                <a:cs typeface="Calibri" pitchFamily="34" charset="0"/>
              </a:rPr>
              <a:t>SAMAČKA DOMAĆINSTVA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71438" y="2641220"/>
            <a:ext cx="2928926" cy="4017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oblik zajedničkog življenja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i="1" dirty="0">
                <a:latin typeface="Calibri" pitchFamily="34" charset="0"/>
                <a:cs typeface="Calibri" pitchFamily="34" charset="0"/>
              </a:rPr>
              <a:t>primjeri – </a:t>
            </a:r>
            <a:r>
              <a:rPr lang="hr-HR" sz="2200" i="1" dirty="0" err="1">
                <a:latin typeface="Calibri" pitchFamily="34" charset="0"/>
                <a:cs typeface="Calibri" pitchFamily="34" charset="0"/>
              </a:rPr>
              <a:t>Oneida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, </a:t>
            </a:r>
            <a:r>
              <a:rPr lang="hr-HR" sz="2200" i="1" dirty="0" err="1">
                <a:latin typeface="Calibri" pitchFamily="34" charset="0"/>
                <a:cs typeface="Calibri" pitchFamily="34" charset="0"/>
              </a:rPr>
              <a:t>hippiji</a:t>
            </a:r>
            <a:r>
              <a:rPr lang="hr-HR" sz="2200" i="1" dirty="0">
                <a:latin typeface="Calibri" pitchFamily="34" charset="0"/>
                <a:cs typeface="Calibri" pitchFamily="34" charset="0"/>
              </a:rPr>
              <a:t> 60-ih i izraelski kibuci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članovi komune se osjećaju  kao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„autsajderi”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obiteljske vrijednosti prevladaju čak i u komuni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3214688" y="2641220"/>
            <a:ext cx="2786062" cy="29187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zajednički život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bez formalno </a:t>
            </a:r>
            <a:r>
              <a:rPr lang="hr-HR" sz="22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sklopljenog </a:t>
            </a:r>
            <a:r>
              <a:rPr lang="hr-HR" sz="22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braka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i="1" dirty="0">
                <a:latin typeface="Calibri" pitchFamily="34" charset="0"/>
                <a:cs typeface="Calibri" pitchFamily="34" charset="0"/>
              </a:rPr>
              <a:t>Švedska – 99% parova živi zajedno prije braka</a:t>
            </a:r>
          </a:p>
          <a:p>
            <a:pPr marL="287338" indent="-287338" hangingPunct="0">
              <a:lnSpc>
                <a:spcPct val="93000"/>
              </a:lnSpc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 smtClean="0">
                <a:latin typeface="Calibri" pitchFamily="34" charset="0"/>
                <a:cs typeface="Calibri" pitchFamily="34" charset="0"/>
              </a:rPr>
              <a:t>„probni rok”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prije sklapanja </a:t>
            </a:r>
            <a:r>
              <a:rPr lang="hr-HR" sz="2200" dirty="0" smtClean="0">
                <a:latin typeface="Calibri" pitchFamily="34" charset="0"/>
                <a:cs typeface="Calibri" pitchFamily="34" charset="0"/>
              </a:rPr>
              <a:t>braka</a:t>
            </a:r>
            <a:endParaRPr lang="hr-HR" sz="22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281411" y="2641220"/>
            <a:ext cx="2643187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287338" indent="-28733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dirty="0">
                <a:latin typeface="Calibri" pitchFamily="34" charset="0"/>
                <a:cs typeface="Calibri" pitchFamily="34" charset="0"/>
              </a:rPr>
              <a:t>posljedica kasnijeg stupanja u brak i većeg broja razvoda</a:t>
            </a:r>
          </a:p>
          <a:p>
            <a:pPr marL="287338" indent="-287338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–"/>
            </a:pP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manji dr. pritisak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(na žene) i </a:t>
            </a:r>
            <a:r>
              <a:rPr lang="hr-HR" sz="2200" b="1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karijera</a:t>
            </a:r>
            <a:r>
              <a:rPr lang="hr-HR" sz="2200" dirty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200" dirty="0">
                <a:latin typeface="Calibri" pitchFamily="34" charset="0"/>
                <a:cs typeface="Calibri" pitchFamily="34" charset="0"/>
              </a:rPr>
              <a:t>(ekonomska neovisnost žene)</a:t>
            </a:r>
          </a:p>
        </p:txBody>
      </p:sp>
      <p:cxnSp>
        <p:nvCxnSpPr>
          <p:cNvPr id="17" name="Straight Connector 16"/>
          <p:cNvCxnSpPr>
            <a:cxnSpLocks noChangeShapeType="1"/>
          </p:cNvCxnSpPr>
          <p:nvPr/>
        </p:nvCxnSpPr>
        <p:spPr bwMode="auto">
          <a:xfrm rot="5400000">
            <a:off x="589075" y="4194834"/>
            <a:ext cx="50022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cxnSp>
        <p:nvCxnSpPr>
          <p:cNvPr id="18" name="Straight Connector 17"/>
          <p:cNvCxnSpPr>
            <a:cxnSpLocks noChangeShapeType="1"/>
          </p:cNvCxnSpPr>
          <p:nvPr/>
        </p:nvCxnSpPr>
        <p:spPr bwMode="auto">
          <a:xfrm rot="5400000">
            <a:off x="3511899" y="4194834"/>
            <a:ext cx="5002213" cy="1587"/>
          </a:xfrm>
          <a:prstGeom prst="line">
            <a:avLst/>
          </a:prstGeom>
          <a:noFill/>
          <a:ln w="12700" algn="ctr">
            <a:solidFill>
              <a:schemeClr val="tx1"/>
            </a:solidFill>
            <a:prstDash val="dash"/>
            <a:round/>
            <a:headEnd/>
            <a:tailEnd/>
          </a:ln>
        </p:spPr>
      </p:cxnSp>
      <p:sp>
        <p:nvSpPr>
          <p:cNvPr id="16" name="TextBox 15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169 – 170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5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75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5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5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75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5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5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allAtOnce" animBg="1"/>
      <p:bldP spid="11" grpId="0" build="allAtOnce" animBg="1"/>
      <p:bldP spid="12" grpId="0" build="allAtOnce" animBg="1"/>
      <p:bldP spid="13" grpId="0" build="allAtOnce"/>
      <p:bldP spid="14" grpId="0" uiExpand="1" build="allAtOnce"/>
      <p:bldP spid="15" grpId="0" uiExpand="1" build="allAtOnce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57488" y="202596"/>
            <a:ext cx="2448000" cy="575438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32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BRAK</a:t>
            </a:r>
            <a:endParaRPr lang="hr-HR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85720" y="1442461"/>
            <a:ext cx="2448000" cy="504000"/>
          </a:xfrm>
          <a:prstGeom prst="rect">
            <a:avLst/>
          </a:prstGeom>
          <a:solidFill>
            <a:srgbClr val="00206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MONOGAMIJA</a:t>
            </a:r>
          </a:p>
        </p:txBody>
      </p:sp>
      <p:sp>
        <p:nvSpPr>
          <p:cNvPr id="4" name="Rectangle 3"/>
          <p:cNvSpPr/>
          <p:nvPr/>
        </p:nvSpPr>
        <p:spPr>
          <a:xfrm>
            <a:off x="4786314" y="1442461"/>
            <a:ext cx="2448000" cy="504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POLIGAMIJA</a:t>
            </a:r>
          </a:p>
        </p:txBody>
      </p:sp>
      <p:cxnSp>
        <p:nvCxnSpPr>
          <p:cNvPr id="5" name="Elbow Connector 4"/>
          <p:cNvCxnSpPr>
            <a:stCxn id="2" idx="2"/>
            <a:endCxn id="3" idx="0"/>
          </p:cNvCxnSpPr>
          <p:nvPr/>
        </p:nvCxnSpPr>
        <p:spPr>
          <a:xfrm rot="5400000">
            <a:off x="2463391" y="-175637"/>
            <a:ext cx="664427" cy="257176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Elbow Connector 5"/>
          <p:cNvCxnSpPr>
            <a:stCxn id="2" idx="2"/>
            <a:endCxn id="4" idx="0"/>
          </p:cNvCxnSpPr>
          <p:nvPr/>
        </p:nvCxnSpPr>
        <p:spPr>
          <a:xfrm rot="16200000" flipH="1">
            <a:off x="4713688" y="145834"/>
            <a:ext cx="664427" cy="192882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3929058" y="2561191"/>
            <a:ext cx="1928826" cy="504000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POLIGINIJA</a:t>
            </a:r>
          </a:p>
        </p:txBody>
      </p:sp>
      <p:sp>
        <p:nvSpPr>
          <p:cNvPr id="8" name="Rectangle 7"/>
          <p:cNvSpPr/>
          <p:nvPr/>
        </p:nvSpPr>
        <p:spPr>
          <a:xfrm>
            <a:off x="6231191" y="2561191"/>
            <a:ext cx="1947934" cy="504000"/>
          </a:xfrm>
          <a:prstGeom prst="rect">
            <a:avLst/>
          </a:prstGeom>
          <a:solidFill>
            <a:srgbClr val="FF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POLIANDRIJA</a:t>
            </a:r>
          </a:p>
        </p:txBody>
      </p:sp>
      <p:cxnSp>
        <p:nvCxnSpPr>
          <p:cNvPr id="9" name="Elbow Connector 8"/>
          <p:cNvCxnSpPr>
            <a:stCxn id="4" idx="2"/>
            <a:endCxn id="7" idx="0"/>
          </p:cNvCxnSpPr>
          <p:nvPr/>
        </p:nvCxnSpPr>
        <p:spPr>
          <a:xfrm rot="5400000">
            <a:off x="5144528" y="1695405"/>
            <a:ext cx="614730" cy="111684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Elbow Connector 9"/>
          <p:cNvCxnSpPr>
            <a:stCxn id="4" idx="2"/>
            <a:endCxn id="8" idx="0"/>
          </p:cNvCxnSpPr>
          <p:nvPr/>
        </p:nvCxnSpPr>
        <p:spPr>
          <a:xfrm rot="16200000" flipH="1">
            <a:off x="6300371" y="1656404"/>
            <a:ext cx="614730" cy="119484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54692" y="1282777"/>
            <a:ext cx="79701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286573" y="3163319"/>
            <a:ext cx="12137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</a:t>
            </a:r>
            <a:r>
              <a:rPr lang="hr-HR" sz="24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hr-HR" sz="2400" b="1" dirty="0" err="1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598261" y="3163319"/>
            <a:ext cx="1213794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Ž</a:t>
            </a:r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+ n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811027" y="1294919"/>
            <a:ext cx="787395" cy="461665"/>
          </a:xfrm>
          <a:prstGeom prst="rect">
            <a:avLst/>
          </a:prstGeom>
          <a:noFill/>
          <a:effectLst/>
        </p:spPr>
        <p:txBody>
          <a:bodyPr wrap="none" rtlCol="0" anchor="ctr">
            <a:spAutoFit/>
          </a:bodyPr>
          <a:lstStyle/>
          <a:p>
            <a:pPr algn="ctr"/>
            <a:r>
              <a:rPr lang="hr-HR" sz="24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1 + </a:t>
            </a:r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072462" y="2570920"/>
            <a:ext cx="1142976" cy="461665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algn="ctr"/>
            <a:r>
              <a:rPr lang="hr-HR" sz="2400" b="1" dirty="0" smtClean="0">
                <a:solidFill>
                  <a:srgbClr val="FFC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0,5 %</a:t>
            </a:r>
            <a:endParaRPr lang="hr-HR" sz="2400" b="1" dirty="0">
              <a:solidFill>
                <a:srgbClr val="FFC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52190" y="3923642"/>
            <a:ext cx="1928826" cy="504000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INCEST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732529" y="3923642"/>
            <a:ext cx="2283293" cy="504000"/>
          </a:xfrm>
          <a:prstGeom prst="rect">
            <a:avLst/>
          </a:prstGeom>
          <a:solidFill>
            <a:srgbClr val="008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EGZOGAMIJA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467336" y="3923642"/>
            <a:ext cx="2233686" cy="504000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ENDOGAMIJA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79512" y="4508841"/>
            <a:ext cx="2714644" cy="1015663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TABU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INCESTA</a:t>
            </a:r>
          </a:p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KRALJEVSKI INCEST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783473" y="4317372"/>
            <a:ext cx="2466067" cy="1015663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ZABRANA SKLAPANJA BRAKA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85720" y="2001676"/>
            <a:ext cx="2643206" cy="707886"/>
          </a:xfrm>
          <a:prstGeom prst="rect">
            <a:avLst/>
          </a:prstGeom>
          <a:noFill/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UZASTOPNA MONOGAMIJA</a:t>
            </a:r>
          </a:p>
        </p:txBody>
      </p:sp>
      <p:sp>
        <p:nvSpPr>
          <p:cNvPr id="32" name="Rounded Rectangular Callout 31"/>
          <p:cNvSpPr/>
          <p:nvPr/>
        </p:nvSpPr>
        <p:spPr>
          <a:xfrm>
            <a:off x="5588041" y="68296"/>
            <a:ext cx="3055909" cy="912432"/>
          </a:xfrm>
          <a:prstGeom prst="wedgeRoundRectCallout">
            <a:avLst>
              <a:gd name="adj1" fmla="val -61517"/>
              <a:gd name="adj2" fmla="val -12325"/>
              <a:gd name="adj3" fmla="val 16667"/>
            </a:avLst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b="1" dirty="0" smtClean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društveno prihvaćena </a:t>
            </a:r>
            <a:r>
              <a:rPr lang="pl-PL" dirty="0" smtClean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spolna zajednica dviju ili više osoba (različitog ili istog spola)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415006" y="4508841"/>
            <a:ext cx="1928826" cy="707886"/>
          </a:xfrm>
          <a:prstGeom prst="rect">
            <a:avLst/>
          </a:prstGeom>
          <a:noFill/>
          <a:ln w="38100">
            <a:noFill/>
          </a:ln>
          <a:effectLst/>
        </p:spPr>
        <p:txBody>
          <a:bodyPr wrap="square" rtlCol="0" anchor="ctr">
            <a:spAutoFit/>
          </a:bodyPr>
          <a:lstStyle/>
          <a:p>
            <a:pPr marL="180000" indent="-180000">
              <a:buFont typeface="Arial" pitchFamily="34" charset="0"/>
              <a:buChar char="–"/>
            </a:pPr>
            <a:r>
              <a:rPr lang="hr-HR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STATISTIČKA PRAVILNOST</a:t>
            </a:r>
            <a:endParaRPr lang="hr-HR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534506" y="6290697"/>
            <a:ext cx="1317414" cy="378663"/>
          </a:xfrm>
          <a:prstGeom prst="rect">
            <a:avLst/>
          </a:prstGeom>
          <a:solidFill>
            <a:srgbClr val="C00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KOMUNA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000599" y="6290697"/>
            <a:ext cx="1887019" cy="378663"/>
          </a:xfrm>
          <a:prstGeom prst="rect">
            <a:avLst/>
          </a:prstGeom>
          <a:solidFill>
            <a:srgbClr val="00800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KOHABITACIJA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36297" y="6290697"/>
            <a:ext cx="2973037" cy="378663"/>
          </a:xfrm>
          <a:prstGeom prst="rect">
            <a:avLst/>
          </a:prstGeom>
          <a:solidFill>
            <a:srgbClr val="0070C0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SAMAČKA DOMAĆINSTVA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155824" y="5478449"/>
            <a:ext cx="3597375" cy="378663"/>
          </a:xfrm>
          <a:prstGeom prst="rect">
            <a:avLst/>
          </a:prstGeom>
          <a:solidFill>
            <a:srgbClr val="FF00FF"/>
          </a:solidFill>
          <a:ln w="285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ALTERNATIVNI STILOVI ŽIVOTA</a:t>
            </a:r>
          </a:p>
        </p:txBody>
      </p:sp>
      <p:cxnSp>
        <p:nvCxnSpPr>
          <p:cNvPr id="16" name="Elbow Connector 15"/>
          <p:cNvCxnSpPr>
            <a:stCxn id="28" idx="2"/>
            <a:endCxn id="24" idx="0"/>
          </p:cNvCxnSpPr>
          <p:nvPr/>
        </p:nvCxnSpPr>
        <p:spPr>
          <a:xfrm rot="5400000">
            <a:off x="4357071" y="4693255"/>
            <a:ext cx="433585" cy="2761299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28" idx="2"/>
            <a:endCxn id="26" idx="0"/>
          </p:cNvCxnSpPr>
          <p:nvPr/>
        </p:nvCxnSpPr>
        <p:spPr>
          <a:xfrm rot="5400000">
            <a:off x="5232519" y="5568703"/>
            <a:ext cx="433585" cy="1010403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28" idx="2"/>
            <a:endCxn id="27" idx="0"/>
          </p:cNvCxnSpPr>
          <p:nvPr/>
        </p:nvCxnSpPr>
        <p:spPr>
          <a:xfrm rot="16200000" flipH="1">
            <a:off x="6521872" y="5289752"/>
            <a:ext cx="433585" cy="1568304"/>
          </a:xfrm>
          <a:prstGeom prst="bentConnector3">
            <a:avLst/>
          </a:prstGeom>
          <a:ln w="28575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>
            <a:spLocks noChangeArrowheads="1"/>
          </p:cNvSpPr>
          <p:nvPr/>
        </p:nvSpPr>
        <p:spPr bwMode="auto">
          <a:xfrm>
            <a:off x="-36512" y="-6811"/>
            <a:ext cx="2586613" cy="5391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b="1" dirty="0" smtClean="0">
                <a:solidFill>
                  <a:srgbClr val="FFC000"/>
                </a:solidFill>
                <a:latin typeface="Calibri" panose="020F0502020204030204" pitchFamily="34" charset="0"/>
                <a:ea typeface="WenQuanYi Micro Hei" charset="0"/>
                <a:cs typeface="Calibri" panose="020F0502020204030204" pitchFamily="34" charset="0"/>
              </a:rPr>
              <a:t>PONONOVIMO</a:t>
            </a:r>
            <a:endParaRPr lang="en-US" sz="3200" b="1" dirty="0">
              <a:solidFill>
                <a:srgbClr val="FFC000"/>
              </a:solidFill>
              <a:latin typeface="Calibri" panose="020F0502020204030204" pitchFamily="34" charset="0"/>
              <a:ea typeface="WenQuanYi Micro Hei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75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750"/>
                            </p:stCondLst>
                            <p:childTnLst>
                              <p:par>
                                <p:cTn id="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5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50"/>
                            </p:stCondLst>
                            <p:childTnLst>
                              <p:par>
                                <p:cTn id="11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75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000"/>
                            </p:stCondLst>
                            <p:childTnLst>
                              <p:par>
                                <p:cTn id="1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125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7" grpId="0" animBg="1"/>
      <p:bldP spid="8" grpId="0" animBg="1"/>
      <p:bldP spid="12" grpId="0"/>
      <p:bldP spid="13" grpId="0"/>
      <p:bldP spid="14" grpId="0"/>
      <p:bldP spid="15" grpId="0"/>
      <p:bldP spid="17" grpId="0"/>
      <p:bldP spid="18" grpId="0" animBg="1"/>
      <p:bldP spid="19" grpId="0" animBg="1"/>
      <p:bldP spid="20" grpId="0" animBg="1"/>
      <p:bldP spid="21" grpId="0"/>
      <p:bldP spid="22" grpId="0"/>
      <p:bldP spid="23" grpId="0"/>
      <p:bldP spid="32" grpId="0" animBg="1"/>
      <p:bldP spid="32" grpId="1" animBg="1"/>
      <p:bldP spid="25" grpId="0"/>
      <p:bldP spid="24" grpId="0" animBg="1"/>
      <p:bldP spid="26" grpId="0" animBg="1"/>
      <p:bldP spid="27" grpId="0" animBg="1"/>
      <p:bldP spid="2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142875" y="0"/>
            <a:ext cx="8929688" cy="1000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endParaRPr lang="en-US" sz="4000" b="1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42875" y="1071563"/>
            <a:ext cx="8858250" cy="557212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–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relativno trajna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grupa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povezana srodstvom, brakom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ili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usvajanjem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čiji članovi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žive zajedno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,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ekonomski</a:t>
            </a:r>
            <a:r>
              <a:rPr lang="hr-HR" sz="2800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surađuju</a:t>
            </a:r>
            <a:r>
              <a:rPr lang="hr-HR" sz="2800" dirty="0">
                <a:solidFill>
                  <a:srgbClr val="FFFFFF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 i </a:t>
            </a:r>
            <a:r>
              <a:rPr lang="hr-HR" sz="28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skrbe za potomstvo</a:t>
            </a: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endParaRPr lang="hr-HR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karakteristike obitelji: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</a:p>
          <a:p>
            <a:pPr marL="958850" lvl="1" indent="-215900" hangingPunct="0">
              <a:spcBef>
                <a:spcPts val="600"/>
              </a:spcBef>
              <a:buClr>
                <a:schemeClr val="tx1"/>
              </a:buClr>
              <a:buSzPct val="100000"/>
              <a:buFont typeface="Arial" pitchFamily="34" charset="0"/>
              <a:buChar char="̶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2800" dirty="0"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  <a:endParaRPr lang="en-US" sz="2800" dirty="0"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pic>
        <p:nvPicPr>
          <p:cNvPr id="5124" name="Picture 3" descr="stick-fam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875213" y="4071938"/>
            <a:ext cx="4268787" cy="2786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159 – 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245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2" dur="250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"/>
                            </p:stCondLst>
                            <p:childTnLst>
                              <p:par>
                                <p:cTn id="14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6" dur="250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0" dur="250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50"/>
                            </p:stCondLst>
                            <p:childTnLst>
                              <p:par>
                                <p:cTn id="22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4" dur="250"/>
                                        <p:tgtEl>
                                          <p:spTgt spid="245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8" dur="250"/>
                                        <p:tgtEl>
                                          <p:spTgt spid="245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foto_keluarga_besar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8963" y="3381575"/>
            <a:ext cx="5872162" cy="3429000"/>
          </a:xfrm>
          <a:prstGeom prst="rect">
            <a:avLst/>
          </a:prstGeom>
          <a:ln>
            <a:noFill/>
          </a:ln>
          <a:effectLst/>
        </p:spPr>
      </p:pic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1"/>
            <a:ext cx="8929687" cy="10112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714375" y="1477316"/>
            <a:ext cx="2928938" cy="114300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NUKLEARNA OBITELJ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5572125" y="1477316"/>
            <a:ext cx="2928938" cy="114300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PROŠIRENA OBITELJ</a:t>
            </a:r>
          </a:p>
        </p:txBody>
      </p:sp>
      <p:pic>
        <p:nvPicPr>
          <p:cNvPr id="15" name="Picture 14" descr="simpsons0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143250"/>
            <a:ext cx="3279775" cy="3714750"/>
          </a:xfrm>
          <a:prstGeom prst="rect">
            <a:avLst/>
          </a:prstGeom>
          <a:ln>
            <a:noFill/>
          </a:ln>
          <a:effectLst/>
        </p:spPr>
      </p:pic>
      <p:sp>
        <p:nvSpPr>
          <p:cNvPr id="7" name="Rectangle 6"/>
          <p:cNvSpPr/>
          <p:nvPr/>
        </p:nvSpPr>
        <p:spPr bwMode="auto">
          <a:xfrm rot="582616">
            <a:off x="6746875" y="2810816"/>
            <a:ext cx="2309813" cy="57150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PORODICA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159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1" grpId="0" build="allAtOnce" animBg="1"/>
      <p:bldP spid="7" grpId="0" build="allAtOnce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0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SASTAV OBITELJI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28813" y="1000125"/>
            <a:ext cx="5214937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NUKLEARNA OBITELJ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1143000" y="2778190"/>
            <a:ext cx="2571750" cy="100800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OBITELJ </a:t>
            </a:r>
            <a:r>
              <a:rPr lang="hr-HR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ORIJENTACIJE</a:t>
            </a:r>
            <a:endParaRPr lang="hr-HR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5214938" y="2778190"/>
            <a:ext cx="2571750" cy="100800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OBITELJ PROKREACIJE</a:t>
            </a:r>
          </a:p>
        </p:txBody>
      </p:sp>
      <p:pic>
        <p:nvPicPr>
          <p:cNvPr id="21" name="Picture 20" descr="1362347104_agt_family-off.png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000125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2" name="Picture 21" descr="family.png"/>
          <p:cNvPicPr>
            <a:picLocks noChangeAspect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072063" y="3929063"/>
            <a:ext cx="27146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" name="Picture 22" descr="obitelj.png"/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00125" y="4000500"/>
            <a:ext cx="28575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4" name="Straight Arrow Connector 23"/>
          <p:cNvCxnSpPr/>
          <p:nvPr/>
        </p:nvCxnSpPr>
        <p:spPr bwMode="auto">
          <a:xfrm flipV="1">
            <a:off x="3143250" y="5072063"/>
            <a:ext cx="1785938" cy="857250"/>
          </a:xfrm>
          <a:prstGeom prst="straightConnector1">
            <a:avLst/>
          </a:prstGeom>
          <a:solidFill>
            <a:srgbClr val="00B8FF"/>
          </a:solidFill>
          <a:ln w="76200" cap="flat" cmpd="sng" algn="ctr">
            <a:solidFill>
              <a:srgbClr val="FF0000"/>
            </a:solidFill>
            <a:prstDash val="sysDash"/>
            <a:round/>
            <a:headEnd type="none" w="med" len="med"/>
            <a:tailEnd type="triangle" w="med" len="med"/>
          </a:ln>
          <a:effectLst>
            <a:outerShdw blurRad="63500" sx="102000" sy="102000" algn="ctr" rotWithShape="0">
              <a:schemeClr val="tx1">
                <a:alpha val="40000"/>
              </a:schemeClr>
            </a:outerShdw>
          </a:effectLst>
        </p:spPr>
      </p:cxnSp>
      <p:sp>
        <p:nvSpPr>
          <p:cNvPr id="12" name="Oval 11"/>
          <p:cNvSpPr>
            <a:spLocks noChangeArrowheads="1"/>
          </p:cNvSpPr>
          <p:nvPr/>
        </p:nvSpPr>
        <p:spPr bwMode="auto">
          <a:xfrm>
            <a:off x="5000625" y="3929063"/>
            <a:ext cx="1571625" cy="1571625"/>
          </a:xfrm>
          <a:prstGeom prst="ellipse">
            <a:avLst/>
          </a:prstGeom>
          <a:noFill/>
          <a:ln w="76200" algn="ctr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8" charset="0"/>
              <a:buNone/>
            </a:pPr>
            <a:endParaRPr lang="hr-HR" sz="2000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10" idx="2"/>
            <a:endCxn id="19" idx="0"/>
          </p:cNvCxnSpPr>
          <p:nvPr/>
        </p:nvCxnSpPr>
        <p:spPr>
          <a:xfrm rot="5400000">
            <a:off x="3022172" y="1264079"/>
            <a:ext cx="920815" cy="2107407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0" idx="2"/>
            <a:endCxn id="20" idx="0"/>
          </p:cNvCxnSpPr>
          <p:nvPr/>
        </p:nvCxnSpPr>
        <p:spPr>
          <a:xfrm rot="16200000" flipH="1">
            <a:off x="5058140" y="1335516"/>
            <a:ext cx="920815" cy="1964531"/>
          </a:xfrm>
          <a:prstGeom prst="bentConnector3">
            <a:avLst>
              <a:gd name="adj1" fmla="val 50000"/>
            </a:avLst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159 – 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75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"/>
                            </p:stCondLst>
                            <p:childTnLst>
                              <p:par>
                                <p:cTn id="4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allAtOnce" animBg="1"/>
      <p:bldP spid="19" grpId="0" build="allAtOnce" animBg="1"/>
      <p:bldP spid="20" grpId="0" uiExpand="1" build="allAtOnce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-71462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 U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857246"/>
            <a:ext cx="2714625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PATRILINEARNO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25409" y="857246"/>
            <a:ext cx="28575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MATRILINEARNO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50031" y="1857371"/>
            <a:ext cx="2643188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priznavanje porijekla i nasljeđa po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očevoj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liniji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39722" y="1857371"/>
            <a:ext cx="2428875" cy="158068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priznavanje porijekla i nasljeđa po </a:t>
            </a:r>
            <a:r>
              <a:rPr lang="hr-HR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majčinoj</a:t>
            </a:r>
            <a:r>
              <a:rPr lang="hr-HR" sz="2600">
                <a:latin typeface="Calibri" pitchFamily="34" charset="0"/>
                <a:ea typeface="+mn-ea"/>
                <a:cs typeface="Calibri" pitchFamily="34" charset="0"/>
              </a:rPr>
              <a:t> liniji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25409" y="857232"/>
            <a:ext cx="2857500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3" y="857246"/>
            <a:ext cx="2714625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43656" y="857246"/>
            <a:ext cx="28575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BILINEARNO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22250" y="1857371"/>
            <a:ext cx="2500313" cy="120860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pl-PL" sz="2600">
                <a:latin typeface="Calibri" pitchFamily="34" charset="0"/>
                <a:ea typeface="+mn-ea"/>
                <a:cs typeface="Calibri" pitchFamily="34" charset="0"/>
              </a:rPr>
              <a:t>majčina i očeva linija </a:t>
            </a:r>
            <a:r>
              <a:rPr lang="pl-PL" sz="26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jednako su važne</a:t>
            </a:r>
            <a:endParaRPr lang="hr-HR" sz="2600" b="1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43656" y="857246"/>
            <a:ext cx="2857500" cy="271465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142844" y="3429013"/>
            <a:ext cx="3000396" cy="3286125"/>
            <a:chOff x="142844" y="3571875"/>
            <a:chExt cx="3000396" cy="3286125"/>
          </a:xfrm>
        </p:grpSpPr>
        <p:sp>
          <p:nvSpPr>
            <p:cNvPr id="12" name="Rectangle 11"/>
            <p:cNvSpPr/>
            <p:nvPr/>
          </p:nvSpPr>
          <p:spPr>
            <a:xfrm>
              <a:off x="142844" y="6334780"/>
              <a:ext cx="3000396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(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Abū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Zayd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‘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Abdu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Rahmān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smtClean="0">
                  <a:latin typeface="Calibri" pitchFamily="34" charset="0"/>
                  <a:cs typeface="Calibri" pitchFamily="34" charset="0"/>
                </a:rPr>
                <a:t>Muhamed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400" b="1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400" b="1" i="1" dirty="0" err="1" smtClean="0">
                  <a:latin typeface="Calibri" pitchFamily="34" charset="0"/>
                  <a:cs typeface="Calibri" pitchFamily="34" charset="0"/>
                </a:rPr>
                <a:t>Haldūn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 Al-</a:t>
              </a:r>
              <a:r>
                <a:rPr lang="hr-HR" sz="1400" i="1" dirty="0" err="1" smtClean="0">
                  <a:latin typeface="Calibri" pitchFamily="34" charset="0"/>
                  <a:cs typeface="Calibri" pitchFamily="34" charset="0"/>
                </a:rPr>
                <a:t>Hadrami</a:t>
              </a:r>
              <a:r>
                <a:rPr lang="hr-HR" sz="1400" i="1" dirty="0" smtClean="0">
                  <a:latin typeface="Calibri" pitchFamily="34" charset="0"/>
                  <a:cs typeface="Calibri" pitchFamily="34" charset="0"/>
                </a:rPr>
                <a:t>)</a:t>
              </a:r>
              <a:endParaRPr lang="hr-HR" sz="1400" i="1" dirty="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18" name="Picture 17" descr="Ibn_Khaldun.jpg"/>
            <p:cNvPicPr>
              <a:picLocks noChangeAspect="1"/>
            </p:cNvPicPr>
            <p:nvPr/>
          </p:nvPicPr>
          <p:blipFill>
            <a:blip r:embed="rId3" cstate="email"/>
            <a:stretch>
              <a:fillRect/>
            </a:stretch>
          </p:blipFill>
          <p:spPr>
            <a:xfrm>
              <a:off x="714348" y="3571875"/>
              <a:ext cx="1650827" cy="268467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928662" y="5947966"/>
              <a:ext cx="1357322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hr-HR" sz="1600" b="1" i="1" dirty="0" err="1" smtClean="0">
                  <a:latin typeface="Calibri" pitchFamily="34" charset="0"/>
                  <a:cs typeface="Calibri" pitchFamily="34" charset="0"/>
                </a:rPr>
                <a:t>Ibn</a:t>
              </a:r>
              <a:r>
                <a:rPr lang="hr-HR" sz="1600" b="1" i="1" dirty="0" smtClean="0">
                  <a:latin typeface="Calibri" pitchFamily="34" charset="0"/>
                  <a:cs typeface="Calibri" pitchFamily="34" charset="0"/>
                </a:rPr>
                <a:t> </a:t>
              </a:r>
              <a:r>
                <a:rPr lang="hr-HR" sz="1600" b="1" i="1" dirty="0" err="1">
                  <a:latin typeface="Calibri" pitchFamily="34" charset="0"/>
                  <a:cs typeface="Calibri" pitchFamily="34" charset="0"/>
                </a:rPr>
                <a:t>H</a:t>
              </a:r>
              <a:r>
                <a:rPr lang="hr-HR" sz="1600" b="1" i="1" dirty="0" err="1" smtClean="0">
                  <a:latin typeface="Calibri" pitchFamily="34" charset="0"/>
                  <a:cs typeface="Calibri" pitchFamily="34" charset="0"/>
                </a:rPr>
                <a:t>aldūn</a:t>
              </a:r>
              <a:endParaRPr lang="hr-HR" sz="1600" b="1" dirty="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6429388" y="3357576"/>
            <a:ext cx="2357454" cy="3237864"/>
            <a:chOff x="6429388" y="3500438"/>
            <a:chExt cx="2357454" cy="3237864"/>
          </a:xfrm>
        </p:grpSpPr>
        <p:sp>
          <p:nvSpPr>
            <p:cNvPr id="21" name="Rectangle 20"/>
            <p:cNvSpPr/>
            <p:nvPr/>
          </p:nvSpPr>
          <p:spPr>
            <a:xfrm>
              <a:off x="6429388" y="6215082"/>
              <a:ext cx="235745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hr-HR" sz="1400" b="1" i="1" smtClean="0"/>
                <a:t>Pelé</a:t>
              </a:r>
              <a:endParaRPr lang="hr-HR" sz="1400" i="1" smtClean="0">
                <a:latin typeface="Calibri" pitchFamily="34" charset="0"/>
                <a:cs typeface="Calibri" pitchFamily="34" charset="0"/>
              </a:endParaRPr>
            </a:p>
            <a:p>
              <a:pPr algn="ctr"/>
              <a:r>
                <a:rPr lang="pt-BR" sz="1400" i="1" smtClean="0">
                  <a:latin typeface="Calibri" pitchFamily="34" charset="0"/>
                  <a:cs typeface="Calibri" pitchFamily="34" charset="0"/>
                </a:rPr>
                <a:t>Edson Arantes do Nascimento</a:t>
              </a:r>
              <a:endParaRPr lang="hr-HR" sz="14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23" name="Picture 22" descr="pele.jpg"/>
            <p:cNvPicPr>
              <a:picLocks noChangeAspect="1"/>
            </p:cNvPicPr>
            <p:nvPr/>
          </p:nvPicPr>
          <p:blipFill>
            <a:blip r:embed="rId4" cstate="email"/>
            <a:stretch>
              <a:fillRect/>
            </a:stretch>
          </p:blipFill>
          <p:spPr>
            <a:xfrm>
              <a:off x="6713868" y="3500438"/>
              <a:ext cx="1788495" cy="2685600"/>
            </a:xfrm>
            <a:prstGeom prst="rect">
              <a:avLst/>
            </a:prstGeom>
          </p:spPr>
        </p:pic>
      </p:grpSp>
      <p:pic>
        <p:nvPicPr>
          <p:cNvPr id="25" name="Picture 24" descr="zidovi.jpg"/>
          <p:cNvPicPr>
            <a:picLocks noChangeAspect="1"/>
          </p:cNvPicPr>
          <p:nvPr/>
        </p:nvPicPr>
        <p:blipFill>
          <a:blip r:embed="rId5" cstate="email"/>
          <a:stretch>
            <a:fillRect/>
          </a:stretch>
        </p:blipFill>
        <p:spPr>
          <a:xfrm>
            <a:off x="3143238" y="4080360"/>
            <a:ext cx="2857522" cy="1848984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13" grpId="0" build="allAtOnce"/>
      <p:bldP spid="14" grpId="0" build="allAtOnce"/>
      <p:bldP spid="16" grpId="0" animBg="1"/>
      <p:bldP spid="15" grpId="0" animBg="1"/>
      <p:bldP spid="9" grpId="0" build="allAtOnce" animBg="1"/>
      <p:bldP spid="10" grpId="0" build="allAtOnce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0" y="1"/>
            <a:ext cx="9144000" cy="764704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 OBITELJI</a:t>
            </a:r>
          </a:p>
        </p:txBody>
      </p:sp>
      <p:sp>
        <p:nvSpPr>
          <p:cNvPr id="19" name="Rectangle 18"/>
          <p:cNvSpPr/>
          <p:nvPr/>
        </p:nvSpPr>
        <p:spPr bwMode="auto">
          <a:xfrm>
            <a:off x="214313" y="1289082"/>
            <a:ext cx="2772000" cy="857250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PATRILOKALNE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78975" y="1289082"/>
            <a:ext cx="2772000" cy="857250"/>
          </a:xfrm>
          <a:prstGeom prst="rect">
            <a:avLst/>
          </a:prstGeom>
          <a:solidFill>
            <a:srgbClr val="00206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MATRILOKALNE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66713" y="2289207"/>
            <a:ext cx="2390775" cy="19241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obitelji žive u domaćinstvu ili zajednici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mladoženje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0273" y="2289207"/>
            <a:ext cx="2403475" cy="192411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obitelji žive kod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nevjestine obitelji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78968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2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43636" y="1289082"/>
            <a:ext cx="2772000" cy="857250"/>
          </a:xfrm>
          <a:prstGeom prst="rect">
            <a:avLst/>
          </a:prstGeom>
          <a:solidFill>
            <a:srgbClr val="008000"/>
          </a:solidFill>
          <a:ln w="2857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NEOLOKALNE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240491" y="2289207"/>
            <a:ext cx="2546351" cy="19241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obitelj obitava </a:t>
            </a:r>
            <a:r>
              <a:rPr lang="hr-HR" sz="32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neovisno</a:t>
            </a:r>
            <a:r>
              <a:rPr lang="hr-HR" sz="3200">
                <a:latin typeface="Calibri" pitchFamily="34" charset="0"/>
                <a:ea typeface="+mn-ea"/>
                <a:cs typeface="Calibri" pitchFamily="34" charset="0"/>
              </a:rPr>
              <a:t> o roditeljima i rodbini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6143625" y="1289082"/>
            <a:ext cx="2772000" cy="3068612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6000760" y="4503710"/>
            <a:ext cx="2812478" cy="1639934"/>
            <a:chOff x="6000760" y="4503710"/>
            <a:chExt cx="2812478" cy="1639934"/>
          </a:xfrm>
        </p:grpSpPr>
        <p:pic>
          <p:nvPicPr>
            <p:cNvPr id="18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173304" y="4503710"/>
              <a:ext cx="1639934" cy="1639934"/>
            </a:xfrm>
            <a:prstGeom prst="rect">
              <a:avLst/>
            </a:prstGeom>
            <a:noFill/>
          </p:spPr>
        </p:pic>
        <p:sp>
          <p:nvSpPr>
            <p:cNvPr id="29" name="Right Arrow 28"/>
            <p:cNvSpPr/>
            <p:nvPr/>
          </p:nvSpPr>
          <p:spPr>
            <a:xfrm>
              <a:off x="7030428" y="5429264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9230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6455784" y="5064206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9232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6000760" y="5028206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41" name="Group 40"/>
          <p:cNvGrpSpPr/>
          <p:nvPr/>
        </p:nvGrpSpPr>
        <p:grpSpPr>
          <a:xfrm>
            <a:off x="3357554" y="4495842"/>
            <a:ext cx="2428892" cy="1639934"/>
            <a:chOff x="3357554" y="4495842"/>
            <a:chExt cx="2428892" cy="1639934"/>
          </a:xfrm>
        </p:grpSpPr>
        <p:pic>
          <p:nvPicPr>
            <p:cNvPr id="21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4146512" y="4495842"/>
              <a:ext cx="1639934" cy="1639934"/>
            </a:xfrm>
            <a:prstGeom prst="rect">
              <a:avLst/>
            </a:prstGeom>
            <a:noFill/>
          </p:spPr>
        </p:pic>
        <p:pic>
          <p:nvPicPr>
            <p:cNvPr id="9229" name="Picture 13" descr="D:\BackUp_skola\sociologija\slike\obitelj\obitelj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4432264" y="4984338"/>
              <a:ext cx="1080000" cy="1080000"/>
            </a:xfrm>
            <a:prstGeom prst="rect">
              <a:avLst/>
            </a:prstGeom>
            <a:noFill/>
          </p:spPr>
        </p:pic>
        <p:sp>
          <p:nvSpPr>
            <p:cNvPr id="26" name="Right Arrow 25"/>
            <p:cNvSpPr/>
            <p:nvPr/>
          </p:nvSpPr>
          <p:spPr>
            <a:xfrm>
              <a:off x="3932198" y="542139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  <p:pic>
          <p:nvPicPr>
            <p:cNvPr id="35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4714876" y="5056338"/>
              <a:ext cx="508306" cy="1008000"/>
            </a:xfrm>
            <a:prstGeom prst="rect">
              <a:avLst/>
            </a:prstGeom>
            <a:noFill/>
          </p:spPr>
        </p:pic>
        <p:pic>
          <p:nvPicPr>
            <p:cNvPr id="36" name="Picture 16" descr="D:\BackUp_skola\sociologija\slike\obitelj\M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3357554" y="5020338"/>
              <a:ext cx="526462" cy="1044000"/>
            </a:xfrm>
            <a:prstGeom prst="rect">
              <a:avLst/>
            </a:prstGeom>
            <a:noFill/>
          </p:spPr>
        </p:pic>
      </p:grpSp>
      <p:grpSp>
        <p:nvGrpSpPr>
          <p:cNvPr id="40" name="Group 39"/>
          <p:cNvGrpSpPr/>
          <p:nvPr/>
        </p:nvGrpSpPr>
        <p:grpSpPr>
          <a:xfrm>
            <a:off x="357158" y="4492702"/>
            <a:ext cx="2453890" cy="1639934"/>
            <a:chOff x="357158" y="4492702"/>
            <a:chExt cx="2453890" cy="1639934"/>
          </a:xfrm>
        </p:grpSpPr>
        <p:pic>
          <p:nvPicPr>
            <p:cNvPr id="37" name="Picture 14" descr="D:\BackUp_skola\sociologija\slike\obitelj\Z.png"/>
            <p:cNvPicPr>
              <a:picLocks noChangeAspect="1" noChangeArrowheads="1"/>
            </p:cNvPicPr>
            <p:nvPr/>
          </p:nvPicPr>
          <p:blipFill>
            <a:blip r:embed="rId4" cstate="email"/>
            <a:srcRect/>
            <a:stretch>
              <a:fillRect/>
            </a:stretch>
          </p:blipFill>
          <p:spPr bwMode="auto">
            <a:xfrm>
              <a:off x="357158" y="5053198"/>
              <a:ext cx="508306" cy="1008000"/>
            </a:xfrm>
            <a:prstGeom prst="rect">
              <a:avLst/>
            </a:prstGeom>
            <a:noFill/>
          </p:spPr>
        </p:pic>
        <p:grpSp>
          <p:nvGrpSpPr>
            <p:cNvPr id="39" name="Group 38"/>
            <p:cNvGrpSpPr/>
            <p:nvPr/>
          </p:nvGrpSpPr>
          <p:grpSpPr>
            <a:xfrm>
              <a:off x="1171114" y="4492702"/>
              <a:ext cx="1639934" cy="1639934"/>
              <a:chOff x="1171114" y="4492702"/>
              <a:chExt cx="1639934" cy="1639934"/>
            </a:xfrm>
          </p:grpSpPr>
          <p:pic>
            <p:nvPicPr>
              <p:cNvPr id="30" name="Picture 13" descr="D:\BackUp_skola\sociologija\slike\home.png"/>
              <p:cNvPicPr>
                <a:picLocks noChangeAspect="1" noChangeArrowheads="1"/>
              </p:cNvPicPr>
              <p:nvPr/>
            </p:nvPicPr>
            <p:blipFill>
              <a:blip r:embed="rId3" cstate="email"/>
              <a:srcRect/>
              <a:stretch>
                <a:fillRect/>
              </a:stretch>
            </p:blipFill>
            <p:spPr bwMode="auto">
              <a:xfrm>
                <a:off x="1171114" y="4492702"/>
                <a:ext cx="1639934" cy="1639934"/>
              </a:xfrm>
              <a:prstGeom prst="rect">
                <a:avLst/>
              </a:prstGeom>
              <a:noFill/>
            </p:spPr>
          </p:pic>
          <p:pic>
            <p:nvPicPr>
              <p:cNvPr id="31" name="Picture 13" descr="D:\BackUp_skola\sociologija\slike\obitelj\obitelj.png"/>
              <p:cNvPicPr>
                <a:picLocks noChangeAspect="1" noChangeArrowheads="1"/>
              </p:cNvPicPr>
              <p:nvPr/>
            </p:nvPicPr>
            <p:blipFill>
              <a:blip r:embed="rId6" cstate="email"/>
              <a:srcRect/>
              <a:stretch>
                <a:fillRect/>
              </a:stretch>
            </p:blipFill>
            <p:spPr bwMode="auto">
              <a:xfrm>
                <a:off x="1456866" y="4981198"/>
                <a:ext cx="1080000" cy="1080000"/>
              </a:xfrm>
              <a:prstGeom prst="rect">
                <a:avLst/>
              </a:prstGeom>
              <a:noFill/>
            </p:spPr>
          </p:pic>
          <p:pic>
            <p:nvPicPr>
              <p:cNvPr id="38" name="Picture 16" descr="D:\BackUp_skola\sociologija\slike\obitelj\M.png"/>
              <p:cNvPicPr>
                <a:picLocks noChangeAspect="1" noChangeArrowheads="1"/>
              </p:cNvPicPr>
              <p:nvPr/>
            </p:nvPicPr>
            <p:blipFill>
              <a:blip r:embed="rId5" cstate="email"/>
              <a:srcRect/>
              <a:stretch>
                <a:fillRect/>
              </a:stretch>
            </p:blipFill>
            <p:spPr bwMode="auto">
              <a:xfrm>
                <a:off x="1759522" y="5017198"/>
                <a:ext cx="526462" cy="1044000"/>
              </a:xfrm>
              <a:prstGeom prst="rect">
                <a:avLst/>
              </a:prstGeom>
              <a:noFill/>
            </p:spPr>
          </p:pic>
        </p:grpSp>
        <p:sp>
          <p:nvSpPr>
            <p:cNvPr id="34" name="Right Arrow 33"/>
            <p:cNvSpPr/>
            <p:nvPr/>
          </p:nvSpPr>
          <p:spPr>
            <a:xfrm>
              <a:off x="928662" y="5418256"/>
              <a:ext cx="500066" cy="428628"/>
            </a:xfrm>
            <a:prstGeom prst="rightArrow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 sz="20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13" grpId="0" build="allAtOnce"/>
      <p:bldP spid="14" grpId="0" build="allAtOnce"/>
      <p:bldP spid="16" grpId="0" animBg="1"/>
      <p:bldP spid="15" grpId="0" animBg="1"/>
      <p:bldP spid="9" grpId="0" build="allAtOnce" animBg="1"/>
      <p:bldP spid="10" grpId="0" build="allAtOnce"/>
      <p:bldP spid="11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 bwMode="auto">
          <a:xfrm>
            <a:off x="214313" y="1449458"/>
            <a:ext cx="2786062" cy="1043438"/>
          </a:xfrm>
          <a:prstGeom prst="rect">
            <a:avLst/>
          </a:prstGeom>
          <a:solidFill>
            <a:srgbClr val="C00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PATRIJARHALNE OBITELJI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3143250" y="1449458"/>
            <a:ext cx="2857500" cy="1043438"/>
          </a:xfrm>
          <a:prstGeom prst="rect">
            <a:avLst/>
          </a:prstGeom>
          <a:solidFill>
            <a:srgbClr val="00206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MATRIJARHALNE OBITELJI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6143625" y="1449458"/>
            <a:ext cx="2857500" cy="1043438"/>
          </a:xfrm>
          <a:prstGeom prst="rect">
            <a:avLst/>
          </a:prstGeom>
          <a:solidFill>
            <a:srgbClr val="008000"/>
          </a:solidFill>
          <a:ln w="381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EGALITARNE OBITELJI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3143250" y="1428736"/>
            <a:ext cx="2857500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214313" y="1428736"/>
            <a:ext cx="2786062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6143625" y="1428736"/>
            <a:ext cx="2857500" cy="342902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endParaRPr lang="hr-HR" sz="2000"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3414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 MOĆI U OBITELJI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1460" y="2571750"/>
            <a:ext cx="2571768" cy="1952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poredak u kojem </a:t>
            </a:r>
            <a:r>
              <a:rPr lang="hr-HR" sz="2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najstariji muškarac </a:t>
            </a:r>
            <a:r>
              <a:rPr lang="hr-HR" sz="2600" dirty="0">
                <a:latin typeface="Calibri" pitchFamily="34" charset="0"/>
                <a:ea typeface="+mn-ea"/>
                <a:cs typeface="Calibri" pitchFamily="34" charset="0"/>
              </a:rPr>
              <a:t>u obitelji donosi najvažnije odluke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57558" y="2571750"/>
            <a:ext cx="2428884" cy="20960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>
                <a:latin typeface="Calibri" pitchFamily="34" charset="0"/>
                <a:ea typeface="+mn-ea"/>
                <a:cs typeface="Calibri" pitchFamily="34" charset="0"/>
              </a:rPr>
              <a:t>poredak u kojem </a:t>
            </a: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žene donose najvažnije odluke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70638" y="2714625"/>
            <a:ext cx="2403475" cy="1695336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hangingPunct="0">
              <a:lnSpc>
                <a:spcPct val="93000"/>
              </a:lnSpc>
              <a:buClr>
                <a:srgbClr val="000000"/>
              </a:buClr>
              <a:buSzPct val="100000"/>
              <a:buFont typeface="Times New Roman" pitchFamily="16" charset="0"/>
              <a:buNone/>
              <a:defRPr/>
            </a:pPr>
            <a:r>
              <a:rPr lang="hr-HR" sz="2800"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+mn-ea"/>
                <a:cs typeface="Calibri" pitchFamily="34" charset="0"/>
              </a:rPr>
              <a:t>jednaka raspodjela moći </a:t>
            </a:r>
            <a:r>
              <a:rPr lang="hr-HR" sz="2800">
                <a:latin typeface="Calibri" pitchFamily="34" charset="0"/>
                <a:ea typeface="+mn-ea"/>
                <a:cs typeface="Calibri" pitchFamily="34" charset="0"/>
              </a:rPr>
              <a:t>kod supružnika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787377" y="5003776"/>
            <a:ext cx="1639934" cy="1639934"/>
            <a:chOff x="857224" y="4964917"/>
            <a:chExt cx="1639934" cy="1639934"/>
          </a:xfrm>
        </p:grpSpPr>
        <p:pic>
          <p:nvPicPr>
            <p:cNvPr id="30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857224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28" name="Group 27"/>
            <p:cNvGrpSpPr/>
            <p:nvPr/>
          </p:nvGrpSpPr>
          <p:grpSpPr>
            <a:xfrm>
              <a:off x="1000100" y="5096272"/>
              <a:ext cx="1285884" cy="1476000"/>
              <a:chOff x="1000100" y="5096272"/>
              <a:chExt cx="1285884" cy="1476000"/>
            </a:xfrm>
          </p:grpSpPr>
          <p:grpSp>
            <p:nvGrpSpPr>
              <p:cNvPr id="48" name="Group 47"/>
              <p:cNvGrpSpPr/>
              <p:nvPr/>
            </p:nvGrpSpPr>
            <p:grpSpPr>
              <a:xfrm>
                <a:off x="1071538" y="5096272"/>
                <a:ext cx="1214446" cy="1476000"/>
                <a:chOff x="7429520" y="5072074"/>
                <a:chExt cx="1214446" cy="1500198"/>
              </a:xfrm>
            </p:grpSpPr>
            <p:sp>
              <p:nvSpPr>
                <p:cNvPr id="49" name="Rectangle 48"/>
                <p:cNvSpPr/>
                <p:nvPr/>
              </p:nvSpPr>
              <p:spPr>
                <a:xfrm>
                  <a:off x="7429520" y="5643578"/>
                  <a:ext cx="1214446" cy="928694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50" name="Isosceles Triangle 49"/>
                <p:cNvSpPr/>
                <p:nvPr/>
              </p:nvSpPr>
              <p:spPr>
                <a:xfrm>
                  <a:off x="7429520" y="5072074"/>
                  <a:ext cx="1214446" cy="571504"/>
                </a:xfrm>
                <a:prstGeom prst="triangle">
                  <a:avLst>
                    <a:gd name="adj" fmla="val 49556"/>
                  </a:avLst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hr-HR" sz="2000"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pic>
            <p:nvPicPr>
              <p:cNvPr id="10254" name="Picture 14" descr="D:\BackUp_skola\sociologija\slike\obitelj\partijarhalne.png"/>
              <p:cNvPicPr>
                <a:picLocks noChangeAspect="1" noChangeArrowheads="1"/>
              </p:cNvPicPr>
              <p:nvPr/>
            </p:nvPicPr>
            <p:blipFill>
              <a:blip r:embed="rId4" cstate="email"/>
              <a:srcRect/>
              <a:stretch>
                <a:fillRect/>
              </a:stretch>
            </p:blipFill>
            <p:spPr bwMode="auto">
              <a:xfrm>
                <a:off x="1000100" y="5489132"/>
                <a:ext cx="1152673" cy="1080000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31" name="Group 30"/>
          <p:cNvGrpSpPr/>
          <p:nvPr/>
        </p:nvGrpSpPr>
        <p:grpSpPr>
          <a:xfrm>
            <a:off x="3752033" y="5003776"/>
            <a:ext cx="1639934" cy="1639934"/>
            <a:chOff x="3857620" y="4964917"/>
            <a:chExt cx="1639934" cy="1639934"/>
          </a:xfrm>
        </p:grpSpPr>
        <p:pic>
          <p:nvPicPr>
            <p:cNvPr id="27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3857620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45" name="Group 44"/>
            <p:cNvGrpSpPr/>
            <p:nvPr/>
          </p:nvGrpSpPr>
          <p:grpSpPr>
            <a:xfrm>
              <a:off x="4071934" y="5096272"/>
              <a:ext cx="1214446" cy="1476000"/>
              <a:chOff x="7429520" y="5072074"/>
              <a:chExt cx="1214446" cy="1500198"/>
            </a:xfrm>
          </p:grpSpPr>
          <p:sp>
            <p:nvSpPr>
              <p:cNvPr id="46" name="Rectangle 45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47" name="Isosceles Triangle 46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0256" name="Picture 16" descr="D:\BackUp_skola\sociologija\slike\obitelj\matrijarhalne.png"/>
            <p:cNvPicPr>
              <a:picLocks noChangeAspect="1" noChangeArrowheads="1"/>
            </p:cNvPicPr>
            <p:nvPr/>
          </p:nvPicPr>
          <p:blipFill>
            <a:blip r:embed="rId5" cstate="email"/>
            <a:srcRect/>
            <a:stretch>
              <a:fillRect/>
            </a:stretch>
          </p:blipFill>
          <p:spPr bwMode="auto">
            <a:xfrm>
              <a:off x="4071934" y="5489132"/>
              <a:ext cx="1152673" cy="1080000"/>
            </a:xfrm>
            <a:prstGeom prst="rect">
              <a:avLst/>
            </a:prstGeom>
            <a:noFill/>
          </p:spPr>
        </p:pic>
      </p:grpSp>
      <p:grpSp>
        <p:nvGrpSpPr>
          <p:cNvPr id="32" name="Group 31"/>
          <p:cNvGrpSpPr/>
          <p:nvPr/>
        </p:nvGrpSpPr>
        <p:grpSpPr>
          <a:xfrm>
            <a:off x="6752408" y="5003776"/>
            <a:ext cx="1639934" cy="1639934"/>
            <a:chOff x="7004032" y="4964917"/>
            <a:chExt cx="1639934" cy="1639934"/>
          </a:xfrm>
        </p:grpSpPr>
        <p:pic>
          <p:nvPicPr>
            <p:cNvPr id="23" name="Picture 13" descr="D:\BackUp_skola\sociologija\slike\home.png"/>
            <p:cNvPicPr>
              <a:picLocks noChangeAspect="1" noChangeArrowheads="1"/>
            </p:cNvPicPr>
            <p:nvPr/>
          </p:nvPicPr>
          <p:blipFill>
            <a:blip r:embed="rId3" cstate="email"/>
            <a:srcRect/>
            <a:stretch>
              <a:fillRect/>
            </a:stretch>
          </p:blipFill>
          <p:spPr bwMode="auto">
            <a:xfrm>
              <a:off x="7004032" y="4964917"/>
              <a:ext cx="1639934" cy="1639934"/>
            </a:xfrm>
            <a:prstGeom prst="rect">
              <a:avLst/>
            </a:prstGeom>
            <a:noFill/>
          </p:spPr>
        </p:pic>
        <p:grpSp>
          <p:nvGrpSpPr>
            <p:cNvPr id="40" name="Group 39"/>
            <p:cNvGrpSpPr/>
            <p:nvPr/>
          </p:nvGrpSpPr>
          <p:grpSpPr>
            <a:xfrm>
              <a:off x="7216776" y="5096272"/>
              <a:ext cx="1214446" cy="1476000"/>
              <a:chOff x="7429520" y="5072074"/>
              <a:chExt cx="1214446" cy="1500198"/>
            </a:xfrm>
          </p:grpSpPr>
          <p:sp>
            <p:nvSpPr>
              <p:cNvPr id="33" name="Rectangle 32"/>
              <p:cNvSpPr/>
              <p:nvPr/>
            </p:nvSpPr>
            <p:spPr>
              <a:xfrm>
                <a:off x="7429520" y="5643578"/>
                <a:ext cx="1214446" cy="928694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  <p:sp>
            <p:nvSpPr>
              <p:cNvPr id="34" name="Isosceles Triangle 33"/>
              <p:cNvSpPr/>
              <p:nvPr/>
            </p:nvSpPr>
            <p:spPr>
              <a:xfrm>
                <a:off x="7429520" y="5072074"/>
                <a:ext cx="1214446" cy="571504"/>
              </a:xfrm>
              <a:prstGeom prst="triangle">
                <a:avLst>
                  <a:gd name="adj" fmla="val 49556"/>
                </a:avLst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 sz="2000">
                  <a:latin typeface="Calibri" pitchFamily="34" charset="0"/>
                  <a:cs typeface="Calibri" pitchFamily="34" charset="0"/>
                </a:endParaRPr>
              </a:p>
            </p:txBody>
          </p:sp>
        </p:grpSp>
        <p:pic>
          <p:nvPicPr>
            <p:cNvPr id="10255" name="Picture 15" descr="D:\BackUp_skola\sociologija\slike\obitelj\egalitarne.png"/>
            <p:cNvPicPr>
              <a:picLocks noChangeAspect="1" noChangeArrowheads="1"/>
            </p:cNvPicPr>
            <p:nvPr/>
          </p:nvPicPr>
          <p:blipFill>
            <a:blip r:embed="rId6" cstate="email"/>
            <a:srcRect/>
            <a:stretch>
              <a:fillRect/>
            </a:stretch>
          </p:blipFill>
          <p:spPr bwMode="auto">
            <a:xfrm>
              <a:off x="7215206" y="5489132"/>
              <a:ext cx="1152673" cy="1080000"/>
            </a:xfrm>
            <a:prstGeom prst="rect">
              <a:avLst/>
            </a:prstGeom>
            <a:noFill/>
          </p:spPr>
        </p:pic>
      </p:grpSp>
      <p:sp>
        <p:nvSpPr>
          <p:cNvPr id="35" name="TextBox 34"/>
          <p:cNvSpPr txBox="1"/>
          <p:nvPr/>
        </p:nvSpPr>
        <p:spPr>
          <a:xfrm>
            <a:off x="8629770" y="-5898"/>
            <a:ext cx="49725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1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25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50"/>
                            </p:stCondLst>
                            <p:childTnLst>
                              <p:par>
                                <p:cTn id="1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" dur="250"/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25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5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build="allAtOnce" animBg="1"/>
      <p:bldP spid="20" grpId="0" build="allAtOnce" animBg="1"/>
      <p:bldP spid="9" grpId="0" build="allAtOnce" animBg="1"/>
      <p:bldP spid="16" grpId="0" animBg="1"/>
      <p:bldP spid="15" grpId="0" animBg="1"/>
      <p:bldP spid="11" grpId="0" animBg="1"/>
      <p:bldP spid="13" grpId="0" build="allAtOnce"/>
      <p:bldP spid="14" grpId="0" build="allAtOnce"/>
      <p:bldP spid="10" grpId="0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5720" y="4226724"/>
            <a:ext cx="2286016" cy="76200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OBITAVANJE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5720" y="5643578"/>
            <a:ext cx="2286016" cy="785818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ODNOSI MOĆI U OBITELJI</a:t>
            </a:r>
          </a:p>
        </p:txBody>
      </p:sp>
      <p:sp>
        <p:nvSpPr>
          <p:cNvPr id="54" name="Rectangle 53"/>
          <p:cNvSpPr/>
          <p:nvPr/>
        </p:nvSpPr>
        <p:spPr>
          <a:xfrm>
            <a:off x="2774144" y="4357694"/>
            <a:ext cx="1928826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7000892" y="4357694"/>
            <a:ext cx="1714512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NEOLOKALNE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4869658" y="4357694"/>
            <a:ext cx="1964545" cy="500066"/>
          </a:xfrm>
          <a:prstGeom prst="rect">
            <a:avLst/>
          </a:prstGeom>
          <a:solidFill>
            <a:srgbClr val="008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MATRILOKALNE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2774144" y="5786454"/>
            <a:ext cx="1928826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7000892" y="5786454"/>
            <a:ext cx="1714512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EGALITARNE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4869658" y="5786454"/>
            <a:ext cx="1964545" cy="500066"/>
          </a:xfrm>
          <a:prstGeom prst="rect">
            <a:avLst/>
          </a:prstGeom>
          <a:solidFill>
            <a:srgbClr val="FF00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MATRIJARHALNE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42875" y="44624"/>
            <a:ext cx="8929688" cy="8683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OBITELJ - </a:t>
            </a:r>
            <a:r>
              <a:rPr lang="hr-HR" sz="3600" dirty="0" smtClean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PONAVLJANJE</a:t>
            </a:r>
            <a:endParaRPr lang="en-US" sz="4000" dirty="0">
              <a:solidFill>
                <a:srgbClr val="FFC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85720" y="1357298"/>
            <a:ext cx="2286016" cy="857256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SASTAV OBITELJI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5720" y="2928934"/>
            <a:ext cx="2286016" cy="785818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NASLJEĐIVANJE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357554" y="1071546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NUKLEARNA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7554" y="1928802"/>
            <a:ext cx="2857520" cy="571504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4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PROŠIRENA OBITELJ</a:t>
            </a:r>
            <a:endParaRPr lang="hr-HR" sz="24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7143768" y="71435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ORIJENTACIJE</a:t>
            </a:r>
            <a:endParaRPr lang="hr-HR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768" y="1785926"/>
            <a:ext cx="1714512" cy="785818"/>
          </a:xfrm>
          <a:prstGeom prst="rect">
            <a:avLst/>
          </a:prstGeom>
          <a:solidFill>
            <a:srgbClr val="00206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OBITELJ PROKREACIJE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4" name="Elbow Connector 13"/>
          <p:cNvCxnSpPr>
            <a:stCxn id="5" idx="3"/>
            <a:endCxn id="10" idx="1"/>
          </p:cNvCxnSpPr>
          <p:nvPr/>
        </p:nvCxnSpPr>
        <p:spPr>
          <a:xfrm>
            <a:off x="2571736" y="1785926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5" idx="3"/>
            <a:endCxn id="9" idx="1"/>
          </p:cNvCxnSpPr>
          <p:nvPr/>
        </p:nvCxnSpPr>
        <p:spPr>
          <a:xfrm flipV="1">
            <a:off x="2571736" y="1357298"/>
            <a:ext cx="785818" cy="42862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>
            <a:stCxn id="9" idx="3"/>
            <a:endCxn id="11" idx="1"/>
          </p:cNvCxnSpPr>
          <p:nvPr/>
        </p:nvCxnSpPr>
        <p:spPr>
          <a:xfrm flipV="1">
            <a:off x="6215074" y="1107265"/>
            <a:ext cx="928694" cy="25003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lbow Connector 19"/>
          <p:cNvCxnSpPr>
            <a:stCxn id="9" idx="3"/>
            <a:endCxn id="12" idx="1"/>
          </p:cNvCxnSpPr>
          <p:nvPr/>
        </p:nvCxnSpPr>
        <p:spPr>
          <a:xfrm>
            <a:off x="6215074" y="1357298"/>
            <a:ext cx="928694" cy="8215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2786050" y="3071810"/>
            <a:ext cx="2071702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PATRILINEARNO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143768" y="3071810"/>
            <a:ext cx="1571636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BILINEARNO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5000628" y="3071810"/>
            <a:ext cx="2000264" cy="500066"/>
          </a:xfrm>
          <a:prstGeom prst="rect">
            <a:avLst/>
          </a:prstGeom>
          <a:solidFill>
            <a:srgbClr val="C00000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r-HR" sz="2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MATRILINEARNO </a:t>
            </a:r>
            <a:endParaRPr lang="hr-HR" sz="20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1" name="Rectangle 70"/>
          <p:cNvSpPr/>
          <p:nvPr/>
        </p:nvSpPr>
        <p:spPr>
          <a:xfrm>
            <a:off x="285720" y="564357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>
          <a:xfrm>
            <a:off x="285720" y="4214818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285720" y="2928934"/>
            <a:ext cx="8572560" cy="78581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 sz="2400" b="1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WenQuanYi Micro Hei" charset="0"/>
              <a:cs typeface="Calibri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reveal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5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75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75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"/>
                            </p:stCondLst>
                            <p:childTnLst>
                              <p:par>
                                <p:cTn id="6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75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2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5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1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250"/>
                            </p:stCondLst>
                            <p:childTnLst>
                              <p:par>
                                <p:cTn id="9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5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54" grpId="0" animBg="1"/>
      <p:bldP spid="55" grpId="0" animBg="1"/>
      <p:bldP spid="56" grpId="0" animBg="1"/>
      <p:bldP spid="66" grpId="0" animBg="1"/>
      <p:bldP spid="67" grpId="0" animBg="1"/>
      <p:bldP spid="68" grpId="0" animBg="1"/>
      <p:bldP spid="5" grpId="0" animBg="1"/>
      <p:bldP spid="6" grpId="0" animBg="1"/>
      <p:bldP spid="9" grpId="0" animBg="1"/>
      <p:bldP spid="11" grpId="0" animBg="1"/>
      <p:bldP spid="12" grpId="0" animBg="1"/>
      <p:bldP spid="26" grpId="0" animBg="1"/>
      <p:bldP spid="28" grpId="0" animBg="1"/>
      <p:bldP spid="29" grpId="0" animBg="1"/>
      <p:bldP spid="71" grpId="0" animBg="1"/>
      <p:bldP spid="72" grpId="0" animBg="1"/>
      <p:bldP spid="7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ChangeArrowheads="1"/>
          </p:cNvSpPr>
          <p:nvPr/>
        </p:nvSpPr>
        <p:spPr bwMode="auto">
          <a:xfrm>
            <a:off x="71438" y="256381"/>
            <a:ext cx="8929687" cy="86836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 anchor="ctr"/>
          <a:lstStyle/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</a:t>
            </a:r>
          </a:p>
          <a:p>
            <a:pPr algn="ctr" hangingPunct="0"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40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(FUNKCIONALISTIČKO STAJALIŠTE)</a:t>
            </a:r>
          </a:p>
        </p:txBody>
      </p:sp>
      <p:sp>
        <p:nvSpPr>
          <p:cNvPr id="12" name="Rectangle 2"/>
          <p:cNvSpPr>
            <a:spLocks noChangeArrowheads="1"/>
          </p:cNvSpPr>
          <p:nvPr/>
        </p:nvSpPr>
        <p:spPr bwMode="auto">
          <a:xfrm>
            <a:off x="214313" y="2000250"/>
            <a:ext cx="8786812" cy="4643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lIns="90000" tIns="45000" rIns="90000" bIns="45000"/>
          <a:lstStyle/>
          <a:p>
            <a:pPr marL="215900" indent="-215900" hangingPunct="0">
              <a:spcBef>
                <a:spcPts val="1200"/>
              </a:spcBef>
              <a:buClr>
                <a:schemeClr val="tx1"/>
              </a:buClr>
              <a:buSzPct val="100000"/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6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WenQuanYi Micro Hei" charset="0"/>
                <a:cs typeface="Calibri" pitchFamily="34" charset="0"/>
              </a:rPr>
              <a:t>FUNKCIJE OBITELJI: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regulacija spolnog ponašanja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reprodukcija</a:t>
            </a: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socijalizacija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(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T.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ea typeface="WenQuanYi Micro Hei" charset="0"/>
                <a:cs typeface="Calibri" pitchFamily="34" charset="0"/>
              </a:rPr>
              <a:t>Parsons</a:t>
            </a:r>
            <a:r>
              <a:rPr lang="hr-HR" sz="2400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 </a:t>
            </a:r>
            <a:r>
              <a:rPr lang="hr-HR" sz="2400" i="1" dirty="0" smtClean="0">
                <a:latin typeface="Calibri" pitchFamily="34" charset="0"/>
                <a:ea typeface="WenQuanYi Micro Hei" charset="0"/>
                <a:cs typeface="Calibri" pitchFamily="34" charset="0"/>
              </a:rPr>
              <a:t>– „barbarska invazija”)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s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krb, zaštita i emocionalna potpora</a:t>
            </a:r>
            <a:endParaRPr lang="hr-HR" sz="3200" dirty="0">
              <a:latin typeface="Calibri" pitchFamily="34" charset="0"/>
              <a:ea typeface="WenQuanYi Micro Hei" charset="0"/>
              <a:cs typeface="Calibri" pitchFamily="34" charset="0"/>
            </a:endParaRPr>
          </a:p>
          <a:p>
            <a:pPr marL="1200150" lvl="1" indent="-457200" hangingPunct="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hr-HR" sz="3200" dirty="0">
                <a:latin typeface="Calibri" pitchFamily="34" charset="0"/>
                <a:ea typeface="WenQuanYi Micro Hei" charset="0"/>
                <a:cs typeface="Calibri" pitchFamily="34" charset="0"/>
              </a:rPr>
              <a:t>p</a:t>
            </a:r>
            <a:r>
              <a:rPr lang="en-US" sz="3200" dirty="0">
                <a:latin typeface="Calibri" pitchFamily="34" charset="0"/>
                <a:ea typeface="WenQuanYi Micro Hei" charset="0"/>
                <a:cs typeface="Calibri" pitchFamily="34" charset="0"/>
              </a:rPr>
              <a:t>ridavanje društvenoga položaja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121618" y="-5898"/>
            <a:ext cx="10054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hr-HR" sz="1600" dirty="0" smtClean="0">
                <a:solidFill>
                  <a:schemeClr val="bg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160 – 161</a:t>
            </a:r>
            <a:endParaRPr lang="hr-HR" sz="1600" dirty="0">
              <a:solidFill>
                <a:schemeClr val="bg1">
                  <a:lumMod val="65000"/>
                  <a:lumOff val="3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7" dur="25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1" dur="25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5" dur="25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19" dur="25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3" dur="25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 additive="repl">
                                        <p:cTn id="27" dur="25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rketing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bg1"/>
          </a:solidFill>
        </a:ln>
      </a:spPr>
      <a:bodyPr rtlCol="0" anchor="ctr"/>
      <a:lstStyle>
        <a:defPPr algn="ctr">
          <a:defRPr sz="2000" smtClean="0">
            <a:solidFill>
              <a:schemeClr val="bg1"/>
            </a:solidFill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marketing_tema</Template>
  <TotalTime>2883</TotalTime>
  <Words>713</Words>
  <Application>Microsoft Office PowerPoint</Application>
  <PresentationFormat>On-screen Show (4:3)</PresentationFormat>
  <Paragraphs>197</Paragraphs>
  <Slides>18</Slides>
  <Notes>15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marketing_tema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76</cp:revision>
  <cp:lastPrinted>1601-01-01T00:00:00Z</cp:lastPrinted>
  <dcterms:created xsi:type="dcterms:W3CDTF">1601-01-01T00:00:00Z</dcterms:created>
  <dcterms:modified xsi:type="dcterms:W3CDTF">2019-04-02T07:33:28Z</dcterms:modified>
</cp:coreProperties>
</file>