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7" r:id="rId2"/>
    <p:sldId id="314" r:id="rId3"/>
    <p:sldId id="315" r:id="rId4"/>
    <p:sldId id="309" r:id="rId5"/>
    <p:sldId id="265" r:id="rId6"/>
    <p:sldId id="260" r:id="rId7"/>
    <p:sldId id="302" r:id="rId8"/>
    <p:sldId id="272" r:id="rId9"/>
    <p:sldId id="263" r:id="rId10"/>
    <p:sldId id="259" r:id="rId11"/>
    <p:sldId id="262" r:id="rId12"/>
    <p:sldId id="300" r:id="rId13"/>
    <p:sldId id="266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311" r:id="rId22"/>
    <p:sldId id="276" r:id="rId23"/>
    <p:sldId id="310" r:id="rId24"/>
    <p:sldId id="278" r:id="rId25"/>
    <p:sldId id="316" r:id="rId26"/>
    <p:sldId id="280" r:id="rId27"/>
    <p:sldId id="312" r:id="rId28"/>
    <p:sldId id="304" r:id="rId29"/>
    <p:sldId id="306" r:id="rId30"/>
    <p:sldId id="307" r:id="rId31"/>
    <p:sldId id="281" r:id="rId32"/>
    <p:sldId id="282" r:id="rId33"/>
    <p:sldId id="284" r:id="rId34"/>
    <p:sldId id="305" r:id="rId35"/>
    <p:sldId id="313" r:id="rId36"/>
    <p:sldId id="286" r:id="rId37"/>
    <p:sldId id="308" r:id="rId38"/>
    <p:sldId id="289" r:id="rId39"/>
    <p:sldId id="290" r:id="rId40"/>
    <p:sldId id="291" r:id="rId41"/>
    <p:sldId id="292" r:id="rId42"/>
    <p:sldId id="317" r:id="rId43"/>
    <p:sldId id="294" r:id="rId44"/>
    <p:sldId id="295" r:id="rId45"/>
    <p:sldId id="299" r:id="rId46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3300"/>
    <a:srgbClr val="663300"/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14" autoAdjust="0"/>
    <p:restoredTop sz="38411" autoAdjust="0"/>
  </p:normalViewPr>
  <p:slideViewPr>
    <p:cSldViewPr>
      <p:cViewPr varScale="1">
        <p:scale>
          <a:sx n="75" d="100"/>
          <a:sy n="75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6AA82-D024-43CF-936D-19CC7B58933F}" type="datetimeFigureOut">
              <a:rPr lang="sr-Latn-CS" smtClean="0"/>
              <a:pPr/>
              <a:t>4.10.2019.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B1C-9E87-4C3A-B798-4F744FFD6F47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681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r-HR" baseline="0" dirty="0" smtClean="0"/>
              <a:t>Objasni pojam </a:t>
            </a:r>
            <a:r>
              <a:rPr lang="hr-HR" baseline="0" dirty="0" err="1" smtClean="0"/>
              <a:t>logos</a:t>
            </a:r>
            <a:endParaRPr lang="hr-HR" baseline="0" dirty="0" smtClean="0"/>
          </a:p>
          <a:p>
            <a:pPr marL="171450" indent="-171450">
              <a:buFontTx/>
              <a:buChar char="-"/>
            </a:pPr>
            <a:r>
              <a:rPr lang="hr-HR" baseline="0" dirty="0" smtClean="0"/>
              <a:t>Definiraj sociologiju – zašto su bitnija moderna industrijalizirana društva nego stare civilizacije i jednostavnija društva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E5B1C-9E87-4C3A-B798-4F744FFD6F47}" type="slidenum">
              <a:rPr lang="hr-HR" smtClean="0"/>
              <a:pPr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9708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r-HR" baseline="0" dirty="0" smtClean="0"/>
              <a:t>Objasni pojam </a:t>
            </a:r>
            <a:r>
              <a:rPr lang="hr-HR" baseline="0" dirty="0" err="1" smtClean="0"/>
              <a:t>logos</a:t>
            </a:r>
            <a:endParaRPr lang="hr-HR" baseline="0" dirty="0" smtClean="0"/>
          </a:p>
          <a:p>
            <a:pPr marL="171450" indent="-171450">
              <a:buFontTx/>
              <a:buChar char="-"/>
            </a:pPr>
            <a:r>
              <a:rPr lang="hr-HR" baseline="0" dirty="0" smtClean="0"/>
              <a:t>Definiraj sociologiju – zašto su bitnija moderna industrijalizirana društva nego stare civilizacije i jednostavnija društva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E5B1C-9E87-4C3A-B798-4F744FFD6F47}" type="slidenum">
              <a:rPr lang="hr-HR" smtClean="0"/>
              <a:pPr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9708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BE6D4B-FA8B-4F43-9CD5-5AEE4838CB1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Wright Mills - SOCIOLOŠKA IMAGINACIJA  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Postavimo li sada pitanje što je sociološka imaginacija, onda valja odgovoriti da je to sposobnost prelaska iz jedne perspektive u drugu: iz političke u psihološku; s proučavanja samo jedne obitelji na usporedno proučavanje državnih budžeta u cijelom svijetu; s proučavanja teološkog seminara na proučavanje vojne akademije; s proučavanja naftne industrije na proučavanje suvremenog pjesništva. Sociološka imaginacija je sposobnost kretanja od najbezličnijih i najudaljenijih transformacija ljudske prirode do najintimnijih osobina ljudske jedinke. pri čemu se nikada ne ispuštaju iz vida njihovi međusobni odnosi. U osnovi sociološke imaginacije uvijek se nalazi želja za razumijevanjem društvenog i povijesnog smisla i položaja pojedinaca. i u samom društvu i u povijesnom razdoblju u kojemu pojedinac zadobiva svoje kvalitete i živi svoj život.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Možda je najplodnija distinkcija s kojom operira sociološka imaginacija ona koja situacije dijeli na "osobne. privatne teškoće, uvjetovane životnom sredinom", i na je osnovno oruđe sociološke imaginacije i bitna je za sva klasična djela iz područja društvenih znanosti. 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Teškoće se pojavljuju u karakteru pojedinca i u okviru njegovih neposrednih odnosa s drugima. Njihovo razrješenje treba očekivati u pojedincu kao biografskoj Cjelini i u granicama njegove neposredne sredine, to jest društvenog ambijenta kojemu je glede svog osobnog iskustva neposredno okrenut i koji je, u određenoj mjeri, podložan onim aktivnostima koje su motivirane njegovom voljom. Te teškoće su osobna, privatna stvar: pojedinac osjeća kako su vrijednosti kojima pridaje važnost ugrožene. 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Javni problemi nadilaze lokalnu sredinu pojedinca a i okvire njegova unutarnjeg života. Oni se odnose na organizaciju mnogih takvih sredina u institucije historijskog društva kao cjeline, na način kako jedna sredina dopunjuje drugu u stvaranju šire strukture društvenog i historijskog života. Javnost osjeća da su vrijednosti ugrožene pa se raspravlja  kakve su to vrijednosti i na koji način ih se ugrožava. Javni problemi. zapravo, često impliciraju krizu institucionalnih obrazaca, a često i ono što Marx naziva "proturječjima" i "suprotnostima".  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 vezi s tim razmotrimo nezaposlenost. Kada je u gradu od 100.000 stanovnika samo jedan nezaposlen, to je njegova osobna nevolja pa je opravdano što se obraćamo njegovu karakteru, stručnosti i neposrednim mogućnostima kao sredstvu za rješenje tog problema. No, kada se u narodu od 50 milijuna radno sposobnih ljudi 15 milijuna nade bez posla, to je opći, društveni problem i ne možemo se nadati da će se rješenje naći u rasponu mogućnosti koje se pružaju bilo kojemu po· jedincu. Time je sama struktura mogućnosti doživjela krah pa točno postavljanje problema i domašaj mogućih rješenja traže da razmotrimo ekonomske i političke ustanove društva, a ne samo osobnu situaciju i karakter pojedinaca 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Razmotrimo rat, osobni problem rata. Kada rat izbije, osobni problem može biti kako u njemu preživjeti ili časno umrijeti; kako u njemu profitirati; kako se skloniti na sigurno mjesto u vojnom aparatu ili kako pridonijeti završetku rata. Ukratko, prema vlastitim mjerilima naći prikladnu sredinu i u njoj preživjeti ili naći cilj koji osmišljava smrt. No strukturalni problemi rata vode nas do pitanja o njegovim uzrocima; o tome kakvi ljudi dolaze na komandne položaje, kako rat utječe na ekonomske, političke, obiteljske i vjerske institucije te kakva je povezanost rata s neorganiziranom neodgovornošću nacionalnih država. 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Promotrimo li slučaj braka, vidjet ćemo da muškarci i žene mogu u braku doživjeti osobna razočaranja, ali kada se na svakih 1000 sklopljenih brakova 250 razvede tijekom prve četiri godine, onda to upozorava na postojanje općih, strukturalnih teškoća u koje su zapali ne samo brak već i druge s njim povezane društvene institucije. 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Sve dok je ekonomija zasnovana tako da stvara </a:t>
            </a:r>
            <a:r>
              <a:rPr lang="hr-H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slumove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problem nezaposlenosti nije moguće riješiti osobnim nastojanjem pojedinaca. Sve dok rat bude izraz postojanja nacionalnih država i neravnomjernog razvoja industrijalizacije, pojedinac koji živi u svojoj uskoj sredini hit će nemoćan u rješavanju problema - bez obzira na to pomaže li mu u tome njegov psihijatar ili ne - koje mu nameće takav sistem, to jest nedostatak racionalnog sustava. Sve dok obitelj kao institucija pretvara žene u drage male ropkinje, a muškarce u o njima ovisne hranitelje, problem zadovoljavajućeg braka ne može počivati na potpuno privatnom rješenju. Sve dok predimenzionirani gradovi i predimenzionirani automobili budu ugrađeni strukturalni elementi predimenzioniranog društva, osobna snalažljivost i privatno bogatstvo neće moći riješiti probleme gradskog života. </a:t>
            </a:r>
          </a:p>
          <a:p>
            <a:endParaRPr lang="hr-H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Ono što doživljavamo II različitim i specifičnim sredinama često je posljedica strukturalnih promjena. Prema tome, da bismo razumjeli</a:t>
            </a:r>
          </a:p>
          <a:p>
            <a:r>
              <a:rPr lang="hr-H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promjene mnogih osobnih sredina, od nas se traži da gledamo izvan njih. Broj i vrsta takvih strukturalnih promjena raste u mjeri u kojoj </a:t>
            </a:r>
            <a:r>
              <a:rPr lang="vi-V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institucije u kojima živimo postaju sve obuhvatnije i sve više međusobno</a:t>
            </a:r>
            <a:r>
              <a:rPr lang="hr-H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povezane. Biti svjestan ideje o socijalnoj strukturi i njome se primjereno koristiti znači imati sposobnost pronalaženja takvih veza u velikom mnoštvu raznih ambijenata. Biti u stanju to činiti znači posjedovati sociološku imaginaciju.</a:t>
            </a:r>
            <a:endParaRPr lang="hr-H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793B5-5F23-4EAF-A499-8EBA3EAB733A}" type="slidenum">
              <a:rPr lang="hr-HR" smtClean="0"/>
              <a:pPr/>
              <a:t>10</a:t>
            </a:fld>
            <a:endParaRPr lang="hr-H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Wright Mills - SOCIOLOŠKA IMAGINACIJA  (prema</a:t>
            </a:r>
            <a:r>
              <a:rPr lang="hr-H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Kuvačić, I.: </a:t>
            </a:r>
            <a:r>
              <a:rPr lang="hr-HR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Uvod u sociologiju </a:t>
            </a:r>
            <a:r>
              <a:rPr lang="hr-H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hr-H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Golden marketing – </a:t>
            </a:r>
            <a:r>
              <a:rPr lang="hr-H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Tehnička knjiga; Zagreb 2004.</a:t>
            </a:r>
            <a:r>
              <a:rPr lang="hr-H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Postavimo li sada pitanje što je sociološka imaginacija, onda valja odgovoriti da je to sposobnost prelaska iz jedne perspektive u drugu: iz političke u psihološku; s proučavanja samo jedne obitelji na usporedno proučavanje državnih budžeta u cijelom svijetu; s proučavanja teološkog seminara na proučavanje vojne akademije; s proučavanja naftne industrije na proučavanje suvremenog pjesništva. Sociološka imaginacija je sposobnost kretanja od najbezličnijih i najudaljenijih transformacija ljudske prirode do najintimnijih osobina ljudske jedinke,</a:t>
            </a:r>
            <a:r>
              <a:rPr lang="hr-H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 čemu se nikada ne ispuštaju iz vida njihovi međusobni odnosi. U osnovi sociološke imaginacije uvijek se nalazi želja za razumijevanjem društvenog i povijesnog smisla i položaja pojedinaca i u samom društvu i u povijesnom razdoblju u kojemu pojedinac zadobiva svoje kvalitete i živi svoj život.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Možda je najplodnija distinkcija s kojom operira sociološka imaginacija ona koja situacije dijeli na „osobne, privatne teškoće, uvjetovane životnom sredinom”, i ona je osnovno oruđe sociološke imaginacije i bitna je za sva klasična djela iz područja društvenih znanosti. 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Teškoće se pojavljuju u karakteru pojedinca i u okviru njegovih neposrednih odnosa s drugima. Njihovo razrješenje treba očekivati u pojedincu kao biografskoj cjelini i u granicama njegove neposredne sredine, to jest društvenog ambijenta kojemu je glede svog osobnog iskustva neposredno okrenut i koji je, u određenoj mjeri, podložan onim aktivnostima koje su motivirane njegovom voljom. Te teškoće su osobna, privatna stvar: pojedinac osjeća kako su vrijednosti kojima pridaje važnost ugrožene. 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Javni problemi nadilaze lokalnu sredinu pojedinca a i okvire njegova unutarnjeg života. Oni se odnose na organizaciju mnogih takvih sredina u institucije historijskog društva kao cjeline, na način kako jedna sredina dopunjuje drugu u stvaranju šire strukture društvenog i historijskog života. Javnost osjeća da su vrijednosti ugrožene pa se raspravlja  kakve su to vrijednosti i na koji način ih se ugrožava. Javni problemi, zapravo, često impliciraju krizu institucionalnih obrazaca, a često i ono što Marx naziva „proturječjima” i „suprotnostima”.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 vezi s tim razmotrimo nezaposlenost. Kada je u gradu od 100</a:t>
            </a:r>
            <a:r>
              <a:rPr lang="hr-H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000 stanovnika samo jedan nezaposlen, to je njegova osobna nevolja pa je opravdano što se obraćamo njegovu karakteru, stručnosti i neposrednim mogućnostima kao sredstvu za rješenje tog problema. No, kada se u narodu od 50 milijuna radno sposobnih ljudi 15 milijuna nađe bez posla, to je opći, društveni problem i ne možemo se nadati da će se rješenje naći u rasponu mogućnosti koje se pružaju bilo kojemu pojedincu. Time je sama struktura mogućnosti doživjela krah pa točno postavljanje problema i domašaj mogućih rješenja traže da razmotrimo ekonomske i političke ustanove društva, a ne samo osobnu situaciju i karakter pojedinaca.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Razmotrimo rat, osobni problem rata. Kada rat izbije, osobni problem može biti kako u njemu preživjeti ili časno umrijeti; kako u njemu profitirati; kako se skloniti na sigurno mjesto u vojnom aparatu ili kako pridonijeti završetku rata. Ukratko, prema vlastitim mjerilima naći prikladnu sredinu i u njoj preživjeti ili naći cilj koji osmišljava smrt. No strukturalni problemi rata vode nas do pitanja o njegovim uzrocima; o tome kakvi ljudi dolaze na komandne položaje, kako rat utječe na ekonomske, političke, obiteljske i vjerske institucije te kakva je povezanost rata s neorganiziranom neodgovornošću nacionalnih država. 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Promotrimo li slučaj braka, vidjet ćemo da muškarci i žene mogu u braku doživjeti osobna razočaranja, ali kada se na svakih 1000 sklopljenih brakova 250 razvede tijekom prve četiri godine, onda to upozorava na postojanje općih, strukturalnih teškoća u koje su zapali ne samo brak već i druge s njim povezane društvene institucije. 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Sve dok je ekonomija zasnovana tako da stvara </a:t>
            </a:r>
            <a:r>
              <a:rPr lang="hr-H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slumove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problem nezaposlenosti nije moguće riješiti osobnim nastojanjem pojedinaca. Sve dok rat bude izraz postojanja nacionalnih država i neravnomjernog razvoja industrijalizacije, pojedinac koji živi u svojoj uskoj sredini hit će nemoćan u rješavanju problema - bez obzira na to pomaže li mu u tome njegov psihijatar ili ne - koje mu nameće takav sistem, to jest nedostatak racionalnog sustava. Sve dok obitelj kao institucija pretvara žene u drage male ropkinje, a muškarce u o njima ovisne hranitelje, problem zadovoljavajućeg braka ne može počivati na potpuno privatnom rješenju. Sve dok predimenzionirani gradovi i predimenzionirani automobili budu ugrađeni strukturalni elementi predimenzioniranog društva, osobna snalažljivost i privatno bogatstvo neće moći riješiti probleme gradskog života. </a:t>
            </a:r>
          </a:p>
          <a:p>
            <a:endParaRPr lang="hr-H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Ono što doživljavamo u različitim i specifičnim sredinama često je posljedica strukturalnih promjena. Prema tome, da bismo razumjeli</a:t>
            </a:r>
          </a:p>
          <a:p>
            <a:r>
              <a:rPr lang="hr-H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promjene mnogih osobnih sredina, od nas se traži da gledamo izvan njih. Broj i vrsta takvih strukturalnih promjena raste u mjeri u kojoj </a:t>
            </a:r>
            <a:r>
              <a:rPr lang="vi-V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institucije u kojima živimo postaju sve obuhvatnije i sve više međusobno</a:t>
            </a:r>
            <a:r>
              <a:rPr lang="hr-H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povezane. Biti svjestan ideje o socijalnoj strukturi i njome se primjereno koristiti znači imati sposobnost pronalaženja takvih veza u velikom mnoštvu raznih ambijenata. Biti u stanju to činiti znači posjedovati sociološku imaginaciju.</a:t>
            </a:r>
            <a:endParaRPr lang="hr-H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BE6D4B-FA8B-4F43-9CD5-5AEE4838CB1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rednja-skola.github.io/sociologija/data/dodatni-materijal/socioloska_imaginacija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3j3fkaAq7drekJ0VFFSZXdLOUE/edit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Pictur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786478"/>
          </a:xfrm>
        </p:spPr>
        <p:txBody>
          <a:bodyPr/>
          <a:lstStyle/>
          <a:p>
            <a:pPr>
              <a:defRPr/>
            </a:pPr>
            <a:r>
              <a:rPr lang="vi-V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SOCIOLOŠKA IMAGINACIJA</a:t>
            </a:r>
            <a:r>
              <a:rPr lang="vi-VN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dirty="0" smtClean="0"/>
              <a:t>– </a:t>
            </a:r>
            <a:r>
              <a:rPr lang="vi-VN" u="sng" dirty="0" smtClean="0"/>
              <a:t>sposobnost</a:t>
            </a:r>
            <a:r>
              <a:rPr lang="hr-HR" u="sng" dirty="0" smtClean="0"/>
              <a:t> </a:t>
            </a:r>
            <a:r>
              <a:rPr lang="vi-VN" u="sng" dirty="0" smtClean="0"/>
              <a:t>shvaćanja odnosa između pojedinca i društva</a:t>
            </a:r>
            <a:r>
              <a:rPr lang="vi-VN" dirty="0" smtClean="0"/>
              <a:t>, između biografije pojedinca i povijesti društva</a:t>
            </a:r>
            <a:endParaRPr lang="hr-HR" dirty="0" smtClean="0"/>
          </a:p>
          <a:p>
            <a:pPr>
              <a:defRPr/>
            </a:pPr>
            <a:endParaRPr lang="hr-HR" i="1" dirty="0" smtClean="0"/>
          </a:p>
          <a:p>
            <a:pPr>
              <a:defRPr/>
            </a:pPr>
            <a:r>
              <a:rPr lang="hr-HR" dirty="0" smtClean="0"/>
              <a:t>mogućnost 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izdizanja iznad osobnog</a:t>
            </a:r>
            <a:r>
              <a:rPr lang="hr-HR" dirty="0" smtClean="0"/>
              <a:t>, svakodnevnog iskustva i sagledavanje sebe i drugih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 šireg vidokruga</a:t>
            </a:r>
            <a:endParaRPr lang="hr-H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/>
            </a:pPr>
            <a:r>
              <a:rPr lang="hr-HR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primjer s nezaposlenošću, ratom, brakom…</a:t>
            </a:r>
            <a:endParaRPr lang="hr-HR" sz="2800" i="1" dirty="0" smtClean="0"/>
          </a:p>
          <a:p>
            <a:pPr>
              <a:defRPr/>
            </a:pPr>
            <a:endParaRPr lang="hr-HR" b="1" dirty="0" smtClean="0"/>
          </a:p>
          <a:p>
            <a:pPr>
              <a:defRPr/>
            </a:pPr>
            <a:r>
              <a:rPr lang="hr-HR" dirty="0" smtClean="0"/>
              <a:t>prepoznavanje općeg u pojedinačnom </a:t>
            </a:r>
            <a:r>
              <a:rPr lang="hr-HR" sz="2400" i="1" dirty="0" smtClean="0"/>
              <a:t>(P. </a:t>
            </a:r>
            <a:r>
              <a:rPr lang="hr-HR" sz="2400" i="1" dirty="0" err="1" smtClean="0"/>
              <a:t>Berger</a:t>
            </a:r>
            <a:r>
              <a:rPr lang="hr-HR" sz="2400" i="1" dirty="0" smtClean="0"/>
              <a:t>)</a:t>
            </a:r>
            <a:endParaRPr lang="hr-HR" sz="2000" dirty="0">
              <a:latin typeface="Calibri"/>
              <a:ea typeface="Calibri"/>
              <a:cs typeface="Times New Roman"/>
            </a:endParaRPr>
          </a:p>
          <a:p>
            <a:pPr>
              <a:defRPr/>
            </a:pPr>
            <a:endParaRPr lang="vi-VN" sz="2000" i="1" dirty="0" smtClean="0"/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428627" y="71414"/>
            <a:ext cx="7572397" cy="561972"/>
          </a:xfrm>
        </p:spPr>
        <p:txBody>
          <a:bodyPr/>
          <a:lstStyle/>
          <a:p>
            <a:pPr eaLnBrk="1" hangingPunct="1"/>
            <a:r>
              <a:rPr lang="hr-HR" dirty="0" smtClean="0"/>
              <a:t>SOCIOLOŠKA IMAGINACIJA </a:t>
            </a:r>
            <a:r>
              <a:rPr lang="hr-HR" sz="2400" i="1" dirty="0" smtClean="0"/>
              <a:t>(C. Wright Mills)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1196" y="6134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8 - 9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57364"/>
            <a:ext cx="9144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Dodatni tekst o sociološkoj imaginaciji</a:t>
            </a:r>
          </a:p>
          <a:p>
            <a:pPr algn="ctr">
              <a:spcBef>
                <a:spcPts val="1800"/>
              </a:spcBef>
            </a:pP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(link na tekst </a:t>
            </a:r>
            <a:r>
              <a:rPr lang="hr-H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 3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dodatna primjera što je sociološka imaginacija)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4143380"/>
            <a:ext cx="8143932" cy="428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accent4"/>
                </a:solidFill>
                <a:latin typeface="Calibri" pitchFamily="34" charset="0"/>
                <a:cs typeface="Calibri" pitchFamily="34" charset="0"/>
                <a:hlinkClick r:id="rId3"/>
              </a:rPr>
              <a:t>https://</a:t>
            </a:r>
            <a:r>
              <a:rPr lang="hr-HR" sz="1600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  <a:hlinkClick r:id="rId3"/>
              </a:rPr>
              <a:t>srednja-skola.github.io/sociologija/data/dodatni-materijal/socioloska_imaginacija.pdf</a:t>
            </a:r>
            <a:endParaRPr lang="hr-HR" sz="1600" dirty="0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PONOVIMO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15616" y="1700808"/>
            <a:ext cx="2376264" cy="72008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SOCIOLOGIJA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44208" y="1700808"/>
            <a:ext cx="2376264" cy="1008112"/>
          </a:xfrm>
          <a:prstGeom prst="round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SOCIOLOŠKA IMAGINACIJA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0104" y="2908069"/>
            <a:ext cx="2753743" cy="916465"/>
          </a:xfrm>
          <a:prstGeom prst="roundRect">
            <a:avLst/>
          </a:prstGeom>
          <a:solidFill>
            <a:srgbClr val="0099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SOCIOLOŠKO RAZMIŠLJANJE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5536" y="4194904"/>
            <a:ext cx="2808312" cy="91646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ZDRAVORAZUMSKO RAZMIŠLJANJE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699792" y="351039"/>
            <a:ext cx="4464496" cy="1152128"/>
          </a:xfrm>
          <a:prstGeom prst="wedgeRoundRectCallout">
            <a:avLst>
              <a:gd name="adj1" fmla="val -36511"/>
              <a:gd name="adj2" fmla="val 8025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hr-HR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znanost koja proučava društva i načine na koje ta društva oblikuju ponašanje, vjerovanja i identitet ljudi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707904" y="2913275"/>
            <a:ext cx="4392488" cy="1379821"/>
          </a:xfrm>
          <a:prstGeom prst="wedgeRoundRectCallout">
            <a:avLst>
              <a:gd name="adj1" fmla="val 36373"/>
              <a:gd name="adj2" fmla="val -6721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hr-HR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mogućnost  izdizanja iznad osobnog, svakodnevnog iskustva i </a:t>
            </a: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sagledavanje </a:t>
            </a:r>
            <a:r>
              <a:rPr lang="hr-HR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sebe i drugih iz šireg </a:t>
            </a: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vidokruga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sociološki pogled na društvo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60132" y="5111369"/>
            <a:ext cx="2808312" cy="1008112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DRUŠTVO</a:t>
            </a:r>
          </a:p>
        </p:txBody>
      </p:sp>
      <p:sp>
        <p:nvSpPr>
          <p:cNvPr id="9" name="TextBox 8"/>
          <p:cNvSpPr txBox="1"/>
          <p:nvPr/>
        </p:nvSpPr>
        <p:spPr>
          <a:xfrm rot="487873">
            <a:off x="8005623" y="4443283"/>
            <a:ext cx="86754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1500" b="1" dirty="0" smtClean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?</a:t>
            </a:r>
            <a:endParaRPr lang="hr-HR" sz="11500" b="1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79512" y="5386923"/>
            <a:ext cx="5148572" cy="1267884"/>
          </a:xfrm>
          <a:prstGeom prst="wedgeRoundRectCallout">
            <a:avLst>
              <a:gd name="adj1" fmla="val 4310"/>
              <a:gd name="adj2" fmla="val -3658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hr-HR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pravilo odgovornog govora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hr-HR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opseg polja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hr-HR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način razumijevanja i objašnjenja događaja i okolnosti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hr-HR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propitivanje „neupitnog” i „očitog”</a:t>
            </a:r>
            <a:endParaRPr lang="hr-HR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2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9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1380"/>
            <a:ext cx="9144000" cy="5095892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društvo: </a:t>
            </a:r>
          </a:p>
          <a:p>
            <a:pPr lvl="2" indent="-360000">
              <a:defRPr/>
            </a:pPr>
            <a:r>
              <a:rPr lang="hr-HR" sz="2400" dirty="0" smtClean="0"/>
              <a:t>kolektiv kojem pripadamo </a:t>
            </a:r>
            <a:r>
              <a:rPr lang="hr-HR" sz="2400" i="1" dirty="0" smtClean="0"/>
              <a:t>(razred, prijatelji…)</a:t>
            </a:r>
            <a:endParaRPr lang="hr-HR" sz="2400" dirty="0" smtClean="0"/>
          </a:p>
          <a:p>
            <a:pPr lvl="2" indent="-360000">
              <a:defRPr/>
            </a:pPr>
            <a:r>
              <a:rPr lang="hr-HR" sz="2400" dirty="0" smtClean="0"/>
              <a:t>odnosi sa drugim ljudima </a:t>
            </a:r>
            <a:r>
              <a:rPr lang="hr-HR" sz="2400" i="1" dirty="0" smtClean="0"/>
              <a:t>(društvenost)</a:t>
            </a:r>
          </a:p>
          <a:p>
            <a:pPr lvl="2" indent="-360000">
              <a:defRPr/>
            </a:pPr>
            <a:r>
              <a:rPr lang="hr-HR" sz="2400" dirty="0" smtClean="0"/>
              <a:t>udruge ili udruženja </a:t>
            </a:r>
            <a:r>
              <a:rPr lang="hr-HR" sz="2400" i="1" dirty="0" smtClean="0"/>
              <a:t>(Hrvatsko sociološko društvo…)</a:t>
            </a:r>
            <a:endParaRPr lang="hr-HR" sz="2400" dirty="0" smtClean="0"/>
          </a:p>
          <a:p>
            <a:pPr lvl="2" indent="-360000">
              <a:defRPr/>
            </a:pPr>
            <a:r>
              <a:rPr lang="hr-HR" sz="2400" dirty="0" smtClean="0"/>
              <a:t>kolektivni život uopće </a:t>
            </a:r>
            <a:r>
              <a:rPr lang="hr-HR" sz="2400" i="1" dirty="0" smtClean="0"/>
              <a:t>(različite kulture)</a:t>
            </a:r>
            <a:endParaRPr lang="hr-HR" sz="2400" dirty="0" smtClean="0"/>
          </a:p>
          <a:p>
            <a:pPr>
              <a:spcBef>
                <a:spcPts val="3000"/>
              </a:spcBef>
              <a:defRPr/>
            </a:pPr>
            <a:r>
              <a:rPr lang="hr-HR" sz="3200" b="1" dirty="0" smtClean="0">
                <a:solidFill>
                  <a:srgbClr val="FFC000"/>
                </a:solidFill>
              </a:rPr>
              <a:t>DRUŠTVO</a:t>
            </a:r>
            <a:r>
              <a:rPr lang="hr-HR" sz="3200" dirty="0" smtClean="0"/>
              <a:t> </a:t>
            </a:r>
            <a:r>
              <a:rPr lang="hr-HR" dirty="0" smtClean="0"/>
              <a:t>– relativno </a:t>
            </a:r>
            <a:r>
              <a:rPr lang="hr-HR" dirty="0" smtClean="0">
                <a:solidFill>
                  <a:srgbClr val="FFC000"/>
                </a:solidFill>
              </a:rPr>
              <a:t>samostalna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C000"/>
                </a:solidFill>
              </a:rPr>
              <a:t>samoobnavljajuća</a:t>
            </a:r>
            <a:r>
              <a:rPr lang="hr-HR" dirty="0" smtClean="0"/>
              <a:t> </a:t>
            </a:r>
            <a:r>
              <a:rPr lang="hr-HR" dirty="0" smtClean="0">
                <a:solidFill>
                  <a:srgbClr val="FFC000"/>
                </a:solidFill>
              </a:rPr>
              <a:t>skupina ljudi </a:t>
            </a:r>
            <a:r>
              <a:rPr lang="hr-HR" dirty="0" smtClean="0"/>
              <a:t>koji žive na određenom </a:t>
            </a:r>
            <a:r>
              <a:rPr lang="hr-HR" dirty="0" smtClean="0">
                <a:solidFill>
                  <a:srgbClr val="FFC000"/>
                </a:solidFill>
              </a:rPr>
              <a:t>području </a:t>
            </a:r>
            <a:r>
              <a:rPr lang="hr-HR" dirty="0" smtClean="0"/>
              <a:t>i sudjeluju u </a:t>
            </a:r>
            <a:r>
              <a:rPr lang="hr-HR" u="sng" dirty="0" smtClean="0">
                <a:solidFill>
                  <a:srgbClr val="FFC000"/>
                </a:solidFill>
              </a:rPr>
              <a:t>zajedničkoj kulturi</a:t>
            </a:r>
          </a:p>
          <a:p>
            <a:pPr>
              <a:spcBef>
                <a:spcPts val="2400"/>
              </a:spcBef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SOCIOLOŠKO GLEDIŠTE NA DRUŠTVO</a:t>
            </a: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dirty="0" smtClean="0"/>
              <a:t>– </a:t>
            </a: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društvo nije stvar</a:t>
            </a:r>
            <a:r>
              <a:rPr lang="hr-HR" sz="25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500" dirty="0" smtClean="0"/>
              <a:t>(nešto nepromjenjivo i čvrsto) već </a:t>
            </a: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stalan proces</a:t>
            </a:r>
            <a:r>
              <a:rPr lang="hr-HR" sz="25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500" dirty="0" smtClean="0"/>
              <a:t>(stalno se mijenja)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ŠTO JE DRUŠTVO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7022" y="613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65520"/>
              </p:ext>
            </p:extLst>
          </p:nvPr>
        </p:nvGraphicFramePr>
        <p:xfrm>
          <a:off x="214313" y="3357562"/>
          <a:ext cx="8572529" cy="3249908"/>
        </p:xfrm>
        <a:graphic>
          <a:graphicData uri="http://schemas.openxmlformats.org/drawingml/2006/table">
            <a:tbl>
              <a:tblPr/>
              <a:tblGrid>
                <a:gridCol w="2648434"/>
                <a:gridCol w="2852261"/>
                <a:gridCol w="3071834"/>
              </a:tblGrid>
              <a:tr h="455794">
                <a:tc>
                  <a:txBody>
                    <a:bodyPr/>
                    <a:lstStyle/>
                    <a:p>
                      <a:pPr fontAlgn="base"/>
                      <a:endParaRPr lang="hr-HR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GEMEINSCHAFT</a:t>
                      </a:r>
                      <a:endParaRPr lang="hr-HR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GESELLSCHAFT</a:t>
                      </a:r>
                      <a:endParaRPr lang="hr-HR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8300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VEZE MEĐU </a:t>
                      </a:r>
                      <a:endParaRPr lang="hr-HR" sz="2000" b="1" i="0" u="none" strike="noStrike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POJEDINCIMA</a:t>
                      </a:r>
                      <a:endParaRPr lang="vi-VN" sz="20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JAKE</a:t>
                      </a:r>
                      <a:r>
                        <a:rPr lang="hr-HR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hr-HR" b="1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1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(obitelj i prijatelji)</a:t>
                      </a:r>
                      <a:endParaRPr lang="hr-HR" sz="16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SLABE</a:t>
                      </a:r>
                      <a:r>
                        <a:rPr lang="hr-HR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hr-HR" b="1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1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(kolege, profesionalci)</a:t>
                      </a:r>
                      <a:endParaRPr lang="hr-HR" sz="16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93391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STUPANJ 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SOLIDARNOSTI</a:t>
                      </a:r>
                      <a:endParaRPr lang="hr-HR" sz="20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VISOK</a:t>
                      </a:r>
                      <a:r>
                        <a:rPr lang="hr-HR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hr-HR" b="1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1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(tradicija, vjerovanja i odnosi)</a:t>
                      </a:r>
                      <a:endParaRPr lang="hr-HR" sz="16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NIZAK</a:t>
                      </a:r>
                      <a:endParaRPr lang="hr-HR" b="1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1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(osobni interesi)</a:t>
                      </a:r>
                      <a:endParaRPr lang="hr-HR" sz="16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88524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OBLIK ZAJEDNICE</a:t>
                      </a:r>
                      <a:endParaRPr lang="hr-HR" sz="20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ORGANSKA</a:t>
                      </a:r>
                      <a:r>
                        <a:rPr lang="hr-HR" sz="20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CJELINA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ljudi se osjećaju „kod kuće” – međusobno slični</a:t>
                      </a:r>
                    </a:p>
                  </a:txBody>
                  <a:tcPr marL="66675" marR="66675" marT="66675" marB="666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MEHANIČKA</a:t>
                      </a:r>
                      <a:r>
                        <a:rPr lang="hr-HR" sz="20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CJELINA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međusobno ravnodušni dijelovi – ljudi otuđeni jedni</a:t>
                      </a:r>
                      <a:r>
                        <a:rPr lang="hr-HR" sz="1800" b="0" i="0" u="none" strike="noStrike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od drugih</a:t>
                      </a:r>
                      <a:endParaRPr lang="hr-HR" sz="1800" b="0" i="0" u="none" strike="noStrike" dirty="0" smtClean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7428" name="Rectangle 1"/>
          <p:cNvSpPr>
            <a:spLocks noChangeArrowheads="1"/>
          </p:cNvSpPr>
          <p:nvPr/>
        </p:nvSpPr>
        <p:spPr bwMode="auto">
          <a:xfrm>
            <a:off x="0" y="0"/>
            <a:ext cx="18473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sr-Latn-C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sr-Latn-C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endParaRPr lang="sr-Latn-C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eaLnBrk="0" hangingPunct="0"/>
            <a:r>
              <a:rPr lang="sr-Latn-C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sr-Latn-C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endParaRPr lang="sr-Latn-C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0" y="1643050"/>
            <a:ext cx="9144000" cy="1500188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oblika ljudskog okupljanja/udruživanja: </a:t>
            </a:r>
            <a:r>
              <a:rPr lang="hr-HR" sz="2400" i="1" dirty="0" smtClean="0"/>
              <a:t>(F. T</a:t>
            </a:r>
            <a:r>
              <a:rPr lang="az-Cyrl-AZ" sz="2400" i="1" dirty="0" smtClean="0"/>
              <a:t>ӧ</a:t>
            </a:r>
            <a:r>
              <a:rPr lang="hr-HR" sz="2400" i="1" dirty="0" smtClean="0"/>
              <a:t>nnies)</a:t>
            </a:r>
          </a:p>
          <a:p>
            <a:pPr marL="1143000" lvl="2" indent="-457200" eaLnBrk="1" hangingPunct="1">
              <a:buFont typeface="Tw Cen MT" pitchFamily="34" charset="-18"/>
              <a:buAutoNum type="arabicPeriod"/>
            </a:pPr>
            <a:r>
              <a:rPr lang="hr-HR" sz="2700" dirty="0" smtClean="0"/>
              <a:t>u svrhu racionalnog postizanja cilja </a:t>
            </a:r>
            <a:r>
              <a:rPr lang="hr-HR" sz="2700" i="1" dirty="0" smtClean="0"/>
              <a:t>(osobni interes)</a:t>
            </a:r>
          </a:p>
          <a:p>
            <a:pPr marL="1143000" lvl="2" indent="-457200" eaLnBrk="1" hangingPunct="1">
              <a:buFont typeface="Tw Cen MT" pitchFamily="34" charset="-18"/>
              <a:buAutoNum type="arabicPeriod"/>
            </a:pPr>
            <a:r>
              <a:rPr lang="hr-HR" sz="2700" dirty="0" smtClean="0"/>
              <a:t>na temelju temperamenta i osobina pojedinca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596" y="-17"/>
            <a:ext cx="8229600" cy="928687"/>
          </a:xfrm>
        </p:spPr>
        <p:txBody>
          <a:bodyPr>
            <a:normAutofit fontScale="90000"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hr-HR" sz="4900" b="1" dirty="0" smtClean="0"/>
              <a:t>GEMEINSCHAFT / GESELLSCHAFT</a:t>
            </a:r>
            <a:br>
              <a:rPr lang="hr-HR" sz="4900" b="1" dirty="0" smtClean="0"/>
            </a:br>
            <a:r>
              <a:rPr lang="hr-HR" sz="4900" b="1" dirty="0" smtClean="0"/>
              <a:t>      </a:t>
            </a:r>
            <a:r>
              <a:rPr lang="hr-HR" sz="4900" b="0" dirty="0" smtClean="0">
                <a:solidFill>
                  <a:schemeClr val="tx1"/>
                </a:solidFill>
              </a:rPr>
              <a:t>(zajednica)		      (društvo)</a:t>
            </a:r>
            <a:endParaRPr lang="hr-HR" sz="3100" b="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7022" y="613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20500021">
            <a:off x="2499602" y="3449797"/>
            <a:ext cx="1426291" cy="33084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1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SELO, OBITELJ</a:t>
            </a:r>
          </a:p>
        </p:txBody>
      </p:sp>
      <p:sp>
        <p:nvSpPr>
          <p:cNvPr id="12" name="Rectangle 11"/>
          <p:cNvSpPr/>
          <p:nvPr/>
        </p:nvSpPr>
        <p:spPr>
          <a:xfrm rot="20500021">
            <a:off x="5522844" y="3284876"/>
            <a:ext cx="1469510" cy="33084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1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GRAD, TVRTKA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5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07504" y="928670"/>
            <a:ext cx="8928992" cy="5572142"/>
          </a:xfrm>
        </p:spPr>
        <p:txBody>
          <a:bodyPr/>
          <a:lstStyle/>
          <a:p>
            <a:pPr>
              <a:defRPr/>
            </a:pPr>
            <a:r>
              <a:rPr lang="hr-HR" sz="2700" dirty="0"/>
              <a:t>r</a:t>
            </a:r>
            <a:r>
              <a:rPr lang="hr-HR" sz="2700" dirty="0" smtClean="0"/>
              <a:t>azlika nije u tome </a:t>
            </a:r>
            <a:r>
              <a:rPr lang="hr-HR" sz="27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ŠTO</a:t>
            </a:r>
            <a:r>
              <a:rPr lang="hr-HR" sz="2700" b="1" dirty="0" smtClean="0"/>
              <a:t> </a:t>
            </a:r>
            <a:r>
              <a:rPr lang="hr-HR" sz="2700" dirty="0" smtClean="0"/>
              <a:t>se proučava već </a:t>
            </a:r>
            <a:r>
              <a:rPr lang="hr-HR" sz="27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KAKO</a:t>
            </a:r>
          </a:p>
          <a:p>
            <a:pPr>
              <a:defRPr/>
            </a:pPr>
            <a:r>
              <a:rPr lang="hr-HR" sz="2000" dirty="0"/>
              <a:t>s</a:t>
            </a:r>
            <a:r>
              <a:rPr lang="hr-HR" sz="2000" dirty="0" smtClean="0"/>
              <a:t>ve znanosti koriste ista pravila (metode) prilikom proučavanja (prikupljanje i analiza podataka...) ali </a:t>
            </a:r>
            <a:r>
              <a:rPr lang="hr-HR" sz="2000" b="1" dirty="0" smtClean="0">
                <a:solidFill>
                  <a:srgbClr val="FFC000"/>
                </a:solidFill>
              </a:rPr>
              <a:t>razlikuju se u vrsti pitanja koja ih zanimaju</a:t>
            </a:r>
          </a:p>
          <a:p>
            <a:pPr marL="319088" lvl="1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 2" pitchFamily="18" charset="2"/>
              <a:buNone/>
              <a:defRPr/>
            </a:pPr>
            <a:endParaRPr lang="hr-HR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hr-HR" dirty="0" smtClean="0"/>
              <a:t>OSTALE DRUŠTVENE ZNANOSTI:</a:t>
            </a:r>
          </a:p>
          <a:p>
            <a:pPr marL="684000" lvl="1" indent="-360000" eaLnBrk="1" hangingPunct="1">
              <a:lnSpc>
                <a:spcPct val="150000"/>
              </a:lnSpc>
              <a:spcBef>
                <a:spcPts val="1200"/>
              </a:spcBef>
              <a:buSzPct val="100000"/>
              <a:buFont typeface="Tw Cen MT" pitchFamily="34" charset="-18"/>
              <a:buAutoNum type="arabicPeriod"/>
              <a:defRPr/>
            </a:pPr>
            <a:r>
              <a:rPr lang="hr-HR" dirty="0" smtClean="0"/>
              <a:t>Povijest</a:t>
            </a:r>
          </a:p>
          <a:p>
            <a:pPr marL="684000" lvl="1" indent="-360000" eaLnBrk="1" hangingPunct="1">
              <a:spcBef>
                <a:spcPts val="1200"/>
              </a:spcBef>
              <a:buSzPct val="100000"/>
              <a:buFont typeface="Tw Cen MT" pitchFamily="34" charset="-18"/>
              <a:buAutoNum type="arabicPeriod"/>
              <a:defRPr/>
            </a:pPr>
            <a:r>
              <a:rPr lang="hr-HR" dirty="0" smtClean="0"/>
              <a:t>Ekonomija</a:t>
            </a:r>
          </a:p>
          <a:p>
            <a:pPr marL="684000" lvl="1" indent="-360000" eaLnBrk="1" hangingPunct="1">
              <a:spcBef>
                <a:spcPts val="1200"/>
              </a:spcBef>
              <a:buSzPct val="100000"/>
              <a:buFont typeface="Tw Cen MT" pitchFamily="34" charset="-18"/>
              <a:buAutoNum type="arabicPeriod"/>
              <a:defRPr/>
            </a:pPr>
            <a:r>
              <a:rPr lang="hr-HR" dirty="0" smtClean="0"/>
              <a:t>Političke znanosti</a:t>
            </a:r>
          </a:p>
          <a:p>
            <a:pPr marL="684000" lvl="1" indent="-360000" eaLnBrk="1" hangingPunct="1">
              <a:lnSpc>
                <a:spcPct val="150000"/>
              </a:lnSpc>
              <a:spcBef>
                <a:spcPts val="1200"/>
              </a:spcBef>
              <a:buSzPct val="100000"/>
              <a:buFont typeface="Tw Cen MT" pitchFamily="34" charset="-18"/>
              <a:buAutoNum type="arabicPeriod"/>
              <a:defRPr/>
            </a:pPr>
            <a:r>
              <a:rPr lang="hr-HR" dirty="0" smtClean="0"/>
              <a:t>Psihologija</a:t>
            </a:r>
          </a:p>
          <a:p>
            <a:pPr marL="684000" lvl="1" indent="-360000" eaLnBrk="1" hangingPunct="1">
              <a:lnSpc>
                <a:spcPct val="150000"/>
              </a:lnSpc>
              <a:spcBef>
                <a:spcPts val="1800"/>
              </a:spcBef>
              <a:buSzPct val="100000"/>
              <a:buFont typeface="Tw Cen MT" pitchFamily="34" charset="-18"/>
              <a:buAutoNum type="arabicPeriod"/>
              <a:defRPr/>
            </a:pPr>
            <a:r>
              <a:rPr lang="hr-HR" dirty="0" smtClean="0"/>
              <a:t>Antropologija (etnologija)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388350" cy="571504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 smtClean="0"/>
              <a:t>SOCIOLOGIJA I DRUGE DR. ZNANOSTI</a:t>
            </a:r>
            <a:endParaRPr lang="hr-HR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65464" y="3796073"/>
            <a:ext cx="64293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sz="2200" dirty="0">
                <a:latin typeface="Calibri" pitchFamily="34" charset="0"/>
                <a:cs typeface="Calibri" pitchFamily="34" charset="0"/>
              </a:rPr>
              <a:t>ljudsko djelovanje povezano 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vi-VN" sz="22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troškovima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i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dobiti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22720" y="4286256"/>
            <a:ext cx="578647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sz="2200" dirty="0">
                <a:latin typeface="Calibri" pitchFamily="34" charset="0"/>
                <a:cs typeface="Calibri" pitchFamily="34" charset="0"/>
              </a:rPr>
              <a:t>ljudsko djelovanje povezano 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moći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i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utjecajem</a:t>
            </a:r>
            <a:endParaRPr lang="hr-HR" sz="22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01944" y="4917104"/>
            <a:ext cx="66437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unutarnja stanja pojedinca</a:t>
            </a:r>
            <a:r>
              <a:rPr lang="vi-VN" sz="22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i njegove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ličnosti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fiziologiju mozga, mišljenje, učenje, motivaciju, 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osjećaje…</a:t>
            </a:r>
            <a:endParaRPr lang="hr-HR" sz="22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79712" y="3214686"/>
            <a:ext cx="69294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proučava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prošle događaje 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kao rezultat društvenih procesa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58224" y="5720115"/>
            <a:ext cx="46434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sz="2200" dirty="0">
                <a:latin typeface="Calibri" pitchFamily="34" charset="0"/>
                <a:cs typeface="Calibri" pitchFamily="34" charset="0"/>
              </a:rPr>
              <a:t>proučava jednostavna,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„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primitivna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” </a:t>
            </a:r>
            <a:r>
              <a:rPr lang="vi-VN" sz="22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predindustrijska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društva/kulture</a:t>
            </a:r>
            <a:endParaRPr lang="hr-HR" sz="22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76576" y="6134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11 - 12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9143999" cy="5572141"/>
          </a:xfrm>
        </p:spPr>
        <p:txBody>
          <a:bodyPr/>
          <a:lstStyle/>
          <a:p>
            <a:pPr>
              <a:defRPr/>
            </a:pPr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SOCIOLOŠKA PERSPEKTIVA</a:t>
            </a:r>
            <a:r>
              <a:rPr lang="hr-H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3200" dirty="0" smtClean="0"/>
              <a:t>– </a:t>
            </a:r>
            <a:r>
              <a:rPr lang="hr-HR" dirty="0" smtClean="0"/>
              <a:t>temelji se na ideji da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pojedinca nije moguće odvojiti od društva </a:t>
            </a:r>
            <a:r>
              <a:rPr lang="hr-HR" dirty="0" smtClean="0"/>
              <a:t>u kojem živi </a:t>
            </a:r>
            <a:endParaRPr lang="hr-HR" sz="3000" dirty="0" smtClean="0"/>
          </a:p>
          <a:p>
            <a:pPr eaLnBrk="1" hangingPunct="1">
              <a:buSzPct val="90000"/>
              <a:buFont typeface="Wingdings" pitchFamily="2" charset="2"/>
              <a:buNone/>
              <a:defRPr/>
            </a:pPr>
            <a:endParaRPr lang="hr-HR" sz="3000" dirty="0" smtClean="0"/>
          </a:p>
          <a:p>
            <a:pPr eaLnBrk="1" hangingPunct="1">
              <a:buSzPct val="90000"/>
              <a:buFont typeface="Wingdings" pitchFamily="2" charset="2"/>
              <a:buNone/>
              <a:defRPr/>
            </a:pPr>
            <a:r>
              <a:rPr lang="hr-H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POSEBNOSTI SOCIOLOŠKOG IZUČAVANJA:</a:t>
            </a:r>
            <a:endParaRPr lang="hr-HR" sz="2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00000" lvl="2" indent="-360000">
              <a:buSzPct val="90000"/>
              <a:defRPr/>
            </a:pPr>
            <a:r>
              <a:rPr lang="hr-HR" sz="2400" dirty="0" smtClean="0"/>
              <a:t>sociologija je usmjerena na proučavanje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cjelokupnog društvenog života </a:t>
            </a:r>
            <a:r>
              <a:rPr lang="hr-HR" sz="2000" i="1" dirty="0" smtClean="0"/>
              <a:t>(a ne samo ekonomije, politike, </a:t>
            </a:r>
            <a:r>
              <a:rPr lang="hr-HR" sz="2000" i="1" dirty="0" err="1" smtClean="0"/>
              <a:t>pojedinca..</a:t>
            </a:r>
            <a:r>
              <a:rPr lang="hr-HR" sz="2000" i="1" dirty="0" smtClean="0"/>
              <a:t>.)</a:t>
            </a:r>
            <a:endParaRPr lang="hr-HR" sz="2400" i="1" dirty="0" smtClean="0"/>
          </a:p>
          <a:p>
            <a:pPr marL="900000" lvl="2" indent="-360000">
              <a:buSzPct val="90000"/>
              <a:defRPr/>
            </a:pPr>
            <a:r>
              <a:rPr lang="hr-HR" sz="2400" dirty="0" smtClean="0"/>
              <a:t>naglašava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kontekst</a:t>
            </a:r>
            <a:r>
              <a:rPr lang="hr-HR" sz="2400" dirty="0" smtClean="0"/>
              <a:t> ljudskog djelovanja</a:t>
            </a:r>
          </a:p>
          <a:p>
            <a:pPr marL="900000" lvl="2" indent="-360000">
              <a:buSzPct val="90000"/>
              <a:defRPr/>
            </a:pPr>
            <a:r>
              <a:rPr lang="hr-HR" sz="2400" dirty="0" smtClean="0"/>
              <a:t>zanima je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kolektiv</a:t>
            </a:r>
            <a:r>
              <a:rPr lang="hr-HR" sz="2400" dirty="0" smtClean="0"/>
              <a:t> i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interakcije među pojedincima</a:t>
            </a:r>
            <a:r>
              <a:rPr lang="hr-HR" sz="2400" dirty="0" smtClean="0"/>
              <a:t>, a ne izolirani pojedinci</a:t>
            </a:r>
            <a:endParaRPr lang="hr-HR" sz="2700" dirty="0" smtClean="0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SOCIOLOŠKI POGLED NA DRUŠTVO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7022" y="613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-32" y="857232"/>
            <a:ext cx="9144032" cy="585789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hr-HR" dirty="0" smtClean="0"/>
              <a:t>SOCIOLOGIJA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SOCIOLOŠKA IMAGINACIJA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ZDRAVORAZUMSKI vs. SOCIOLOŠKI (znanstveni) NAČIN RAZMIŠLJANJA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GEMEINSCHAFT / GESELLSCHAFT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SOCIOLOGIJA I DRUGE DRUŠTVENE ZNANOSTI</a:t>
            </a:r>
          </a:p>
          <a:p>
            <a:pPr lvl="1">
              <a:spcBef>
                <a:spcPts val="600"/>
              </a:spcBef>
            </a:pPr>
            <a:r>
              <a:rPr lang="hr-HR" dirty="0" smtClean="0"/>
              <a:t>ekonomija, političke znanosti, povijest, antropologija i psihologija (socijalna psihologija)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SOCIOLOŠKI POGLED NA DRUŠTVO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715404" cy="571504"/>
          </a:xfrm>
        </p:spPr>
        <p:txBody>
          <a:bodyPr/>
          <a:lstStyle/>
          <a:p>
            <a:pPr eaLnBrk="1" hangingPunct="1"/>
            <a:r>
              <a:rPr lang="hr-HR" dirty="0" smtClean="0"/>
              <a:t>PONAVLJANJE </a:t>
            </a:r>
            <a:r>
              <a:rPr lang="hr-HR" b="0" dirty="0" smtClean="0"/>
              <a:t>(ključni pojmovi)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928670"/>
            <a:ext cx="5544616" cy="5643580"/>
          </a:xfrm>
        </p:spPr>
        <p:txBody>
          <a:bodyPr/>
          <a:lstStyle/>
          <a:p>
            <a:pPr>
              <a:defRPr/>
            </a:pPr>
            <a:r>
              <a:rPr lang="hr-HR" sz="2400" dirty="0"/>
              <a:t>d</a:t>
            </a:r>
            <a:r>
              <a:rPr lang="vi-VN" sz="2400" dirty="0" smtClean="0"/>
              <a:t>ruštvena stvarnost utje</a:t>
            </a:r>
            <a:r>
              <a:rPr lang="hr-HR" sz="2400" dirty="0" smtClean="0"/>
              <a:t>č</a:t>
            </a:r>
            <a:r>
              <a:rPr lang="vi-VN" sz="2400" dirty="0" smtClean="0"/>
              <a:t>e na pojedinca</a:t>
            </a:r>
            <a:endParaRPr lang="hr-HR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hr-HR" sz="2400" dirty="0" smtClean="0"/>
          </a:p>
          <a:p>
            <a:pPr>
              <a:defRPr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DRUŠTVENE ČINJENICE </a:t>
            </a:r>
            <a:r>
              <a:rPr lang="hr-HR" sz="2400" dirty="0" smtClean="0"/>
              <a:t>– načini djelovanja, mišljenja i osjećanja, koje su izvanjske pojedincu i nameću mu se</a:t>
            </a:r>
            <a:endParaRPr lang="hr-HR" sz="2400" i="1" dirty="0" smtClean="0"/>
          </a:p>
          <a:p>
            <a:pPr>
              <a:defRPr/>
            </a:pPr>
            <a:endParaRPr lang="hr-HR" sz="2400" dirty="0" smtClean="0"/>
          </a:p>
          <a:p>
            <a:pPr>
              <a:defRPr/>
            </a:pPr>
            <a:r>
              <a:rPr lang="hr-HR" sz="2400" dirty="0" smtClean="0"/>
              <a:t>proučavao je </a:t>
            </a:r>
            <a:r>
              <a:rPr lang="hr-HR" sz="2400" b="1" dirty="0" smtClean="0">
                <a:solidFill>
                  <a:srgbClr val="FFC000"/>
                </a:solidFill>
              </a:rPr>
              <a:t>samoubojstva</a:t>
            </a:r>
            <a:r>
              <a:rPr lang="hr-HR" sz="2400" dirty="0" smtClean="0">
                <a:solidFill>
                  <a:srgbClr val="FFC000"/>
                </a:solidFill>
              </a:rPr>
              <a:t> </a:t>
            </a:r>
            <a:r>
              <a:rPr lang="hr-HR" sz="2400" dirty="0" smtClean="0"/>
              <a:t>– stopa samoubojstava se razlikuje od društva do društva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INDIVIDUALNO I KOLEKTIVNO</a:t>
            </a:r>
          </a:p>
        </p:txBody>
      </p:sp>
      <p:pic>
        <p:nvPicPr>
          <p:cNvPr id="4" name="Picture 3" descr="durkheim5.jpg"/>
          <p:cNvPicPr>
            <a:picLocks noChangeAspect="1"/>
          </p:cNvPicPr>
          <p:nvPr/>
        </p:nvPicPr>
        <p:blipFill>
          <a:blip r:embed="rId2"/>
          <a:srcRect l="11008"/>
          <a:stretch>
            <a:fillRect/>
          </a:stretch>
        </p:blipFill>
        <p:spPr>
          <a:xfrm>
            <a:off x="5500694" y="927427"/>
            <a:ext cx="3500430" cy="50019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8436379" y="6134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13/15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08304" y="5877272"/>
            <a:ext cx="165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i="1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Emile Durkheim</a:t>
            </a:r>
            <a:endParaRPr lang="hr-HR" sz="1400" dirty="0"/>
          </a:p>
        </p:txBody>
      </p:sp>
      <p:sp>
        <p:nvSpPr>
          <p:cNvPr id="2" name="Rectangle 1"/>
          <p:cNvSpPr/>
          <p:nvPr/>
        </p:nvSpPr>
        <p:spPr>
          <a:xfrm>
            <a:off x="385420" y="2032384"/>
            <a:ext cx="5075155" cy="1584176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3" y="810326"/>
            <a:ext cx="9142981" cy="5715018"/>
          </a:xfrm>
        </p:spPr>
        <p:txBody>
          <a:bodyPr/>
          <a:lstStyle/>
          <a:p>
            <a:pPr>
              <a:defRPr/>
            </a:pPr>
            <a:r>
              <a:rPr lang="vi-VN" dirty="0" smtClean="0"/>
              <a:t>SMOUBOJSTVO – </a:t>
            </a:r>
            <a:r>
              <a:rPr lang="vi-VN" b="1" dirty="0" smtClean="0">
                <a:solidFill>
                  <a:srgbClr val="FFC000"/>
                </a:solidFill>
              </a:rPr>
              <a:t>individualan</a:t>
            </a:r>
            <a:r>
              <a:rPr lang="vi-VN" dirty="0" smtClean="0">
                <a:solidFill>
                  <a:srgbClr val="FFC000"/>
                </a:solidFill>
              </a:rPr>
              <a:t> </a:t>
            </a:r>
            <a:r>
              <a:rPr lang="vi-VN" b="1" dirty="0" smtClean="0">
                <a:solidFill>
                  <a:srgbClr val="FFC000"/>
                </a:solidFill>
              </a:rPr>
              <a:t>čin</a:t>
            </a:r>
            <a:r>
              <a:rPr lang="vi-VN" dirty="0" smtClean="0"/>
              <a:t> koji je </a:t>
            </a:r>
            <a:r>
              <a:rPr lang="vi-VN" b="1" dirty="0" smtClean="0">
                <a:solidFill>
                  <a:srgbClr val="FFC000"/>
                </a:solidFill>
              </a:rPr>
              <a:t>društveno</a:t>
            </a:r>
            <a:r>
              <a:rPr lang="vi-VN" dirty="0" smtClean="0">
                <a:solidFill>
                  <a:srgbClr val="FFC000"/>
                </a:solidFill>
              </a:rPr>
              <a:t> </a:t>
            </a:r>
            <a:r>
              <a:rPr lang="vi-VN" b="1" dirty="0" smtClean="0">
                <a:solidFill>
                  <a:srgbClr val="FFC000"/>
                </a:solidFill>
              </a:rPr>
              <a:t>određen</a:t>
            </a:r>
            <a:endParaRPr lang="hr-HR" b="1" dirty="0" smtClean="0">
              <a:solidFill>
                <a:srgbClr val="FFC000"/>
              </a:solidFill>
            </a:endParaRPr>
          </a:p>
          <a:p>
            <a:pPr lvl="2">
              <a:buClr>
                <a:prstClr val="white"/>
              </a:buClr>
              <a:buNone/>
              <a:defRPr/>
            </a:pPr>
            <a:r>
              <a:rPr lang="hr-HR" sz="2000" i="1" dirty="0" smtClean="0">
                <a:solidFill>
                  <a:prstClr val="white"/>
                </a:solidFill>
              </a:rPr>
              <a:t>	</a:t>
            </a:r>
            <a:r>
              <a:rPr lang="vi-VN" sz="2000" i="1" dirty="0" smtClean="0">
                <a:solidFill>
                  <a:prstClr val="white"/>
                </a:solidFill>
              </a:rPr>
              <a:t>Durkheima </a:t>
            </a:r>
            <a:r>
              <a:rPr lang="vi-VN" sz="2000" i="1" dirty="0">
                <a:solidFill>
                  <a:prstClr val="white"/>
                </a:solidFill>
              </a:rPr>
              <a:t>ne zanimaju osobni razlozi i osobine ličnosti osoba koje su počinile samoubojstvo, već </a:t>
            </a:r>
            <a:r>
              <a:rPr lang="vi-VN" sz="2000" i="1" u="sng" dirty="0">
                <a:solidFill>
                  <a:prstClr val="white"/>
                </a:solidFill>
              </a:rPr>
              <a:t>karakteristike grupa kojima su pripadali pojedinci i način na koji te grupe stvaraju koheziju</a:t>
            </a:r>
            <a:r>
              <a:rPr lang="hr-HR" sz="2000" i="1" u="sng" dirty="0">
                <a:solidFill>
                  <a:prstClr val="white"/>
                </a:solidFill>
              </a:rPr>
              <a:t> (osjećaj povezanosti sa zajednicom)</a:t>
            </a:r>
            <a:r>
              <a:rPr lang="vi-VN" sz="2000" i="1" u="sng" dirty="0">
                <a:solidFill>
                  <a:prstClr val="white"/>
                </a:solidFill>
              </a:rPr>
              <a:t> i solidarnost među </a:t>
            </a:r>
            <a:r>
              <a:rPr lang="vi-VN" sz="2000" i="1" u="sng" dirty="0" smtClean="0">
                <a:solidFill>
                  <a:prstClr val="white"/>
                </a:solidFill>
              </a:rPr>
              <a:t>članovima</a:t>
            </a:r>
            <a:endParaRPr lang="hr-HR" b="1" dirty="0" smtClean="0">
              <a:solidFill>
                <a:srgbClr val="FFC000"/>
              </a:solidFill>
            </a:endParaRPr>
          </a:p>
          <a:p>
            <a:pPr>
              <a:spcBef>
                <a:spcPts val="1800"/>
              </a:spcBef>
              <a:defRPr/>
            </a:pPr>
            <a:r>
              <a:rPr lang="hr-HR" sz="2400" dirty="0" smtClean="0"/>
              <a:t>Durkheim je primijetio da se stopa samoubojstava </a:t>
            </a:r>
            <a:r>
              <a:rPr lang="hr-HR" sz="2400" dirty="0" smtClean="0">
                <a:solidFill>
                  <a:srgbClr val="FFC000"/>
                </a:solidFill>
              </a:rPr>
              <a:t>razlikuje od jedne do druge dr. grupe ili situacije u kojoj se pojedinac nalazi</a:t>
            </a:r>
            <a:endParaRPr lang="hr-HR" sz="2400" dirty="0">
              <a:solidFill>
                <a:srgbClr val="FFC000"/>
              </a:solidFill>
            </a:endParaRPr>
          </a:p>
          <a:p>
            <a:pPr marL="136525" indent="0">
              <a:spcBef>
                <a:spcPts val="1200"/>
              </a:spcBef>
              <a:buNone/>
              <a:defRPr/>
            </a:pPr>
            <a:r>
              <a:rPr lang="hr-HR" dirty="0" smtClean="0"/>
              <a:t>Čimbenici koji utječu na stopu samoubojstava:</a:t>
            </a:r>
          </a:p>
          <a:p>
            <a:pPr marL="936000" lvl="2" indent="-360000" eaLnBrk="1" hangingPunct="1">
              <a:spcBef>
                <a:spcPts val="800"/>
              </a:spcBef>
              <a:buFont typeface="+mj-lt"/>
              <a:buAutoNum type="arabicPeriod"/>
              <a:defRPr/>
            </a:pPr>
            <a:r>
              <a:rPr lang="pl-PL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religija</a:t>
            </a:r>
            <a:r>
              <a:rPr lang="pl-PL" dirty="0" smtClean="0"/>
              <a:t> – razlika između katolika i protestanata</a:t>
            </a:r>
          </a:p>
          <a:p>
            <a:pPr marL="936000" lvl="2" indent="-360000" eaLnBrk="1" hangingPunct="1">
              <a:spcBef>
                <a:spcPts val="800"/>
              </a:spcBef>
              <a:buFont typeface="+mj-lt"/>
              <a:buAutoNum type="arabicPeriod"/>
              <a:defRPr/>
            </a:pPr>
            <a:r>
              <a:rPr lang="pl-PL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obiteljski odnosi </a:t>
            </a:r>
            <a:r>
              <a:rPr lang="pl-PL" dirty="0" smtClean="0"/>
              <a:t>– samci, razvedeni, broj djece u obitelji</a:t>
            </a:r>
          </a:p>
          <a:p>
            <a:pPr marL="936000" lvl="2" indent="-360000" eaLnBrk="1" hangingPunct="1">
              <a:spcBef>
                <a:spcPts val="800"/>
              </a:spcBef>
              <a:buFont typeface="+mj-lt"/>
              <a:buAutoNum type="arabicPeriod"/>
              <a:defRPr/>
            </a:pPr>
            <a:r>
              <a:rPr lang="pl-PL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 i mir </a:t>
            </a:r>
            <a:r>
              <a:rPr lang="pl-PL" dirty="0" smtClean="0"/>
              <a:t>– manja stopa za vrijeme rata</a:t>
            </a:r>
          </a:p>
          <a:p>
            <a:pPr marL="936000" lvl="2" indent="-360000" eaLnBrk="1" hangingPunct="1">
              <a:spcBef>
                <a:spcPts val="800"/>
              </a:spcBef>
              <a:buFont typeface="+mj-lt"/>
              <a:buAutoNum type="arabicPeriod"/>
              <a:defRPr/>
            </a:pPr>
            <a:r>
              <a:rPr lang="pl-PL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ekonomska kriza </a:t>
            </a:r>
            <a:r>
              <a:rPr lang="pl-PL" dirty="0" smtClean="0"/>
              <a:t>– posljedica nagle promjene ekonomskog stanja pojedinca</a:t>
            </a:r>
            <a:endParaRPr lang="hr-HR" dirty="0" smtClean="0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28659" y="71414"/>
            <a:ext cx="8429621" cy="571504"/>
          </a:xfrm>
        </p:spPr>
        <p:txBody>
          <a:bodyPr/>
          <a:lstStyle/>
          <a:p>
            <a:pPr eaLnBrk="1" hangingPunct="1"/>
            <a:r>
              <a:rPr lang="hr-HR" dirty="0" smtClean="0"/>
              <a:t>STUDIJA O SAMOUBOJSTVIMA </a:t>
            </a:r>
            <a:r>
              <a:rPr lang="hr-HR" sz="2400" b="0" i="1" dirty="0" smtClean="0">
                <a:solidFill>
                  <a:schemeClr val="tx1"/>
                </a:solidFill>
              </a:rPr>
              <a:t>(Emile Durkheim)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392" y="-5898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14 - 16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349760"/>
          </a:xfrm>
        </p:spPr>
        <p:txBody>
          <a:bodyPr/>
          <a:lstStyle/>
          <a:p>
            <a:pPr>
              <a:defRPr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srednja-skola.github.io/sociologija</a:t>
            </a:r>
          </a:p>
          <a:p>
            <a:pPr>
              <a:defRPr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domaće zadaće (oko 5 zadaća po polugodištu)</a:t>
            </a:r>
          </a:p>
          <a:p>
            <a:pPr>
              <a:defRPr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usmeno ispitivanje  i 1 kontrolni po polugodištu</a:t>
            </a:r>
          </a:p>
          <a:p>
            <a:pPr>
              <a:defRPr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grupni rad (istraživanje) u 1. polugodištu</a:t>
            </a:r>
          </a:p>
          <a:p>
            <a:pPr>
              <a:defRPr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seminar u 2. polugodištu (pojedini učenici, ovisno o ocjeni)</a:t>
            </a:r>
          </a:p>
          <a:p>
            <a:pPr>
              <a:defRPr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aktivnost na satu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9088">
              <a:spcBef>
                <a:spcPts val="700"/>
              </a:spcBef>
              <a:defRPr/>
            </a:pPr>
            <a:r>
              <a:rPr lang="hr-HR" dirty="0" smtClean="0"/>
              <a:t>SOCIOLOGIJA</a:t>
            </a:r>
            <a:r>
              <a:rPr lang="hr-HR" dirty="0"/>
              <a:t> </a:t>
            </a:r>
            <a:r>
              <a:rPr lang="hr-HR" dirty="0" smtClean="0"/>
              <a:t>				  </a:t>
            </a:r>
            <a:r>
              <a:rPr lang="hr-HR" sz="2800" b="0" dirty="0" err="1" smtClean="0"/>
              <a:t>šk</a:t>
            </a:r>
            <a:r>
              <a:rPr lang="hr-HR" sz="2800" b="0" dirty="0" smtClean="0"/>
              <a:t>. god. 2019./20.</a:t>
            </a:r>
            <a:endParaRPr lang="hr-HR" b="0" dirty="0">
              <a:solidFill>
                <a:schemeClr val="tx1"/>
              </a:solidFill>
            </a:endParaRPr>
          </a:p>
        </p:txBody>
      </p:sp>
      <p:grpSp>
        <p:nvGrpSpPr>
          <p:cNvPr id="7" name="zadaca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19" r="16283"/>
            <a:stretch/>
          </p:blipFill>
          <p:spPr>
            <a:xfrm>
              <a:off x="390465" y="714436"/>
              <a:ext cx="8292077" cy="573890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47" y="1147496"/>
            <a:ext cx="2506630" cy="51525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47" y="1147496"/>
            <a:ext cx="2506630" cy="51525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4900492" y="1147496"/>
            <a:ext cx="288032" cy="314537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" name="prezentacije"/>
          <p:cNvGrpSpPr/>
          <p:nvPr/>
        </p:nvGrpSpPr>
        <p:grpSpPr>
          <a:xfrm>
            <a:off x="0" y="-1"/>
            <a:ext cx="9144000" cy="6858000"/>
            <a:chOff x="0" y="-1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-1"/>
              <a:ext cx="9144000" cy="68580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94" r="17844" b="7832"/>
            <a:stretch/>
          </p:blipFill>
          <p:spPr>
            <a:xfrm>
              <a:off x="390466" y="716347"/>
              <a:ext cx="8292076" cy="5736990"/>
            </a:xfrm>
            <a:prstGeom prst="rect">
              <a:avLst/>
            </a:prstGeom>
          </p:spPr>
        </p:pic>
      </p:grpSp>
      <p:grpSp>
        <p:nvGrpSpPr>
          <p:cNvPr id="14" name="dodatni_materijal"/>
          <p:cNvGrpSpPr/>
          <p:nvPr/>
        </p:nvGrpSpPr>
        <p:grpSpPr>
          <a:xfrm>
            <a:off x="0" y="-1"/>
            <a:ext cx="9144000" cy="6858000"/>
            <a:chOff x="0" y="-1"/>
            <a:chExt cx="9144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-1"/>
              <a:ext cx="9144000" cy="68580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31" r="17647" b="7095"/>
            <a:stretch/>
          </p:blipFill>
          <p:spPr>
            <a:xfrm>
              <a:off x="390467" y="692696"/>
              <a:ext cx="8292076" cy="5760640"/>
            </a:xfrm>
            <a:prstGeom prst="rect">
              <a:avLst/>
            </a:prstGeom>
          </p:spPr>
        </p:pic>
      </p:grpSp>
      <p:grpSp>
        <p:nvGrpSpPr>
          <p:cNvPr id="17" name="stare_zadace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9" r="13076"/>
            <a:stretch/>
          </p:blipFill>
          <p:spPr>
            <a:xfrm>
              <a:off x="390466" y="714436"/>
              <a:ext cx="8292075" cy="5806860"/>
            </a:xfrm>
            <a:prstGeom prst="rect">
              <a:avLst/>
            </a:prstGeom>
          </p:spPr>
        </p:pic>
      </p:grpSp>
      <p:grpSp>
        <p:nvGrpSpPr>
          <p:cNvPr id="21" name="pitaj_profesora"/>
          <p:cNvGrpSpPr/>
          <p:nvPr/>
        </p:nvGrpSpPr>
        <p:grpSpPr>
          <a:xfrm>
            <a:off x="-35496" y="-1"/>
            <a:ext cx="9144000" cy="6858000"/>
            <a:chOff x="-80157" y="-1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80157" y="-1"/>
              <a:ext cx="9144000" cy="68580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07" t="1" r="13316" b="35955"/>
            <a:stretch/>
          </p:blipFill>
          <p:spPr>
            <a:xfrm>
              <a:off x="359101" y="455178"/>
              <a:ext cx="8278779" cy="612202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152" b="59812"/>
            <a:stretch/>
          </p:blipFill>
          <p:spPr>
            <a:xfrm>
              <a:off x="730931" y="4958307"/>
              <a:ext cx="7705420" cy="1495029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7" r="60104" b="94835"/>
          <a:stretch/>
        </p:blipFill>
        <p:spPr>
          <a:xfrm>
            <a:off x="1350839" y="455178"/>
            <a:ext cx="2228949" cy="28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9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9" y="1000108"/>
            <a:ext cx="9109289" cy="5643580"/>
          </a:xfrm>
        </p:spPr>
        <p:txBody>
          <a:bodyPr>
            <a:normAutofit/>
          </a:bodyPr>
          <a:lstStyle/>
          <a:p>
            <a:pPr>
              <a:lnSpc>
                <a:spcPts val="3360"/>
              </a:lnSpc>
              <a:spcBef>
                <a:spcPts val="1200"/>
              </a:spcBef>
              <a:defRPr/>
            </a:pPr>
            <a:r>
              <a:rPr lang="hr-HR" sz="2400" dirty="0"/>
              <a:t>r</a:t>
            </a:r>
            <a:r>
              <a:rPr lang="hr-HR" sz="2400" dirty="0" smtClean="0"/>
              <a:t>azličite stope i različiti tipovi samoubojstva se mogu povezati sa stupnjem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DRUŠTVENE SOLIDARNOSTI </a:t>
            </a:r>
            <a:r>
              <a:rPr lang="hr-HR" sz="2400" dirty="0" smtClean="0"/>
              <a:t>– </a:t>
            </a:r>
            <a:r>
              <a:rPr lang="hr-HR" sz="2400" u="sng" dirty="0" smtClean="0"/>
              <a:t>spone koje drže ljude zajedno</a:t>
            </a:r>
            <a:r>
              <a:rPr lang="hr-HR" sz="2400" dirty="0" smtClean="0"/>
              <a:t> </a:t>
            </a:r>
            <a:r>
              <a:rPr lang="hr-HR" sz="2400" i="1" dirty="0" smtClean="0"/>
              <a:t>(moralne norme i osjećaji koji osiguravaju integraciju društva)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hr-HR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hr-HR" dirty="0" smtClean="0"/>
              <a:t>tipovi društvenih spona:</a:t>
            </a:r>
          </a:p>
          <a:p>
            <a:pPr marL="835025" lvl="1" indent="-514350" eaLnBrk="1" hangingPunct="1">
              <a:spcBef>
                <a:spcPts val="1200"/>
              </a:spcBef>
              <a:buSzPct val="100000"/>
              <a:buFont typeface="+mj-lt"/>
              <a:buAutoNum type="arabicPeriod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INTEGRACIJA</a:t>
            </a:r>
            <a:r>
              <a:rPr lang="hr-HR" dirty="0" smtClean="0"/>
              <a:t> – snaga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povezanosti</a:t>
            </a:r>
            <a:r>
              <a:rPr lang="hr-HR" dirty="0" smtClean="0"/>
              <a:t> pojedinaca s društvenom grupom</a:t>
            </a:r>
          </a:p>
          <a:p>
            <a:pPr marL="835025" lvl="1" indent="-514350" eaLnBrk="1" hangingPunct="1">
              <a:spcBef>
                <a:spcPts val="1200"/>
              </a:spcBef>
              <a:buSzPct val="100000"/>
              <a:buFont typeface="+mj-lt"/>
              <a:buAutoNum type="arabicPeriod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REGULACIJA</a:t>
            </a:r>
            <a:r>
              <a:rPr lang="hr-HR" dirty="0" smtClean="0"/>
              <a:t> –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kontrola</a:t>
            </a:r>
            <a:r>
              <a:rPr lang="hr-HR" dirty="0" smtClean="0"/>
              <a:t> individualnih želja i poriva pomoću društvenih normi i pravila ponašanja</a:t>
            </a:r>
            <a:br>
              <a:rPr lang="hr-HR" dirty="0" smtClean="0"/>
            </a:br>
            <a:endParaRPr lang="hr-H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659" y="71414"/>
            <a:ext cx="8572497" cy="571504"/>
          </a:xfrm>
        </p:spPr>
        <p:txBody>
          <a:bodyPr/>
          <a:lstStyle/>
          <a:p>
            <a:pPr eaLnBrk="1" hangingPunct="1"/>
            <a:r>
              <a:rPr lang="hr-HR" dirty="0" smtClean="0"/>
              <a:t>STUDIJA O SAMOUBOJSTVIMA </a:t>
            </a:r>
            <a:r>
              <a:rPr lang="hr-HR" sz="2400" b="0" i="1" dirty="0" smtClean="0">
                <a:solidFill>
                  <a:schemeClr val="tx1"/>
                </a:solidFill>
              </a:rPr>
              <a:t>(Emile Durkheim)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76392" y="6134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14 - 16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-32" y="857232"/>
            <a:ext cx="9144032" cy="585789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hr-HR" dirty="0" smtClean="0"/>
              <a:t>SOCIOLOGIJA I DRUGE DRUŠTVENE ZNANOSTI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SOCIOLOŠKI POGLED (perspektiva) NA DRUŠTVO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DRUŠTVENE ČINJENICE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DRUŠTVENA SOLIDARNOST</a:t>
            </a:r>
          </a:p>
          <a:p>
            <a:pPr lvl="1">
              <a:spcBef>
                <a:spcPts val="1800"/>
              </a:spcBef>
            </a:pPr>
            <a:r>
              <a:rPr lang="hr-HR" dirty="0" smtClean="0"/>
              <a:t>INTEGRACIJA I REGULACIJA</a:t>
            </a:r>
          </a:p>
          <a:p>
            <a:pPr lvl="1">
              <a:spcBef>
                <a:spcPts val="1800"/>
              </a:spcBef>
            </a:pPr>
            <a:r>
              <a:rPr lang="hr-HR" dirty="0" smtClean="0"/>
              <a:t>4 TIPA SAMOUBOJSTVA </a:t>
            </a:r>
            <a:r>
              <a:rPr lang="hr-HR" sz="2000" i="1" dirty="0" smtClean="0"/>
              <a:t>(kao individualni čin pod društvenim utjecajem)</a:t>
            </a:r>
            <a:endParaRPr lang="hr-HR" i="1" dirty="0"/>
          </a:p>
          <a:p>
            <a:pPr>
              <a:spcBef>
                <a:spcPts val="1800"/>
              </a:spcBef>
            </a:pPr>
            <a:endParaRPr lang="hr-HR" dirty="0" smtClean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715404" cy="571504"/>
          </a:xfrm>
        </p:spPr>
        <p:txBody>
          <a:bodyPr/>
          <a:lstStyle/>
          <a:p>
            <a:pPr eaLnBrk="1" hangingPunct="1"/>
            <a:r>
              <a:rPr lang="hr-HR" dirty="0" smtClean="0"/>
              <a:t>PONAVLJANJE (ključni pojmovi)</a:t>
            </a:r>
          </a:p>
        </p:txBody>
      </p:sp>
    </p:spTree>
    <p:extLst>
      <p:ext uri="{BB962C8B-B14F-4D97-AF65-F5344CB8AC3E}">
        <p14:creationId xmlns:p14="http://schemas.microsoft.com/office/powerpoint/2010/main" val="452013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409" y="620688"/>
            <a:ext cx="8501063" cy="571504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hr-HR" dirty="0" smtClean="0"/>
              <a:t>4 tipa samoubojstava </a:t>
            </a:r>
            <a:r>
              <a:rPr lang="hr-HR" sz="2000" dirty="0" smtClean="0"/>
              <a:t>(s obzirom na stupanj integracije ili regulacije)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659" y="71414"/>
            <a:ext cx="8501059" cy="571504"/>
          </a:xfrm>
        </p:spPr>
        <p:txBody>
          <a:bodyPr/>
          <a:lstStyle/>
          <a:p>
            <a:pPr eaLnBrk="1" hangingPunct="1"/>
            <a:r>
              <a:rPr lang="hr-HR" dirty="0" smtClean="0"/>
              <a:t>STUDIJA O SAMOUBOJSTVIMA </a:t>
            </a:r>
            <a:r>
              <a:rPr lang="hr-HR" sz="2400" b="0" i="1" dirty="0" smtClean="0">
                <a:solidFill>
                  <a:schemeClr val="tx1"/>
                </a:solidFill>
              </a:rPr>
              <a:t>(Emile Durkheim)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971094"/>
              </p:ext>
            </p:extLst>
          </p:nvPr>
        </p:nvGraphicFramePr>
        <p:xfrm>
          <a:off x="683568" y="1241833"/>
          <a:ext cx="7776864" cy="3779695"/>
        </p:xfrm>
        <a:graphic>
          <a:graphicData uri="http://schemas.openxmlformats.org/drawingml/2006/table">
            <a:tbl>
              <a:tblPr/>
              <a:tblGrid>
                <a:gridCol w="1894438"/>
                <a:gridCol w="1500198"/>
                <a:gridCol w="1714512"/>
                <a:gridCol w="2667716"/>
              </a:tblGrid>
              <a:tr h="71439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TIP SAMOUBOJSTVA</a:t>
                      </a:r>
                      <a:endParaRPr lang="hr-HR" sz="18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STUPANJ DRUŠTVENE SOLIDARNOSTI</a:t>
                      </a:r>
                      <a:endParaRPr lang="hr-HR" sz="16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DRUŠTVENA SITUACIJA</a:t>
                      </a:r>
                      <a:endParaRPr lang="hr-HR" sz="16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PRIMJER</a:t>
                      </a:r>
                      <a:endParaRPr lang="hr-HR" sz="16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7369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egoistično</a:t>
                      </a:r>
                      <a:endParaRPr lang="hr-HR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73981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anomično</a:t>
                      </a:r>
                      <a:endParaRPr lang="hr-HR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7369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altruistično</a:t>
                      </a:r>
                      <a:endParaRPr lang="hr-HR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7369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fatalistično</a:t>
                      </a:r>
                      <a:endParaRPr lang="hr-HR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18374" y="2216334"/>
            <a:ext cx="22859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protestanti, samci</a:t>
            </a:r>
            <a:endParaRPr lang="hr-H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10436" y="2833103"/>
            <a:ext cx="22859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ekonomska kriza, razvod</a:t>
            </a:r>
            <a:endParaRPr lang="hr-H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918373" y="3520420"/>
            <a:ext cx="22859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pl-PL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Kamikaze, </a:t>
            </a:r>
          </a:p>
          <a:p>
            <a:pPr algn="ctr" fontAlgn="t"/>
            <a:r>
              <a:rPr lang="pl-PL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stari Eskimi</a:t>
            </a:r>
            <a:endParaRPr lang="pl-PL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96136" y="4279527"/>
            <a:ext cx="251458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19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robovi, udane mlade žene bez djece (19. st)</a:t>
            </a:r>
            <a:endParaRPr lang="hr-HR" sz="19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078204" y="2062446"/>
            <a:ext cx="1714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nedostatak </a:t>
            </a:r>
            <a:r>
              <a:rPr lang="hr-HR" sz="20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integracije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78006" y="2185557"/>
            <a:ext cx="1500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NIZAK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78006" y="2956214"/>
            <a:ext cx="1500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NIZAK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78006" y="3643531"/>
            <a:ext cx="1500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VISOK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578006" y="4393630"/>
            <a:ext cx="1500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VISOK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078204" y="2833103"/>
            <a:ext cx="1714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nedostatak </a:t>
            </a:r>
            <a:r>
              <a:rPr lang="hr-H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regulacije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078204" y="3520420"/>
            <a:ext cx="1714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pretjerana </a:t>
            </a:r>
            <a:r>
              <a:rPr lang="hr-HR" sz="20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integracija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78204" y="4270519"/>
            <a:ext cx="1714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pretjerana </a:t>
            </a:r>
            <a:r>
              <a:rPr lang="hr-H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regulacija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1268"/>
            <a:ext cx="93965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0">
              <a:spcBef>
                <a:spcPts val="0"/>
              </a:spcBef>
              <a:buClr>
                <a:srgbClr val="F9F9F9"/>
              </a:buClr>
              <a:buSzPct val="65000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ANOMIJA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stanje bez normi, bez zakona; pojedinac gubi moralne orijentire i njegove želje nisu više regulirane zajedničkim društvenim normama</a:t>
            </a:r>
          </a:p>
          <a:p>
            <a:pPr marL="72000" lvl="0">
              <a:spcBef>
                <a:spcPts val="1200"/>
              </a:spcBef>
              <a:buClr>
                <a:srgbClr val="F9F9F9"/>
              </a:buClr>
              <a:buSzPct val="65000"/>
              <a:defRPr/>
            </a:pPr>
            <a:r>
              <a:rPr lang="hr-HR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 modernim društvima najčešće je </a:t>
            </a:r>
            <a:r>
              <a:rPr lang="hr-HR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egoistično</a:t>
            </a:r>
            <a:r>
              <a:rPr lang="hr-HR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hr-HR" b="1" i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anomično</a:t>
            </a:r>
            <a:r>
              <a:rPr lang="hr-HR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samoubojstvo </a:t>
            </a:r>
            <a:br>
              <a:rPr lang="hr-HR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</a:br>
            <a:r>
              <a:rPr lang="hr-HR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- npr. </a:t>
            </a:r>
            <a:r>
              <a:rPr lang="hr-HR" i="1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hr-HR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azvod </a:t>
            </a:r>
            <a:r>
              <a:rPr lang="hr-HR" i="1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braka, </a:t>
            </a:r>
            <a:r>
              <a:rPr lang="hr-HR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istodobno </a:t>
            </a:r>
            <a:r>
              <a:rPr lang="hr-HR" i="1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izolira </a:t>
            </a:r>
            <a:r>
              <a:rPr lang="hr-HR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ljude (egoizam</a:t>
            </a:r>
            <a:r>
              <a:rPr lang="hr-HR" i="1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) i dovodi njihov život u neregulirano </a:t>
            </a:r>
            <a:r>
              <a:rPr lang="hr-HR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stanje (takozvana bračna </a:t>
            </a:r>
            <a:r>
              <a:rPr lang="hr-HR" i="1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anomija</a:t>
            </a:r>
            <a:r>
              <a:rPr lang="hr-HR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hr-HR" sz="2000" i="1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76392" y="6134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14 - 16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 uiExpand="1"/>
      <p:bldP spid="11" grpId="0" uiExpand="1"/>
      <p:bldP spid="12" grpId="0"/>
      <p:bldP spid="13" grpId="0"/>
      <p:bldP spid="14" grpId="0"/>
      <p:bldP spid="15" grpId="0" uiExpand="1"/>
      <p:bldP spid="16" grpId="0" uiExpand="1"/>
      <p:bldP spid="17" grpId="0"/>
      <p:bldP spid="18" grpId="0" uiExpand="1"/>
      <p:bldP spid="19" grpId="0" uiExpand="1"/>
      <p:bldP spid="20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306095"/>
            <a:ext cx="86201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9029" y="5772466"/>
            <a:ext cx="262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SVJETSKI PROSJEK: </a:t>
            </a:r>
            <a:r>
              <a:rPr lang="hr-HR" sz="2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10,6</a:t>
            </a:r>
            <a:endParaRPr lang="hr-HR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459" y="2270772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2000. – </a:t>
            </a:r>
            <a:r>
              <a:rPr lang="hr-HR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52,6</a:t>
            </a:r>
          </a:p>
          <a:p>
            <a:r>
              <a:rPr lang="hr-HR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2016. – </a:t>
            </a:r>
            <a:r>
              <a:rPr lang="hr-HR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31</a:t>
            </a:r>
            <a:r>
              <a:rPr lang="hr-HR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endParaRPr lang="hr-HR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4454" y="3001669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1999. – </a:t>
            </a:r>
            <a:r>
              <a:rPr lang="hr-HR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12,2</a:t>
            </a:r>
          </a:p>
          <a:p>
            <a:r>
              <a:rPr lang="hr-HR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2016. – </a:t>
            </a:r>
            <a:r>
              <a:rPr lang="hr-HR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15,6</a:t>
            </a:r>
            <a:r>
              <a:rPr lang="hr-HR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endParaRPr lang="hr-HR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2145" y="2516993"/>
            <a:ext cx="977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U.K</a:t>
            </a:r>
            <a:r>
              <a:rPr lang="hr-HR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. – </a:t>
            </a:r>
            <a:r>
              <a:rPr lang="hr-HR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8,9</a:t>
            </a:r>
            <a:endParaRPr lang="hr-HR" sz="16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6330806"/>
            <a:ext cx="6307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latin typeface="Calibri" panose="020F0502020204030204" pitchFamily="34" charset="0"/>
              </a:rPr>
              <a:t>Izvor: </a:t>
            </a:r>
            <a:r>
              <a:rPr lang="en-US" sz="1600" dirty="0">
                <a:latin typeface="Calibri" panose="020F0502020204030204" pitchFamily="34" charset="0"/>
              </a:rPr>
              <a:t>The fading American </a:t>
            </a:r>
            <a:r>
              <a:rPr lang="en-US" sz="1600" dirty="0" smtClean="0">
                <a:latin typeface="Calibri" panose="020F0502020204030204" pitchFamily="34" charset="0"/>
              </a:rPr>
              <a:t>dream</a:t>
            </a:r>
            <a:r>
              <a:rPr lang="hr-HR" sz="1600" dirty="0" smtClean="0">
                <a:latin typeface="Calibri" panose="020F0502020204030204" pitchFamily="34" charset="0"/>
              </a:rPr>
              <a:t>;</a:t>
            </a:r>
            <a:r>
              <a:rPr lang="en-US" sz="1600" dirty="0" smtClean="0">
                <a:latin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</a:rPr>
              <a:t>New Scientist – 30. 6. 2018. (22. </a:t>
            </a:r>
            <a:r>
              <a:rPr lang="en-US" sz="1600" dirty="0" err="1">
                <a:latin typeface="Calibri" panose="020F0502020204030204" pitchFamily="34" charset="0"/>
              </a:rPr>
              <a:t>str</a:t>
            </a:r>
            <a:r>
              <a:rPr lang="en-US" sz="1600" dirty="0">
                <a:latin typeface="Calibri" panose="020F0502020204030204" pitchFamily="34" charset="0"/>
              </a:rPr>
              <a:t>)</a:t>
            </a:r>
            <a:endParaRPr lang="hr-HR" sz="1600" dirty="0">
              <a:latin typeface="Calibri" panose="020F0502020204030204" pitchFamily="34" charset="0"/>
            </a:endParaRPr>
          </a:p>
        </p:txBody>
      </p:sp>
      <p:sp>
        <p:nvSpPr>
          <p:cNvPr id="10" name="Down Arrow 9"/>
          <p:cNvSpPr/>
          <p:nvPr/>
        </p:nvSpPr>
        <p:spPr>
          <a:xfrm rot="10800000">
            <a:off x="3188252" y="3109975"/>
            <a:ext cx="353751" cy="368162"/>
          </a:xfrm>
          <a:prstGeom prst="down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202124" y="2516993"/>
            <a:ext cx="353751" cy="368162"/>
          </a:xfrm>
          <a:prstGeom prst="downArrow">
            <a:avLst/>
          </a:prstGeom>
          <a:solidFill>
            <a:srgbClr val="009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6948264" y="2379078"/>
            <a:ext cx="353751" cy="368162"/>
          </a:xfrm>
          <a:prstGeom prst="downArrow">
            <a:avLst/>
          </a:prstGeom>
          <a:solidFill>
            <a:srgbClr val="009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3875" y="215551"/>
            <a:ext cx="3888432" cy="59570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Bef>
                <a:spcPts val="1200"/>
              </a:spcBef>
            </a:pPr>
            <a:r>
              <a:rPr lang="hr-HR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SAD – razlozi samoubojstava</a:t>
            </a:r>
          </a:p>
          <a:p>
            <a:pPr marL="252000" lvl="0" indent="-25200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razlika </a:t>
            </a:r>
            <a:r>
              <a:rPr lang="hr-HR" sz="1600" dirty="0">
                <a:solidFill>
                  <a:schemeClr val="bg1"/>
                </a:solidFill>
                <a:latin typeface="Calibri" panose="020F0502020204030204" pitchFamily="34" charset="0"/>
              </a:rPr>
              <a:t>u </a:t>
            </a:r>
            <a:r>
              <a:rPr lang="hr-H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očekivanjima i stvarnim postignućima Američkog sna </a:t>
            </a:r>
            <a:r>
              <a:rPr lang="hr-HR" sz="1600" dirty="0">
                <a:solidFill>
                  <a:schemeClr val="bg1"/>
                </a:solidFill>
                <a:latin typeface="Calibri" panose="020F0502020204030204" pitchFamily="34" charset="0"/>
              </a:rPr>
              <a:t>– naporan rad i trud ne rezultiraju financijskim </a:t>
            </a:r>
            <a:r>
              <a:rPr lang="hr-HR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uspjehom</a:t>
            </a:r>
          </a:p>
          <a:p>
            <a:pPr marL="252000" lvl="0" indent="-252000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pl-PL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povećana stopa razvoda </a:t>
            </a:r>
            <a:r>
              <a:rPr lang="pl-PL" sz="1600" dirty="0">
                <a:solidFill>
                  <a:schemeClr val="bg1"/>
                </a:solidFill>
                <a:latin typeface="Calibri" panose="020F0502020204030204" pitchFamily="34" charset="0"/>
              </a:rPr>
              <a:t>kod ljudi starijih od 50 god. – duplo veća stopa u odnosu na </a:t>
            </a:r>
            <a:r>
              <a:rPr lang="pl-PL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1990-e</a:t>
            </a:r>
          </a:p>
          <a:p>
            <a:pPr marL="252000" lvl="0" indent="-252000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pl-PL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stupanj naobrazbe</a:t>
            </a:r>
            <a:r>
              <a:rPr lang="pl-PL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– 2,4 puta veća stopa samoubojstava srednje i niže stručne spreme u odnosu na višu</a:t>
            </a:r>
          </a:p>
          <a:p>
            <a:pPr marL="252000" lvl="0" indent="-252000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hr-H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gospodarska </a:t>
            </a:r>
            <a:r>
              <a:rPr lang="hr-H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kriza </a:t>
            </a:r>
            <a:r>
              <a:rPr lang="hr-HR" sz="1600" dirty="0">
                <a:solidFill>
                  <a:schemeClr val="bg1"/>
                </a:solidFill>
                <a:latin typeface="Calibri" panose="020F0502020204030204" pitchFamily="34" charset="0"/>
              </a:rPr>
              <a:t>iz 2008. godine te kriza </a:t>
            </a:r>
            <a:r>
              <a:rPr lang="hr-HR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(smanjena dostupnost) </a:t>
            </a:r>
            <a:r>
              <a:rPr lang="hr-HR" sz="1600" dirty="0">
                <a:solidFill>
                  <a:schemeClr val="bg1"/>
                </a:solidFill>
                <a:latin typeface="Calibri" panose="020F0502020204030204" pitchFamily="34" charset="0"/>
              </a:rPr>
              <a:t>u </a:t>
            </a:r>
            <a:r>
              <a:rPr lang="hr-H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korištenju lijekova protiv bolova </a:t>
            </a:r>
            <a:r>
              <a:rPr lang="hr-HR" sz="1600" dirty="0">
                <a:solidFill>
                  <a:schemeClr val="bg1"/>
                </a:solidFill>
                <a:latin typeface="Calibri" panose="020F0502020204030204" pitchFamily="34" charset="0"/>
              </a:rPr>
              <a:t>(i antidepresiva) pridonose povećanju stope </a:t>
            </a:r>
            <a:r>
              <a:rPr lang="hr-HR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samoubojstava</a:t>
            </a:r>
          </a:p>
          <a:p>
            <a:pPr marL="252000" lvl="0" indent="-252000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hr-H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naglašen </a:t>
            </a:r>
            <a:r>
              <a:rPr lang="hr-H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individualizam </a:t>
            </a:r>
            <a:r>
              <a:rPr lang="hr-HR" sz="1600" dirty="0">
                <a:solidFill>
                  <a:schemeClr val="bg1"/>
                </a:solidFill>
                <a:latin typeface="Calibri" panose="020F0502020204030204" pitchFamily="34" charset="0"/>
              </a:rPr>
              <a:t>te </a:t>
            </a:r>
            <a:r>
              <a:rPr lang="hr-H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slabija vezanost sa </a:t>
            </a:r>
            <a:r>
              <a:rPr lang="hr-H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zajednicom</a:t>
            </a:r>
          </a:p>
          <a:p>
            <a:pPr marL="252000" lvl="0" indent="-252000">
              <a:spcBef>
                <a:spcPts val="1200"/>
              </a:spcBef>
              <a:buFont typeface="Calibri" panose="020F0502020204030204" pitchFamily="34" charset="0"/>
              <a:buChar char="–"/>
            </a:pPr>
            <a:r>
              <a:rPr lang="hr-HR" sz="1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slaba </a:t>
            </a:r>
            <a:r>
              <a:rPr lang="hr-H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socijalna politika</a:t>
            </a:r>
            <a:r>
              <a:rPr lang="hr-HR" sz="1600" dirty="0">
                <a:solidFill>
                  <a:schemeClr val="bg1"/>
                </a:solidFill>
                <a:latin typeface="Calibri" panose="020F0502020204030204" pitchFamily="34" charset="0"/>
              </a:rPr>
              <a:t> ili </a:t>
            </a:r>
            <a:r>
              <a:rPr lang="hr-H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sustav socijalne pomoći </a:t>
            </a:r>
            <a:r>
              <a:rPr lang="hr-HR" sz="1600" dirty="0">
                <a:solidFill>
                  <a:schemeClr val="bg1"/>
                </a:solidFill>
                <a:latin typeface="Calibri" panose="020F0502020204030204" pitchFamily="34" charset="0"/>
              </a:rPr>
              <a:t>– socijalne </a:t>
            </a:r>
            <a:r>
              <a:rPr lang="hr-HR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države</a:t>
            </a:r>
            <a:endParaRPr lang="hr-HR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1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10" grpId="0" animBg="1"/>
      <p:bldP spid="12" grpId="0" animBg="1"/>
      <p:bldP spid="13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7158" y="5385001"/>
            <a:ext cx="4786346" cy="130148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 lIns="216000" tIns="108000" rIns="180000" bIns="108000">
            <a:spAutoFit/>
          </a:bodyPr>
          <a:lstStyle/>
          <a:p>
            <a:pPr marL="0" lvl="3" indent="-514350">
              <a:lnSpc>
                <a:spcPct val="110000"/>
              </a:lnSpc>
              <a:spcBef>
                <a:spcPct val="20000"/>
              </a:spcBef>
              <a:buClr>
                <a:prstClr val="white"/>
              </a:buClr>
              <a:buSzPct val="100000"/>
              <a:defRPr/>
            </a:pPr>
            <a:r>
              <a:rPr lang="hr-HR" sz="16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Šire strukture postoje zahvaljujući ponavljajućim akcijama pojedinaca na mikrorazini. S druge strane, ono što ljudi misle, govore i čine oblikovano je utjecajem širih struktura u društvu.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-71405" y="714356"/>
            <a:ext cx="9683965" cy="500066"/>
          </a:xfrm>
        </p:spPr>
        <p:txBody>
          <a:bodyPr>
            <a:noAutofit/>
          </a:bodyPr>
          <a:lstStyle/>
          <a:p>
            <a:pPr marL="144000" indent="-180000">
              <a:lnSpc>
                <a:spcPct val="120000"/>
              </a:lnSpc>
              <a:defRPr/>
            </a:pPr>
            <a:r>
              <a:rPr lang="hr-HR" sz="1900" dirty="0" smtClean="0"/>
              <a:t>p</a:t>
            </a:r>
            <a:r>
              <a:rPr lang="vi-VN" sz="1900" dirty="0" smtClean="0"/>
              <a:t>roučavaju odnos između pojedinca i strukture društva, samo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različitim razinama</a:t>
            </a: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572497" cy="571504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hr-HR" sz="4000" dirty="0" smtClean="0"/>
              <a:t>MIKROSOCIOLOGIJA I MAKROSOCIOLOGIJA</a:t>
            </a:r>
            <a:endParaRPr lang="hr-HR" sz="4000" dirty="0"/>
          </a:p>
        </p:txBody>
      </p:sp>
      <p:pic>
        <p:nvPicPr>
          <p:cNvPr id="4" name="Content Placeholder 3" descr="image00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6380" y="1969173"/>
            <a:ext cx="3643338" cy="462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-108488" y="2212985"/>
            <a:ext cx="528638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5025" lvl="1" indent="-514350">
              <a:spcBef>
                <a:spcPct val="20000"/>
              </a:spcBef>
              <a:buClr>
                <a:prstClr val="white"/>
              </a:buClr>
              <a:buSzPct val="80000"/>
              <a:buFont typeface="+mj-lt"/>
              <a:buAutoNum type="arabicPeriod" startAt="2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MAKROSOCIOLOGIJA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proučavanje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većih grupa, institucija i društvenih sustava  </a:t>
            </a:r>
            <a:b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hr-HR" sz="2200" i="1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npr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. država, klasa, ekonomija, </a:t>
            </a:r>
            <a:b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</a:b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kultura, religija) </a:t>
            </a:r>
          </a:p>
        </p:txBody>
      </p:sp>
      <p:sp>
        <p:nvSpPr>
          <p:cNvPr id="7" name="Rectangle 6"/>
          <p:cNvSpPr/>
          <p:nvPr/>
        </p:nvSpPr>
        <p:spPr>
          <a:xfrm>
            <a:off x="-108520" y="1268760"/>
            <a:ext cx="892971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5025" lvl="1" indent="-514350">
              <a:spcBef>
                <a:spcPts val="1800"/>
              </a:spcBef>
              <a:buClr>
                <a:prstClr val="white"/>
              </a:buClr>
              <a:buSzPct val="80000"/>
              <a:buFont typeface="Tw Cen MT" pitchFamily="34" charset="-18"/>
              <a:buAutoNum type="arabicPeriod"/>
              <a:defRPr/>
            </a:pP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MIKROSOCIOLOGIJA</a:t>
            </a:r>
            <a:r>
              <a:rPr lang="vi-VN" sz="28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vi-VN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proučavanje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neposredne,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„</a:t>
            </a:r>
            <a:r>
              <a:rPr lang="vi-VN" sz="2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licem u lice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”</a:t>
            </a:r>
            <a:r>
              <a:rPr lang="vi-VN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interakcije među ljudima</a:t>
            </a:r>
            <a:endParaRPr lang="hr-HR" sz="2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596" y="4293096"/>
            <a:ext cx="1841400" cy="79371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MAKRO</a:t>
            </a:r>
          </a:p>
        </p:txBody>
      </p:sp>
      <p:sp>
        <p:nvSpPr>
          <p:cNvPr id="9" name="Rectangle 8"/>
          <p:cNvSpPr/>
          <p:nvPr/>
        </p:nvSpPr>
        <p:spPr>
          <a:xfrm>
            <a:off x="4000496" y="4489231"/>
            <a:ext cx="1003598" cy="40144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MIKRO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643174" y="4293096"/>
            <a:ext cx="1285884" cy="428628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 flipH="1">
            <a:off x="2357422" y="4578848"/>
            <a:ext cx="1285884" cy="428628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76392" y="6134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16 - 17</a:t>
            </a:r>
            <a:endParaRPr lang="hr-HR" sz="1600" dirty="0">
              <a:solidFill>
                <a:schemeClr val="bg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25603" grpId="0" build="p"/>
      <p:bldP spid="5" grpId="0" build="allAtOnce"/>
      <p:bldP spid="7" grpId="0" build="allAtOnce"/>
      <p:bldP spid="8" grpId="0" build="allAtOnce" animBg="1"/>
      <p:bldP spid="9" grpId="0" build="allAtOnce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572560" cy="571504"/>
          </a:xfrm>
        </p:spPr>
        <p:txBody>
          <a:bodyPr/>
          <a:lstStyle/>
          <a:p>
            <a:r>
              <a:rPr lang="hr-HR" sz="3000" dirty="0" smtClean="0"/>
              <a:t>DRUŠTVENO DJELOVANJE I DRUŠTVENA STRUKTURA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-36512" y="764704"/>
            <a:ext cx="9107453" cy="5904656"/>
          </a:xfrm>
        </p:spPr>
        <p:txBody>
          <a:bodyPr/>
          <a:lstStyle/>
          <a:p>
            <a:pPr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DRUŠTVENO DJELOVANJE (AKCIJA)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r-HR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500" dirty="0" smtClean="0"/>
              <a:t>– djelovanje u kojem onaj koji djeluje (akter)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uzima u obzir djelovanje drugih i prema tome se orijentira</a:t>
            </a:r>
          </a:p>
          <a:p>
            <a:pPr lvl="1">
              <a:spcBef>
                <a:spcPts val="1200"/>
              </a:spcBef>
              <a:defRPr/>
            </a:pPr>
            <a:r>
              <a:rPr lang="hr-HR" i="1" dirty="0" smtClean="0"/>
              <a:t>sociologiju zanimaju značenja koja ljudi pridaju svojim akcijama</a:t>
            </a:r>
          </a:p>
          <a:p>
            <a:pPr>
              <a:spcBef>
                <a:spcPts val="2400"/>
              </a:spcBef>
              <a:defRPr/>
            </a:pPr>
            <a:r>
              <a:rPr lang="hr-HR" sz="27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hr-HR" sz="27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hr-HR" sz="2700" i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idealna</a:t>
            </a:r>
            <a:r>
              <a:rPr lang="hr-HR" sz="27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hr-HR" sz="27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tipa društvenog djelovanja po Weberu:</a:t>
            </a:r>
          </a:p>
          <a:p>
            <a:pPr marL="1096187" lvl="3" indent="-360000">
              <a:spcBef>
                <a:spcPts val="600"/>
              </a:spcBef>
              <a:buFont typeface="+mj-lt"/>
              <a:buAutoNum type="arabicPeriod"/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Tradicionalno</a:t>
            </a:r>
            <a:r>
              <a:rPr lang="hr-HR" sz="2800" b="1" dirty="0" smtClean="0"/>
              <a:t> </a:t>
            </a:r>
            <a:r>
              <a:rPr lang="hr-HR" sz="2400" dirty="0" smtClean="0"/>
              <a:t>– </a:t>
            </a:r>
            <a:r>
              <a:rPr lang="hr-HR" i="1" dirty="0" smtClean="0"/>
              <a:t>djelovanje u skladu s ustaljenim navikama</a:t>
            </a:r>
          </a:p>
          <a:p>
            <a:pPr marL="1096187" lvl="3" indent="-360000">
              <a:spcBef>
                <a:spcPts val="600"/>
              </a:spcBef>
              <a:buFont typeface="+mj-lt"/>
              <a:buAutoNum type="arabicPeriod"/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Afektivno</a:t>
            </a:r>
            <a:r>
              <a:rPr lang="hr-HR" sz="2400" b="1" dirty="0" smtClean="0"/>
              <a:t> </a:t>
            </a:r>
            <a:r>
              <a:rPr lang="hr-HR" sz="2400" dirty="0" smtClean="0"/>
              <a:t>–</a:t>
            </a:r>
            <a:r>
              <a:rPr lang="hr-HR" sz="2800" dirty="0" smtClean="0"/>
              <a:t> </a:t>
            </a:r>
            <a:r>
              <a:rPr lang="hr-HR" i="1" dirty="0" smtClean="0"/>
              <a:t>u skladu s trenutačnim snažnim osjećajima</a:t>
            </a:r>
            <a:endParaRPr lang="hr-HR" sz="2800" i="1" dirty="0" smtClean="0"/>
          </a:p>
          <a:p>
            <a:pPr marL="1096187" lvl="3" indent="-360000">
              <a:spcBef>
                <a:spcPts val="600"/>
              </a:spcBef>
              <a:buFont typeface="+mj-lt"/>
              <a:buAutoNum type="arabicPeriod"/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Vrijednosno - racionalno</a:t>
            </a:r>
            <a:r>
              <a:rPr lang="hr-HR" sz="2400" b="1" i="1" dirty="0" smtClean="0">
                <a:solidFill>
                  <a:srgbClr val="FFC000"/>
                </a:solidFill>
              </a:rPr>
              <a:t> </a:t>
            </a:r>
            <a:r>
              <a:rPr lang="hr-HR" sz="2400" i="1" dirty="0" smtClean="0"/>
              <a:t>– </a:t>
            </a:r>
            <a:r>
              <a:rPr lang="hr-HR" i="1" dirty="0" smtClean="0"/>
              <a:t>racionalno odabiranje sredstava ali slijepo držanje do cilja (cilj je apsolutan, cilj opravdava sredstva)</a:t>
            </a:r>
            <a:endParaRPr lang="hr-HR" sz="2800" i="1" dirty="0" smtClean="0"/>
          </a:p>
          <a:p>
            <a:pPr marL="1096187" lvl="3" indent="-360000">
              <a:spcBef>
                <a:spcPts val="600"/>
              </a:spcBef>
              <a:buFont typeface="+mj-lt"/>
              <a:buAutoNum type="arabicPeriod"/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Svrhovito - racionalno</a:t>
            </a:r>
            <a:r>
              <a:rPr lang="hr-HR" sz="2400" b="1" i="1" dirty="0" smtClean="0"/>
              <a:t> </a:t>
            </a:r>
            <a:r>
              <a:rPr lang="hr-HR" sz="2400" i="1" dirty="0" smtClean="0"/>
              <a:t>– </a:t>
            </a:r>
            <a:r>
              <a:rPr lang="hr-HR" i="1" dirty="0" smtClean="0"/>
              <a:t>racionalno odmjeravanje sredstava, cilja i posljedica djelovanja </a:t>
            </a:r>
            <a:r>
              <a:rPr lang="hr-HR" dirty="0" smtClean="0"/>
              <a:t>(</a:t>
            </a:r>
            <a:r>
              <a:rPr lang="hr-HR" b="1" dirty="0" smtClean="0">
                <a:solidFill>
                  <a:srgbClr val="FFC000"/>
                </a:solidFill>
              </a:rPr>
              <a:t>instrumentalno</a:t>
            </a:r>
            <a:r>
              <a:rPr lang="hr-HR" dirty="0" smtClean="0">
                <a:solidFill>
                  <a:srgbClr val="FFC000"/>
                </a:solidFill>
              </a:rPr>
              <a:t> </a:t>
            </a:r>
            <a:r>
              <a:rPr lang="hr-HR" dirty="0" smtClean="0"/>
              <a:t>djelovanje)</a:t>
            </a:r>
          </a:p>
          <a:p>
            <a:pPr marL="612000" lvl="1" indent="-360000">
              <a:spcBef>
                <a:spcPts val="1800"/>
              </a:spcBef>
              <a:buSzPct val="100000"/>
              <a:buFont typeface="Symbol" panose="05050102010706020507" pitchFamily="18" charset="2"/>
              <a:buChar char="-"/>
              <a:defRPr/>
            </a:pPr>
            <a:r>
              <a:rPr lang="hr-HR" i="1" dirty="0" smtClean="0"/>
              <a:t>Promotrimo (objasnimo) brak kroz 4 tipa društvenog djelovanja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392" y="6134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17 - 18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45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572560" cy="571504"/>
          </a:xfrm>
        </p:spPr>
        <p:txBody>
          <a:bodyPr/>
          <a:lstStyle/>
          <a:p>
            <a:r>
              <a:rPr lang="hr-HR" sz="3000" dirty="0" smtClean="0"/>
              <a:t>DRUŠTVENO DJELOVANJE I DRUŠTVENA STRUKTURA</a:t>
            </a:r>
          </a:p>
        </p:txBody>
      </p:sp>
      <p:sp>
        <p:nvSpPr>
          <p:cNvPr id="2" name="Rectangle 1"/>
          <p:cNvSpPr/>
          <p:nvPr/>
        </p:nvSpPr>
        <p:spPr>
          <a:xfrm>
            <a:off x="-1" y="6134"/>
            <a:ext cx="9142949" cy="385491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76392" y="6134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17 - 18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 descr="tradicionalno-djelovanj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119746" y="142875"/>
            <a:ext cx="2302532" cy="335080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 descr="afektivno-djelovanje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893258" y="133307"/>
            <a:ext cx="6048672" cy="336037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Picture 7" descr="vrijednosno-racionalno2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19745" y="3668704"/>
            <a:ext cx="4400945" cy="295006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Picture 5" descr="ciljno-racionalno-djelovanje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794710" y="3668704"/>
            <a:ext cx="3751434" cy="2980730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19746" y="3124348"/>
            <a:ext cx="177003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  <a:latin typeface="Calibri" panose="020F0502020204030204" pitchFamily="34" charset="0"/>
              </a:rPr>
              <a:t>TRADICIONALNO</a:t>
            </a:r>
            <a:endParaRPr lang="hr-HR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93258" y="3124348"/>
            <a:ext cx="125867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  <a:latin typeface="Calibri" panose="020F0502020204030204" pitchFamily="34" charset="0"/>
              </a:rPr>
              <a:t>AFEKTIVNO</a:t>
            </a:r>
            <a:endParaRPr lang="hr-HR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510" y="6265713"/>
            <a:ext cx="307968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  <a:latin typeface="Calibri" panose="020F0502020204030204" pitchFamily="34" charset="0"/>
              </a:rPr>
              <a:t>VRIJEDNOSNO-RADICIONALNO</a:t>
            </a:r>
            <a:endParaRPr lang="hr-HR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94710" y="6280102"/>
            <a:ext cx="262783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  <a:latin typeface="Calibri" panose="020F0502020204030204" pitchFamily="34" charset="0"/>
              </a:rPr>
              <a:t>SVRHOVITO-RACIONALNO</a:t>
            </a:r>
            <a:endParaRPr lang="hr-HR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-32" y="857232"/>
            <a:ext cx="9144032" cy="585789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hr-HR" dirty="0"/>
              <a:t>MIKROSOCIOLOGIJA </a:t>
            </a:r>
            <a:r>
              <a:rPr lang="hr-HR" dirty="0" smtClean="0"/>
              <a:t>I MAKROSOCIOLOGIJA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715404" cy="571504"/>
          </a:xfrm>
        </p:spPr>
        <p:txBody>
          <a:bodyPr/>
          <a:lstStyle/>
          <a:p>
            <a:pPr eaLnBrk="1" hangingPunct="1"/>
            <a:r>
              <a:rPr lang="hr-HR" dirty="0" smtClean="0"/>
              <a:t>PONAVLJANJE 			  </a:t>
            </a:r>
            <a:r>
              <a:rPr lang="hr-HR" sz="2800" b="0" dirty="0" smtClean="0"/>
              <a:t>(ključni pojmovi)</a:t>
            </a:r>
            <a:endParaRPr lang="hr-HR" b="0" dirty="0" smtClean="0"/>
          </a:p>
        </p:txBody>
      </p:sp>
      <p:pic>
        <p:nvPicPr>
          <p:cNvPr id="4" name="Content Placeholder 3" descr="image00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34861" y="1676636"/>
            <a:ext cx="3829185" cy="48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ounded Rectangular Callout 1"/>
          <p:cNvSpPr/>
          <p:nvPr/>
        </p:nvSpPr>
        <p:spPr>
          <a:xfrm>
            <a:off x="5724128" y="4077072"/>
            <a:ext cx="2880320" cy="1080120"/>
          </a:xfrm>
          <a:prstGeom prst="wedgeRoundRectCallout">
            <a:avLst>
              <a:gd name="adj1" fmla="val -48125"/>
              <a:gd name="adj2" fmla="val 74399"/>
              <a:gd name="adj3" fmla="val 16667"/>
            </a:avLst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lvl="1" indent="-180000">
              <a:spcBef>
                <a:spcPts val="1800"/>
              </a:spcBef>
              <a:buSzPct val="100000"/>
              <a:buFont typeface="Calibri" panose="020F0502020204030204" pitchFamily="34" charset="0"/>
              <a:buChar char="‒"/>
              <a:defRPr/>
            </a:pPr>
            <a:r>
              <a:rPr lang="vi-VN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proučavanje</a:t>
            </a:r>
            <a:r>
              <a:rPr lang="hr-HR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neposredne, </a:t>
            </a:r>
            <a:r>
              <a:rPr lang="hr-HR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„</a:t>
            </a:r>
            <a:r>
              <a:rPr lang="vi-VN" b="1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licem u lice</a:t>
            </a:r>
            <a:r>
              <a:rPr lang="hr-HR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</a:t>
            </a:r>
            <a:r>
              <a:rPr lang="vi-VN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interakcije među ljudima</a:t>
            </a:r>
            <a:endParaRPr lang="hr-HR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362479" y="3645024"/>
            <a:ext cx="2880320" cy="1080120"/>
          </a:xfrm>
          <a:prstGeom prst="wedgeRoundRectCallout">
            <a:avLst>
              <a:gd name="adj1" fmla="val 46834"/>
              <a:gd name="adj2" fmla="val 90881"/>
              <a:gd name="adj3" fmla="val 16667"/>
            </a:avLst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lvl="1" indent="-180000">
              <a:spcBef>
                <a:spcPct val="20000"/>
              </a:spcBef>
              <a:buSzPct val="100000"/>
              <a:buFont typeface="Calibri" panose="020F0502020204030204" pitchFamily="34" charset="0"/>
              <a:buChar char="‒"/>
              <a:defRPr/>
            </a:pPr>
            <a:r>
              <a:rPr lang="hr-HR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proučavanje </a:t>
            </a:r>
            <a:r>
              <a:rPr lang="hr-HR" sz="1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većih grupa, institucija</a:t>
            </a:r>
            <a:r>
              <a:rPr lang="hr-HR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i </a:t>
            </a:r>
            <a:r>
              <a:rPr lang="hr-HR" sz="1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društvenih sustava </a:t>
            </a:r>
            <a:r>
              <a:rPr lang="hr-HR" sz="16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hr-HR" sz="16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npr. država, klasa, ekonomija, </a:t>
            </a:r>
            <a:r>
              <a:rPr lang="hr-HR" sz="16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kultura</a:t>
            </a:r>
            <a:r>
              <a:rPr lang="hr-HR" sz="16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religija) </a:t>
            </a:r>
          </a:p>
        </p:txBody>
      </p:sp>
    </p:spTree>
    <p:extLst>
      <p:ext uri="{BB962C8B-B14F-4D97-AF65-F5344CB8AC3E}">
        <p14:creationId xmlns:p14="http://schemas.microsoft.com/office/powerpoint/2010/main" val="3129228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  <p:bldP spid="2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572560" cy="571504"/>
          </a:xfrm>
        </p:spPr>
        <p:txBody>
          <a:bodyPr/>
          <a:lstStyle/>
          <a:p>
            <a:r>
              <a:rPr lang="hr-HR" sz="3000" dirty="0" smtClean="0"/>
              <a:t>DRUŠTVENO DJELOVANJE </a:t>
            </a:r>
            <a:r>
              <a:rPr lang="hr-HR" sz="3000" b="0" i="1" dirty="0" smtClean="0"/>
              <a:t>(akcija)		ponavljanje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2171" y="3724953"/>
            <a:ext cx="2142386" cy="78416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TRADICIONALNO</a:t>
            </a:r>
          </a:p>
        </p:txBody>
      </p:sp>
      <p:sp>
        <p:nvSpPr>
          <p:cNvPr id="9" name="Rectangle 8"/>
          <p:cNvSpPr/>
          <p:nvPr/>
        </p:nvSpPr>
        <p:spPr>
          <a:xfrm>
            <a:off x="2836706" y="3724953"/>
            <a:ext cx="1609606" cy="78416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AFEKTIVNO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07313" y="3724953"/>
            <a:ext cx="1947624" cy="7841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VRIJEDNOSNO RACIONALNO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00574" y="3724953"/>
            <a:ext cx="1947624" cy="784167"/>
          </a:xfrm>
          <a:prstGeom prst="rect">
            <a:avLst/>
          </a:prstGeom>
          <a:solidFill>
            <a:srgbClr val="0099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SVRHOVITO RACIONALNO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308942" y="2492896"/>
            <a:ext cx="2030809" cy="1080120"/>
          </a:xfrm>
          <a:prstGeom prst="wedgeRoundRectCallout">
            <a:avLst>
              <a:gd name="adj1" fmla="val -3917"/>
              <a:gd name="adj2" fmla="val 7596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djelovanje u skladu s </a:t>
            </a: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ustaljenim navikama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637867" y="2237300"/>
            <a:ext cx="2007284" cy="1296144"/>
          </a:xfrm>
          <a:prstGeom prst="wedgeRoundRectCallout">
            <a:avLst>
              <a:gd name="adj1" fmla="val 176"/>
              <a:gd name="adj2" fmla="val 7486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djelovanje </a:t>
            </a:r>
            <a:r>
              <a:rPr lang="hr-H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 skladu </a:t>
            </a: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trenutačnim snažnim osjećajima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5186998" y="1988840"/>
            <a:ext cx="2935878" cy="1440160"/>
          </a:xfrm>
          <a:prstGeom prst="wedgeRoundRectCallout">
            <a:avLst>
              <a:gd name="adj1" fmla="val -37847"/>
              <a:gd name="adj2" fmla="val 77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racionalno odabiranje sredstava</a:t>
            </a:r>
            <a:r>
              <a:rPr lang="hr-HR" dirty="0"/>
              <a:t> </a:t>
            </a: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 </a:t>
            </a: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slijepo držanje do cilja</a:t>
            </a: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(cilj je apsolutan, cilj opravdava sredstva)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6481771" y="4797152"/>
            <a:ext cx="2554725" cy="1152128"/>
          </a:xfrm>
          <a:prstGeom prst="wedgeRoundRectCallout">
            <a:avLst>
              <a:gd name="adj1" fmla="val 5926"/>
              <a:gd name="adj2" fmla="val -800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racionalno odmjeravanje sredstava, cilja i posljedica </a:t>
            </a:r>
            <a:r>
              <a:rPr lang="hr-HR" b="1" dirty="0" smtClean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djelovanja</a:t>
            </a:r>
            <a:endParaRPr lang="hr-HR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08521" y="797803"/>
            <a:ext cx="92514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7688" lvl="0" indent="-411163" fontAlgn="base">
              <a:spcBef>
                <a:spcPct val="20000"/>
              </a:spcBef>
              <a:spcAft>
                <a:spcPct val="0"/>
              </a:spcAft>
              <a:buClr>
                <a:srgbClr val="F9F9F9"/>
              </a:buClr>
              <a:buSzPct val="65000"/>
              <a:buFont typeface="Calibri" pitchFamily="34" charset="0"/>
              <a:buChar char="—"/>
              <a:defRPr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djelovanje </a:t>
            </a:r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 kojem onaj koji djeluje (akter)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uzima u obzir djelovanje drugih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prema tome se orijentira</a:t>
            </a:r>
          </a:p>
        </p:txBody>
      </p:sp>
    </p:spTree>
    <p:extLst>
      <p:ext uri="{BB962C8B-B14F-4D97-AF65-F5344CB8AC3E}">
        <p14:creationId xmlns:p14="http://schemas.microsoft.com/office/powerpoint/2010/main" val="26631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572560" cy="571504"/>
          </a:xfrm>
        </p:spPr>
        <p:txBody>
          <a:bodyPr/>
          <a:lstStyle/>
          <a:p>
            <a:r>
              <a:rPr lang="hr-HR" sz="3000" dirty="0" smtClean="0"/>
              <a:t>BRAK KAO SVRHOVITO – RACIONALNO DJELOVANJE</a:t>
            </a:r>
          </a:p>
        </p:txBody>
      </p:sp>
      <p:pic>
        <p:nvPicPr>
          <p:cNvPr id="6" name="Picture 2" descr="D:\SK_GOD_2017-18\PiG\politika_kao_ljudska_djelatnos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9"/>
          <a:stretch/>
        </p:blipFill>
        <p:spPr bwMode="auto">
          <a:xfrm>
            <a:off x="2510755" y="764704"/>
            <a:ext cx="4581525" cy="582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67745" y="2492896"/>
            <a:ext cx="4968552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7744" y="4480317"/>
            <a:ext cx="4968552" cy="2217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668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443038"/>
              </p:ext>
            </p:extLst>
          </p:nvPr>
        </p:nvGraphicFramePr>
        <p:xfrm>
          <a:off x="395536" y="1022906"/>
          <a:ext cx="8352932" cy="564644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807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986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73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73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73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73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73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73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735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735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0735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607350"/>
              </a:tblGrid>
              <a:tr h="230531">
                <a:tc rowSpan="2" gridSpan="2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6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učenik / učenica</a:t>
                      </a:r>
                      <a:endParaRPr lang="hr-HR" sz="16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gridSpan="10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1152000" algn="l" fontAlgn="ctr"/>
                      <a:r>
                        <a:rPr lang="hr-HR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zadaća </a:t>
                      </a:r>
                      <a:r>
                        <a:rPr lang="hr-HR" sz="1400" b="0" i="0" u="none" strike="noStrike" dirty="0" err="1" smtClean="0">
                          <a:solidFill>
                            <a:schemeClr val="tx1"/>
                          </a:solidFill>
                          <a:latin typeface="Calibri"/>
                        </a:rPr>
                        <a:t>br</a:t>
                      </a:r>
                      <a:endParaRPr lang="hr-H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r-HR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r-HR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r-HR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152000" algn="l" fontAlgn="ctr"/>
                      <a:endParaRPr lang="hr-H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3242">
                <a:tc gridSpan="2"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II.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III.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IV.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VII.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VIII.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IX.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X.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20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CRNKOVIĆ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Tara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600" b="1" i="0" u="none" strike="noStrike" kern="1200" noProof="0" dirty="0">
                        <a:solidFill>
                          <a:schemeClr val="tx1"/>
                        </a:solidFill>
                        <a:latin typeface="Calibri"/>
                        <a:ea typeface=""/>
                        <a:cs typeface="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846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DRAGOSLAVIĆ</a:t>
                      </a:r>
                      <a:r>
                        <a:rPr lang="hr-HR" sz="120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Eli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846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FABIJANIĆ</a:t>
                      </a:r>
                      <a:r>
                        <a:rPr lang="hr-HR" sz="120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Mislav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846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GLIGORA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Helena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220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HERENDA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 Dorijan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6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846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JELIČIĆ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 Melani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846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JOVANOVIĆ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 Lucia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846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kumimoji="0" lang="hr-HR" sz="1200" b="1" i="0" u="none" strike="noStrike" kern="1200" dirty="0" smtClean="0">
                          <a:solidFill>
                            <a:schemeClr val="bg1"/>
                          </a:solidFill>
                          <a:latin typeface="Calibri"/>
                          <a:ea typeface=""/>
                          <a:cs typeface=""/>
                        </a:rPr>
                        <a:t>KARAVANIĆ</a:t>
                      </a:r>
                      <a:r>
                        <a:rPr kumimoji="0" lang="hr-HR" sz="1200" b="0" i="0" u="none" strike="noStrike" kern="1200" dirty="0" smtClean="0">
                          <a:solidFill>
                            <a:schemeClr val="bg1"/>
                          </a:solidFill>
                          <a:latin typeface="Calibri"/>
                          <a:ea typeface=""/>
                          <a:cs typeface=""/>
                        </a:rPr>
                        <a:t> Ema</a:t>
                      </a:r>
                      <a:endParaRPr kumimoji="0" lang="hr-HR" sz="1200" b="0" i="0" u="none" strike="noStrike" kern="1200" dirty="0">
                        <a:solidFill>
                          <a:schemeClr val="bg1"/>
                        </a:solidFill>
                        <a:latin typeface="Calibri"/>
                        <a:ea typeface=""/>
                        <a:cs typeface="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846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KARAVANIĆ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 Luka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220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MARŽIĆ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 Matea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600" b="1" i="0" u="none" strike="noStrike" kern="1200" noProof="0" dirty="0" smtClean="0">
                        <a:solidFill>
                          <a:schemeClr val="tx1"/>
                        </a:solidFill>
                        <a:latin typeface="Calibri"/>
                        <a:ea typeface=""/>
                        <a:cs typeface="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846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MIOČIĆ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 Matija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846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PENDE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 Ivana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846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PERIŠIĆ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 Luka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4846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ŠKODA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 Ivan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4846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ŠKUNCA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 Anton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220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ŠUGAR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 Katarina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600" b="1" i="0" u="none" strike="noStrike" kern="1200" noProof="0" dirty="0">
                        <a:solidFill>
                          <a:schemeClr val="tx1"/>
                        </a:solidFill>
                        <a:latin typeface="Calibri"/>
                        <a:ea typeface=""/>
                        <a:cs typeface="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4846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ŠUPRAHA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 David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4846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TIČIĆ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 Dora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4846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TIČIĆ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 Matea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4846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TURKOVIĆ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 Sara Antonija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4846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VALENTIĆ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 Franćeska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-324544" y="269399"/>
            <a:ext cx="4788024" cy="753507"/>
          </a:xfrm>
          <a:prstGeom prst="rect">
            <a:avLst/>
          </a:prstGeom>
          <a:noFill/>
        </p:spPr>
        <p:txBody>
          <a:bodyPr anchor="ctr"/>
          <a:lstStyle/>
          <a:p>
            <a:pPr algn="ctr" eaLnBrk="0" hangingPunct="0">
              <a:lnSpc>
                <a:spcPts val="2000"/>
              </a:lnSpc>
              <a:defRPr/>
            </a:pPr>
            <a:r>
              <a:rPr lang="hr-HR" sz="3600" b="1" kern="0" dirty="0" smtClean="0">
                <a:solidFill>
                  <a:srgbClr val="FFC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DOMAĆA ZADAĆA</a:t>
            </a:r>
          </a:p>
          <a:p>
            <a:pPr algn="ctr" eaLnBrk="0" hangingPunct="0">
              <a:lnSpc>
                <a:spcPts val="2000"/>
              </a:lnSpc>
            </a:pPr>
            <a:r>
              <a:rPr lang="hr-HR" sz="2000" u="sng" kern="0" dirty="0">
                <a:solidFill>
                  <a:prstClr val="whit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srednja-skola.github.io/sociologija</a:t>
            </a:r>
            <a:endParaRPr lang="hr-HR" sz="3600" i="1" u="sng" kern="0" dirty="0" smtClean="0">
              <a:solidFill>
                <a:prstClr val="white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0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572560" cy="571504"/>
          </a:xfrm>
        </p:spPr>
        <p:txBody>
          <a:bodyPr/>
          <a:lstStyle/>
          <a:p>
            <a:r>
              <a:rPr lang="hr-HR" sz="3000" dirty="0" smtClean="0"/>
              <a:t>TRADICIONALNO DJELOVANJE </a:t>
            </a:r>
            <a:r>
              <a:rPr lang="hr-HR" sz="3000" b="0" i="1" dirty="0" smtClean="0"/>
              <a:t>- primjer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79" y="918479"/>
            <a:ext cx="5673432" cy="567343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44533" y="2420738"/>
            <a:ext cx="2644393" cy="26443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419981" y="1703719"/>
            <a:ext cx="216024" cy="4248472"/>
            <a:chOff x="7524328" y="1700808"/>
            <a:chExt cx="216024" cy="424847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24328" y="1700808"/>
              <a:ext cx="0" cy="42484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21420000">
              <a:off x="7740352" y="1700808"/>
              <a:ext cx="0" cy="42484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8644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001156" cy="5572164"/>
          </a:xfrm>
        </p:spPr>
        <p:txBody>
          <a:bodyPr/>
          <a:lstStyle/>
          <a:p>
            <a:pPr>
              <a:spcBef>
                <a:spcPts val="2400"/>
              </a:spcBef>
              <a:defRPr/>
            </a:pPr>
            <a:r>
              <a:rPr lang="hr-HR" b="1" dirty="0" smtClean="0">
                <a:solidFill>
                  <a:srgbClr val="FFC000"/>
                </a:solidFill>
              </a:rPr>
              <a:t>DRUŠTVENA STRUKTURA</a:t>
            </a:r>
            <a:r>
              <a:rPr lang="hr-HR" dirty="0" smtClean="0">
                <a:solidFill>
                  <a:srgbClr val="FFC000"/>
                </a:solidFill>
              </a:rPr>
              <a:t> </a:t>
            </a:r>
            <a:r>
              <a:rPr lang="hr-HR" sz="2800" dirty="0" smtClean="0"/>
              <a:t>– relativno trajan, stabilan i uređen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 odnosa među ljudima</a:t>
            </a:r>
          </a:p>
          <a:p>
            <a:pPr lvl="1">
              <a:spcBef>
                <a:spcPts val="2400"/>
              </a:spcBef>
              <a:defRPr/>
            </a:pPr>
            <a:r>
              <a:rPr lang="hr-HR" sz="2400" i="1" dirty="0" smtClean="0"/>
              <a:t>sastoji se od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djelovanja ljudi </a:t>
            </a:r>
            <a:r>
              <a:rPr lang="hr-HR" sz="2400" i="1" dirty="0" smtClean="0"/>
              <a:t>i njihovih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međusobnih odnosa</a:t>
            </a:r>
            <a:r>
              <a:rPr lang="hr-HR" sz="2400" i="1" dirty="0" smtClean="0"/>
              <a:t>, a </a:t>
            </a:r>
            <a:r>
              <a:rPr lang="hr-HR" sz="2400" i="1" u="sng" dirty="0" smtClean="0"/>
              <a:t>ne od materijalnih predmeta</a:t>
            </a:r>
          </a:p>
          <a:p>
            <a:pPr>
              <a:spcBef>
                <a:spcPts val="2400"/>
              </a:spcBef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komponente društvene strukture:</a:t>
            </a:r>
          </a:p>
          <a:p>
            <a:pPr lvl="2" indent="-396000">
              <a:spcBef>
                <a:spcPts val="600"/>
              </a:spcBef>
              <a:defRPr/>
            </a:pPr>
            <a:r>
              <a:rPr lang="hr-HR" sz="2400" dirty="0" smtClean="0"/>
              <a:t>položaj i status</a:t>
            </a:r>
          </a:p>
          <a:p>
            <a:pPr lvl="2" indent="-396000">
              <a:spcBef>
                <a:spcPts val="600"/>
              </a:spcBef>
              <a:defRPr/>
            </a:pPr>
            <a:r>
              <a:rPr lang="hr-HR" sz="2400" dirty="0" smtClean="0"/>
              <a:t>uloge</a:t>
            </a:r>
          </a:p>
          <a:p>
            <a:pPr lvl="2" indent="-396000">
              <a:spcBef>
                <a:spcPts val="600"/>
              </a:spcBef>
              <a:defRPr/>
            </a:pPr>
            <a:r>
              <a:rPr lang="hr-HR" sz="2400" dirty="0" smtClean="0"/>
              <a:t>društvene grupe</a:t>
            </a:r>
          </a:p>
          <a:p>
            <a:pPr lvl="2" indent="-396000">
              <a:spcBef>
                <a:spcPts val="600"/>
              </a:spcBef>
              <a:defRPr/>
            </a:pPr>
            <a:r>
              <a:rPr lang="hr-HR" sz="2400" dirty="0" smtClean="0"/>
              <a:t>organizacije</a:t>
            </a:r>
          </a:p>
          <a:p>
            <a:pPr lvl="2" indent="-396000">
              <a:spcBef>
                <a:spcPts val="600"/>
              </a:spcBef>
              <a:defRPr/>
            </a:pPr>
            <a:r>
              <a:rPr lang="hr-HR" sz="2400" dirty="0" smtClean="0"/>
              <a:t>institucije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7158" y="142852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lvl="0">
              <a:defRPr/>
            </a:pPr>
            <a:r>
              <a:rPr lang="hr-HR" sz="3000" b="1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DRUŠTVENO DJELOVANJE I DRUŠTVENA STRUKTURA</a:t>
            </a:r>
            <a:endParaRPr kumimoji="0" lang="hr-HR" sz="2600" b="1" i="0" u="none" strike="noStrike" kern="1200" cap="none" spc="0" normalizeH="0" baseline="0" noProof="0" dirty="0" smtClean="0">
              <a:ln w="6350"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4" name="Content Placeholder 3" descr="dr_struktur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5" y="3651104"/>
            <a:ext cx="3857651" cy="30182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17 - 20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857254"/>
            <a:ext cx="9001156" cy="5715018"/>
          </a:xfrm>
        </p:spPr>
        <p:txBody>
          <a:bodyPr/>
          <a:lstStyle/>
          <a:p>
            <a:pPr marL="540000" lvl="1" indent="-360000">
              <a:spcBef>
                <a:spcPts val="1200"/>
              </a:spcBef>
              <a:buFont typeface="Tw Cen MT" pitchFamily="34" charset="-18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POLOŽAJ</a:t>
            </a:r>
            <a:r>
              <a:rPr lang="hr-HR" dirty="0" smtClean="0"/>
              <a:t> </a:t>
            </a:r>
            <a:r>
              <a:rPr lang="hr-HR" sz="2000" i="1" dirty="0" smtClean="0"/>
              <a:t>(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mjesta</a:t>
            </a:r>
            <a:r>
              <a:rPr lang="hr-HR" sz="2000" i="1" dirty="0" smtClean="0"/>
              <a:t> koja pojedinci zauzimaju u društvenoj strukturi)</a:t>
            </a:r>
            <a:r>
              <a:rPr lang="hr-HR" sz="1600" i="1" dirty="0" smtClean="0"/>
              <a:t> </a:t>
            </a:r>
            <a:r>
              <a:rPr lang="hr-HR" sz="2000" dirty="0" smtClean="0"/>
              <a:t>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</a:t>
            </a:r>
            <a:r>
              <a:rPr lang="hr-HR" dirty="0" smtClean="0"/>
              <a:t> </a:t>
            </a:r>
            <a:r>
              <a:rPr lang="hr-HR" sz="2000" i="1" dirty="0" smtClean="0"/>
              <a:t>(položaj koji je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društveno vrednovan </a:t>
            </a:r>
            <a:r>
              <a:rPr lang="hr-HR" sz="2000" i="1" dirty="0" smtClean="0"/>
              <a:t>i povezan s različitim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pravima</a:t>
            </a:r>
            <a:r>
              <a:rPr lang="hr-HR" sz="2000" i="1" dirty="0" smtClean="0"/>
              <a:t>,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dužnostima</a:t>
            </a:r>
            <a:r>
              <a:rPr lang="hr-HR" sz="2000" i="1" dirty="0" smtClean="0"/>
              <a:t> i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očekivanjima</a:t>
            </a:r>
            <a:r>
              <a:rPr lang="hr-HR" sz="2000" i="1" dirty="0" smtClean="0"/>
              <a:t>)</a:t>
            </a:r>
          </a:p>
          <a:p>
            <a:pPr marL="540000" lvl="1" indent="-360000">
              <a:spcBef>
                <a:spcPts val="2400"/>
              </a:spcBef>
              <a:buFont typeface="Tw Cen MT" pitchFamily="34" charset="-18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ULOGE</a:t>
            </a:r>
            <a:r>
              <a:rPr lang="hr-HR" dirty="0" smtClean="0"/>
              <a:t> </a:t>
            </a:r>
            <a:r>
              <a:rPr lang="hr-HR" sz="2000" i="1" dirty="0"/>
              <a:t>(skup</a:t>
            </a:r>
            <a:r>
              <a:rPr lang="hr-HR" sz="20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očekivanja </a:t>
            </a:r>
            <a:r>
              <a:rPr lang="hr-HR" sz="2000" i="1" dirty="0"/>
              <a:t>povezanih s određenim </a:t>
            </a:r>
            <a:r>
              <a:rPr lang="hr-HR" sz="20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položajem</a:t>
            </a:r>
            <a:r>
              <a:rPr lang="hr-HR" sz="2000" i="1" dirty="0" smtClean="0"/>
              <a:t>)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28625" y="71414"/>
            <a:ext cx="8337550" cy="414318"/>
          </a:xfrm>
        </p:spPr>
        <p:txBody>
          <a:bodyPr/>
          <a:lstStyle/>
          <a:p>
            <a:r>
              <a:rPr lang="hr-HR" dirty="0" smtClean="0"/>
              <a:t>KOMPONENTE DRUŠTVENE STRUKTURE</a:t>
            </a:r>
          </a:p>
        </p:txBody>
      </p:sp>
      <p:sp>
        <p:nvSpPr>
          <p:cNvPr id="4" name="Elipsa 5"/>
          <p:cNvSpPr/>
          <p:nvPr/>
        </p:nvSpPr>
        <p:spPr>
          <a:xfrm>
            <a:off x="4214810" y="4357694"/>
            <a:ext cx="1928826" cy="1046810"/>
          </a:xfrm>
          <a:prstGeom prst="ellipse">
            <a:avLst/>
          </a:prstGeom>
          <a:solidFill>
            <a:srgbClr val="002060"/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POLOŽAJ PACIJENTA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" name="Ravni poveznik 12"/>
          <p:cNvCxnSpPr>
            <a:stCxn id="11" idx="4"/>
            <a:endCxn id="4" idx="0"/>
          </p:cNvCxnSpPr>
          <p:nvPr/>
        </p:nvCxnSpPr>
        <p:spPr>
          <a:xfrm rot="5400000">
            <a:off x="4909637" y="4064207"/>
            <a:ext cx="563074" cy="23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avni poveznik 14"/>
          <p:cNvCxnSpPr>
            <a:stCxn id="4" idx="6"/>
            <a:endCxn id="12" idx="3"/>
          </p:cNvCxnSpPr>
          <p:nvPr/>
        </p:nvCxnSpPr>
        <p:spPr>
          <a:xfrm flipV="1">
            <a:off x="6143636" y="4739413"/>
            <a:ext cx="627403" cy="14168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avni poveznik 17"/>
          <p:cNvCxnSpPr>
            <a:stCxn id="4" idx="5"/>
            <a:endCxn id="13" idx="1"/>
          </p:cNvCxnSpPr>
          <p:nvPr/>
        </p:nvCxnSpPr>
        <p:spPr>
          <a:xfrm rot="16200000" flipH="1">
            <a:off x="5832367" y="5280000"/>
            <a:ext cx="385504" cy="32790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vni poveznik 22"/>
          <p:cNvCxnSpPr>
            <a:stCxn id="4" idx="3"/>
            <a:endCxn id="14" idx="7"/>
          </p:cNvCxnSpPr>
          <p:nvPr/>
        </p:nvCxnSpPr>
        <p:spPr>
          <a:xfrm flipH="1">
            <a:off x="4135461" y="5251202"/>
            <a:ext cx="361819" cy="37504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vni poveznik 24"/>
          <p:cNvCxnSpPr>
            <a:stCxn id="4" idx="1"/>
            <a:endCxn id="10" idx="5"/>
          </p:cNvCxnSpPr>
          <p:nvPr/>
        </p:nvCxnSpPr>
        <p:spPr>
          <a:xfrm rot="16200000" flipV="1">
            <a:off x="3916458" y="3930174"/>
            <a:ext cx="210673" cy="95097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a 10"/>
          <p:cNvSpPr/>
          <p:nvPr/>
        </p:nvSpPr>
        <p:spPr>
          <a:xfrm>
            <a:off x="2285984" y="3500438"/>
            <a:ext cx="1476562" cy="937124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1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ČLANA OBITELJI</a:t>
            </a:r>
            <a:endParaRPr lang="hr-HR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Elipsa 6"/>
          <p:cNvSpPr/>
          <p:nvPr/>
        </p:nvSpPr>
        <p:spPr>
          <a:xfrm>
            <a:off x="4500562" y="2928934"/>
            <a:ext cx="1405124" cy="865686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1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BOLESNIKA</a:t>
            </a:r>
            <a:endParaRPr lang="hr-HR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Elipsa 7"/>
          <p:cNvSpPr/>
          <p:nvPr/>
        </p:nvSpPr>
        <p:spPr>
          <a:xfrm>
            <a:off x="6572264" y="4000504"/>
            <a:ext cx="1357322" cy="865686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1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CIMERA</a:t>
            </a:r>
            <a:endParaRPr lang="hr-HR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Elipsa 8"/>
          <p:cNvSpPr/>
          <p:nvPr/>
        </p:nvSpPr>
        <p:spPr>
          <a:xfrm>
            <a:off x="6000760" y="5500702"/>
            <a:ext cx="1285884" cy="928694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1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KUPCA NOVINA</a:t>
            </a:r>
            <a:endParaRPr lang="hr-HR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Elipsa 9"/>
          <p:cNvSpPr/>
          <p:nvPr/>
        </p:nvSpPr>
        <p:spPr>
          <a:xfrm>
            <a:off x="2861060" y="5500702"/>
            <a:ext cx="1493054" cy="857256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1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POZNANIKA</a:t>
            </a:r>
            <a:endParaRPr lang="hr-HR" sz="1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17 - 20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4" grpId="0" build="allAtOnce" animBg="1"/>
      <p:bldP spid="10" grpId="0" build="allAtOnce" animBg="1"/>
      <p:bldP spid="11" grpId="0" build="allAtOnce" animBg="1"/>
      <p:bldP spid="12" grpId="0" build="allAtOnce" animBg="1"/>
      <p:bldP spid="13" grpId="0" build="allAtOnce" animBg="1"/>
      <p:bldP spid="14" grpId="0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a 5"/>
          <p:cNvSpPr/>
          <p:nvPr/>
        </p:nvSpPr>
        <p:spPr>
          <a:xfrm>
            <a:off x="3286116" y="2428868"/>
            <a:ext cx="2786082" cy="1714512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POLOŽAJ UČENIKA</a:t>
            </a:r>
            <a:endParaRPr lang="hr-HR" sz="2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3" name="Ravni poveznik 12"/>
          <p:cNvCxnSpPr>
            <a:stCxn id="7" idx="4"/>
            <a:endCxn id="6" idx="0"/>
          </p:cNvCxnSpPr>
          <p:nvPr/>
        </p:nvCxnSpPr>
        <p:spPr>
          <a:xfrm rot="5400000">
            <a:off x="4214810" y="1893083"/>
            <a:ext cx="1000132" cy="714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ni poveznik 14"/>
          <p:cNvCxnSpPr>
            <a:stCxn id="6" idx="6"/>
            <a:endCxn id="8" idx="3"/>
          </p:cNvCxnSpPr>
          <p:nvPr/>
        </p:nvCxnSpPr>
        <p:spPr>
          <a:xfrm flipV="1">
            <a:off x="6072198" y="2679645"/>
            <a:ext cx="1211164" cy="6064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vni poveznik 17"/>
          <p:cNvCxnSpPr>
            <a:stCxn id="6" idx="5"/>
            <a:endCxn id="9" idx="1"/>
          </p:cNvCxnSpPr>
          <p:nvPr/>
        </p:nvCxnSpPr>
        <p:spPr>
          <a:xfrm rot="16200000" flipH="1">
            <a:off x="5376793" y="4179687"/>
            <a:ext cx="1429067" cy="8542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22"/>
          <p:cNvCxnSpPr>
            <a:stCxn id="6" idx="3"/>
            <a:endCxn id="10" idx="7"/>
          </p:cNvCxnSpPr>
          <p:nvPr/>
        </p:nvCxnSpPr>
        <p:spPr>
          <a:xfrm rot="5400000">
            <a:off x="2195265" y="3893936"/>
            <a:ext cx="1500505" cy="14972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ni poveznik 24"/>
          <p:cNvCxnSpPr>
            <a:stCxn id="6" idx="2"/>
            <a:endCxn id="11" idx="5"/>
          </p:cNvCxnSpPr>
          <p:nvPr/>
        </p:nvCxnSpPr>
        <p:spPr>
          <a:xfrm rot="10800000">
            <a:off x="1860638" y="2679646"/>
            <a:ext cx="1425478" cy="6064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a 10"/>
          <p:cNvSpPr/>
          <p:nvPr/>
        </p:nvSpPr>
        <p:spPr>
          <a:xfrm>
            <a:off x="214282" y="1643050"/>
            <a:ext cx="1928826" cy="1214446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BRATA / SESTRE</a:t>
            </a:r>
            <a:endParaRPr lang="hr-HR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Elipsa 6"/>
          <p:cNvSpPr/>
          <p:nvPr/>
        </p:nvSpPr>
        <p:spPr>
          <a:xfrm>
            <a:off x="3786182" y="214290"/>
            <a:ext cx="1928826" cy="1214446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PRIJATELJA</a:t>
            </a:r>
            <a:endParaRPr lang="hr-HR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Elipsa 7"/>
          <p:cNvSpPr/>
          <p:nvPr/>
        </p:nvSpPr>
        <p:spPr>
          <a:xfrm>
            <a:off x="7000892" y="1643050"/>
            <a:ext cx="1928826" cy="1214446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KOLEGE U KLUPI</a:t>
            </a:r>
            <a:endParaRPr lang="hr-HR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Elipsa 8"/>
          <p:cNvSpPr/>
          <p:nvPr/>
        </p:nvSpPr>
        <p:spPr>
          <a:xfrm>
            <a:off x="6215074" y="5143512"/>
            <a:ext cx="2071702" cy="1214446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PREDSJEDNIKA RAZREDA</a:t>
            </a:r>
            <a:endParaRPr lang="hr-HR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Elipsa 9"/>
          <p:cNvSpPr/>
          <p:nvPr/>
        </p:nvSpPr>
        <p:spPr>
          <a:xfrm>
            <a:off x="428596" y="5214950"/>
            <a:ext cx="2071702" cy="1214446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REDARA</a:t>
            </a:r>
            <a:endParaRPr lang="hr-HR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17 - 20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11" grpId="0" build="allAtOnce" animBg="1"/>
      <p:bldP spid="7" grpId="0" build="allAtOnce" animBg="1"/>
      <p:bldP spid="8" grpId="0" build="allAtOnce" animBg="1"/>
      <p:bldP spid="9" grpId="0" build="allAtOnce" animBg="1"/>
      <p:bldP spid="10" grpId="0" build="allAtOnce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001156" cy="5715018"/>
          </a:xfrm>
        </p:spPr>
        <p:txBody>
          <a:bodyPr/>
          <a:lstStyle/>
          <a:p>
            <a:pPr marL="540000" lvl="1" indent="-360000">
              <a:spcBef>
                <a:spcPts val="1200"/>
              </a:spcBef>
              <a:buFont typeface="Tw Cen MT" pitchFamily="34" charset="-18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POLOŽAJ</a:t>
            </a:r>
            <a:r>
              <a:rPr lang="hr-HR" dirty="0" smtClean="0"/>
              <a:t> </a:t>
            </a:r>
            <a:r>
              <a:rPr lang="hr-HR" sz="2000" i="1" dirty="0" smtClean="0"/>
              <a:t>(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mjesta</a:t>
            </a:r>
            <a:r>
              <a:rPr lang="hr-HR" sz="2000" i="1" dirty="0" smtClean="0"/>
              <a:t> koja pojedinci zauzimaju u društvenoj strukturi)</a:t>
            </a:r>
            <a:r>
              <a:rPr lang="hr-HR" sz="1600" i="1" dirty="0" smtClean="0"/>
              <a:t> </a:t>
            </a:r>
            <a:r>
              <a:rPr lang="hr-HR" sz="2000" dirty="0" smtClean="0"/>
              <a:t>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</a:t>
            </a:r>
            <a:r>
              <a:rPr lang="hr-HR" dirty="0" smtClean="0"/>
              <a:t> </a:t>
            </a:r>
            <a:r>
              <a:rPr lang="hr-HR" sz="2000" i="1" dirty="0" smtClean="0"/>
              <a:t>(položaj koji je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društveno vrednovan </a:t>
            </a:r>
            <a:r>
              <a:rPr lang="hr-HR" sz="2000" i="1" dirty="0" smtClean="0"/>
              <a:t>i povezan s različitim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pravima</a:t>
            </a:r>
            <a:r>
              <a:rPr lang="hr-HR" sz="2000" i="1" dirty="0" smtClean="0"/>
              <a:t>,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dužnostima</a:t>
            </a:r>
            <a:r>
              <a:rPr lang="hr-HR" sz="2000" i="1" dirty="0" smtClean="0"/>
              <a:t> i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očekivanjima</a:t>
            </a:r>
            <a:r>
              <a:rPr lang="hr-HR" sz="2000" i="1" dirty="0" smtClean="0"/>
              <a:t>)</a:t>
            </a:r>
          </a:p>
          <a:p>
            <a:pPr marL="540000" lvl="1" indent="-360000">
              <a:spcBef>
                <a:spcPts val="2400"/>
              </a:spcBef>
              <a:buFont typeface="Tw Cen MT" pitchFamily="34" charset="-18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ULOGE</a:t>
            </a:r>
            <a:r>
              <a:rPr lang="hr-HR" dirty="0" smtClean="0"/>
              <a:t> </a:t>
            </a:r>
            <a:r>
              <a:rPr lang="hr-HR" sz="2000" i="1" dirty="0" smtClean="0"/>
              <a:t>(skup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očekivanja </a:t>
            </a:r>
            <a:r>
              <a:rPr lang="hr-HR" sz="2000" i="1" dirty="0" smtClean="0"/>
              <a:t>povezanih s određenim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položajem</a:t>
            </a:r>
            <a:r>
              <a:rPr lang="hr-HR" sz="2000" i="1" dirty="0" smtClean="0"/>
              <a:t>)</a:t>
            </a:r>
          </a:p>
          <a:p>
            <a:pPr marL="540000" lvl="1" indent="-360000">
              <a:spcBef>
                <a:spcPts val="2400"/>
              </a:spcBef>
              <a:buFont typeface="Tw Cen MT" pitchFamily="34" charset="-18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DRUŠTVENE GRUPE </a:t>
            </a:r>
            <a:r>
              <a:rPr lang="hr-HR" sz="2000" i="1" dirty="0" smtClean="0"/>
              <a:t>(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dvoje</a:t>
            </a:r>
            <a:r>
              <a:rPr lang="hr-HR" sz="2000" i="1" dirty="0" smtClean="0"/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ili više ljudi </a:t>
            </a:r>
            <a:r>
              <a:rPr lang="hr-HR" sz="2000" i="1" dirty="0" smtClean="0"/>
              <a:t>koji su u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relativno trajnoj </a:t>
            </a:r>
            <a:r>
              <a:rPr lang="hr-H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stabilnoj interakciji</a:t>
            </a:r>
            <a:r>
              <a:rPr lang="hr-HR" sz="2000" i="1" dirty="0" smtClean="0"/>
              <a:t>, koji dijele zajednički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osjećaj pripadnosti </a:t>
            </a:r>
            <a:r>
              <a:rPr lang="hr-H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identiteta</a:t>
            </a:r>
            <a:r>
              <a:rPr lang="hr-HR" sz="2000" i="1" dirty="0" smtClean="0"/>
              <a:t>)</a:t>
            </a:r>
          </a:p>
          <a:p>
            <a:pPr marL="540000" lvl="1" indent="-360000">
              <a:spcBef>
                <a:spcPts val="2400"/>
              </a:spcBef>
              <a:buFont typeface="Tw Cen MT" pitchFamily="34" charset="-18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ORGANIZACIJE</a:t>
            </a:r>
            <a:r>
              <a:rPr lang="hr-HR" sz="2000" i="1" dirty="0" smtClean="0"/>
              <a:t> (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veće društvene grupe </a:t>
            </a:r>
            <a:r>
              <a:rPr lang="hr-HR" sz="2000" i="1" dirty="0" smtClean="0"/>
              <a:t>nastale radi postizanja nekog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cilja</a:t>
            </a:r>
            <a:r>
              <a:rPr lang="hr-HR" sz="2000" i="1" dirty="0" smtClean="0"/>
              <a:t> ili radi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interesa</a:t>
            </a:r>
            <a:r>
              <a:rPr lang="hr-HR" sz="2000" i="1" dirty="0" smtClean="0"/>
              <a:t>) – FORMALNE ORGANIZACIJE</a:t>
            </a:r>
          </a:p>
          <a:p>
            <a:pPr marL="540000" lvl="1" indent="-360000">
              <a:spcBef>
                <a:spcPts val="2400"/>
              </a:spcBef>
              <a:buFont typeface="Tw Cen MT" pitchFamily="34" charset="-18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INSTITUCIJE</a:t>
            </a:r>
            <a:r>
              <a:rPr lang="hr-HR" dirty="0" smtClean="0"/>
              <a:t> </a:t>
            </a:r>
            <a:r>
              <a:rPr lang="hr-HR" sz="2000" i="1" dirty="0" smtClean="0"/>
              <a:t>(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društvene</a:t>
            </a:r>
            <a:r>
              <a:rPr lang="hr-HR" sz="2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aktivnosti</a:t>
            </a:r>
            <a:r>
              <a:rPr lang="hr-HR" sz="2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i="1" dirty="0" smtClean="0"/>
              <a:t>koje se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redovito</a:t>
            </a:r>
            <a:r>
              <a:rPr lang="hr-HR" sz="2000" i="1" dirty="0" smtClean="0"/>
              <a:t> i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stalno</a:t>
            </a:r>
            <a:r>
              <a:rPr lang="hr-HR" sz="2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ponavljaju</a:t>
            </a:r>
            <a:r>
              <a:rPr lang="hr-HR" sz="2000" i="1" dirty="0" smtClean="0"/>
              <a:t>, koje se održavaju i reguliraju pomoću društvenih normi i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imaju</a:t>
            </a:r>
            <a:r>
              <a:rPr lang="hr-HR" sz="2000" i="1" dirty="0" smtClean="0"/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veliku</a:t>
            </a:r>
            <a:r>
              <a:rPr lang="hr-HR" sz="2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važnost</a:t>
            </a:r>
            <a:r>
              <a:rPr lang="hr-HR" sz="2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</a:t>
            </a:r>
            <a:r>
              <a:rPr lang="hr-HR" sz="2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socijalnu</a:t>
            </a:r>
            <a:r>
              <a:rPr lang="hr-HR" sz="2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strukturu</a:t>
            </a:r>
            <a:r>
              <a:rPr lang="hr-HR" sz="2000" i="1" dirty="0" smtClean="0"/>
              <a:t>) – obrazovne, gospodarske, političke, religijske, kulturne…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28625" y="71414"/>
            <a:ext cx="8337550" cy="414318"/>
          </a:xfrm>
        </p:spPr>
        <p:txBody>
          <a:bodyPr/>
          <a:lstStyle/>
          <a:p>
            <a:r>
              <a:rPr lang="hr-HR" dirty="0" smtClean="0"/>
              <a:t>KOMPONENTE DRUŠTVENE STRUKTURE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17 - 20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63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001156" cy="5572164"/>
          </a:xfrm>
        </p:spPr>
        <p:txBody>
          <a:bodyPr/>
          <a:lstStyle/>
          <a:p>
            <a:pPr>
              <a:spcBef>
                <a:spcPts val="2400"/>
              </a:spcBef>
              <a:defRPr/>
            </a:pPr>
            <a:r>
              <a:rPr lang="hr-HR" dirty="0" smtClean="0"/>
              <a:t>djelovanje pojedinaca je </a:t>
            </a:r>
            <a:r>
              <a:rPr lang="hr-HR" b="1" dirty="0" smtClean="0">
                <a:solidFill>
                  <a:srgbClr val="FFC000"/>
                </a:solidFill>
              </a:rPr>
              <a:t>pod utjecajem</a:t>
            </a:r>
            <a:r>
              <a:rPr lang="hr-HR" dirty="0" smtClean="0">
                <a:solidFill>
                  <a:srgbClr val="FFC000"/>
                </a:solidFill>
              </a:rPr>
              <a:t> </a:t>
            </a:r>
            <a:r>
              <a:rPr lang="hr-HR" dirty="0" smtClean="0"/>
              <a:t>društvene strukture </a:t>
            </a:r>
            <a:r>
              <a:rPr lang="hr-HR" i="1" dirty="0" smtClean="0"/>
              <a:t>(npr. očekivanja od pojedine uloge), </a:t>
            </a:r>
            <a:r>
              <a:rPr lang="hr-HR" dirty="0" smtClean="0"/>
              <a:t>a društvena struktura se </a:t>
            </a:r>
            <a:r>
              <a:rPr lang="hr-HR" b="1" dirty="0" smtClean="0">
                <a:solidFill>
                  <a:srgbClr val="FFC000"/>
                </a:solidFill>
              </a:rPr>
              <a:t>mijenja</a:t>
            </a:r>
            <a:r>
              <a:rPr lang="hr-HR" dirty="0" smtClean="0">
                <a:solidFill>
                  <a:srgbClr val="FFC000"/>
                </a:solidFill>
              </a:rPr>
              <a:t> </a:t>
            </a:r>
            <a:r>
              <a:rPr lang="hr-HR" dirty="0" smtClean="0"/>
              <a:t>djelovanjem pojedinaca </a:t>
            </a:r>
            <a:r>
              <a:rPr lang="hr-HR" i="1" dirty="0" smtClean="0"/>
              <a:t>(npr. promjena funkcioniranja institucija u društvu)</a:t>
            </a:r>
          </a:p>
          <a:p>
            <a:pPr>
              <a:spcBef>
                <a:spcPts val="2400"/>
              </a:spcBef>
              <a:defRPr/>
            </a:pPr>
            <a:r>
              <a:rPr lang="hr-HR" dirty="0" smtClean="0"/>
              <a:t>između pojedinca i društva (akcije i strukture) postoji odnos </a:t>
            </a:r>
            <a:r>
              <a:rPr lang="hr-HR" b="1" dirty="0" smtClean="0">
                <a:solidFill>
                  <a:srgbClr val="FFC000"/>
                </a:solidFill>
              </a:rPr>
              <a:t>međuzavisnosti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7158" y="142852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lvl="0">
              <a:defRPr/>
            </a:pPr>
            <a:r>
              <a:rPr lang="hr-HR" sz="3000" b="1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DRUŠTVENO DJELOVANJE I DRUŠTVENA STRUKTURA</a:t>
            </a:r>
            <a:endParaRPr kumimoji="0" lang="hr-HR" sz="2600" b="1" i="0" u="none" strike="noStrike" kern="1200" cap="none" spc="0" normalizeH="0" baseline="0" noProof="0" dirty="0" smtClean="0">
              <a:ln w="6350"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17 - 20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6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-36512" y="836712"/>
            <a:ext cx="9133330" cy="5904656"/>
          </a:xfrm>
        </p:spPr>
        <p:txBody>
          <a:bodyPr/>
          <a:lstStyle/>
          <a:p>
            <a:pPr>
              <a:spcBef>
                <a:spcPts val="3000"/>
              </a:spcBef>
              <a:defRPr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UČINAK AGREGACIJE </a:t>
            </a:r>
            <a:r>
              <a:rPr lang="hr-HR" sz="2800" dirty="0" smtClean="0"/>
              <a:t>– </a:t>
            </a:r>
            <a:r>
              <a:rPr lang="hr-HR" sz="2400" dirty="0" smtClean="0"/>
              <a:t>situacija u kojoj veliki broj ljudi čini iste stvari može proizvesti </a:t>
            </a:r>
            <a:r>
              <a:rPr lang="hr-HR" sz="2400" b="1" dirty="0" smtClean="0">
                <a:solidFill>
                  <a:srgbClr val="FFC000"/>
                </a:solidFill>
              </a:rPr>
              <a:t>učinak suprotan njihovim pojedinačnim namjerama</a:t>
            </a:r>
            <a:r>
              <a:rPr lang="hr-HR" sz="2400" dirty="0" smtClean="0"/>
              <a:t> </a:t>
            </a:r>
            <a:r>
              <a:rPr lang="hr-HR" sz="2400" i="1" dirty="0" smtClean="0"/>
              <a:t>(npr. rasna struktura u susjedstvu ili bankrot banke)</a:t>
            </a:r>
            <a:endParaRPr lang="hr-HR" sz="2800" b="1" i="1" dirty="0" smtClean="0"/>
          </a:p>
          <a:p>
            <a:pPr>
              <a:spcBef>
                <a:spcPts val="2400"/>
              </a:spcBef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MANIFESTNE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(očite)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FUNKCIJE </a:t>
            </a:r>
            <a:r>
              <a:rPr lang="hr-HR" sz="2800" dirty="0" smtClean="0"/>
              <a:t>– </a:t>
            </a:r>
            <a:r>
              <a:rPr lang="hr-HR" sz="2400" dirty="0" smtClean="0"/>
              <a:t>one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objektivne posljedice </a:t>
            </a:r>
            <a:r>
              <a:rPr lang="hr-HR" sz="2400" dirty="0" smtClean="0"/>
              <a:t>koje pojedinac u svome djelovanju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namjerava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priznaje</a:t>
            </a: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0"/>
              </a:spcBef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LATENTNE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(skrivene)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FUNKCIJE</a:t>
            </a:r>
            <a:r>
              <a:rPr lang="hr-HR" sz="2800" dirty="0" smtClean="0">
                <a:solidFill>
                  <a:srgbClr val="FFC000"/>
                </a:solidFill>
              </a:rPr>
              <a:t> </a:t>
            </a:r>
            <a:r>
              <a:rPr lang="hr-HR" sz="2800" dirty="0" smtClean="0"/>
              <a:t>– </a:t>
            </a:r>
            <a:r>
              <a:rPr lang="hr-HR" sz="2400" dirty="0" smtClean="0"/>
              <a:t>one posljedice djelovanja koje su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nenamjeravane</a:t>
            </a:r>
            <a:r>
              <a:rPr lang="hr-HR" sz="2400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nespoznate</a:t>
            </a: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1800"/>
              </a:spcBef>
              <a:defRPr/>
            </a:pPr>
            <a:r>
              <a:rPr lang="hr-H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neke namjeravane i nenamjeravane akcije pojedinaca mogu proizvesti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pozitivne funkcije za društvo </a:t>
            </a:r>
            <a:r>
              <a:rPr lang="hr-H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(npr. zatvorska kazna ili prizivanje kiše kod </a:t>
            </a:r>
            <a:r>
              <a:rPr lang="hr-H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Hopi</a:t>
            </a:r>
            <a:r>
              <a:rPr lang="hr-H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Indijanaca)</a:t>
            </a:r>
            <a:endParaRPr lang="hr-HR" sz="2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1800"/>
              </a:spcBef>
              <a:defRPr/>
            </a:pPr>
            <a:r>
              <a:rPr lang="hr-HR" i="1" dirty="0" smtClean="0"/>
              <a:t>zadaća sociologije je otkriti manifestne i latentne funkcije (namjeravane i nenamjeravane posljedice nečijeg djelovanja)</a:t>
            </a:r>
            <a:r>
              <a:rPr lang="hr-HR" dirty="0" smtClean="0"/>
              <a:t> </a:t>
            </a: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57159" y="71414"/>
            <a:ext cx="8643998" cy="571504"/>
          </a:xfrm>
        </p:spPr>
        <p:txBody>
          <a:bodyPr/>
          <a:lstStyle/>
          <a:p>
            <a:r>
              <a:rPr lang="hr-HR" dirty="0" smtClean="0"/>
              <a:t>MANIFESTNE I LATENTNE FUNKCIJE  </a:t>
            </a:r>
            <a:r>
              <a:rPr lang="hr-HR" sz="2000" i="1" dirty="0" smtClean="0"/>
              <a:t>(R. K. Merton)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21 - 22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572560" cy="571504"/>
          </a:xfrm>
        </p:spPr>
        <p:txBody>
          <a:bodyPr/>
          <a:lstStyle/>
          <a:p>
            <a:r>
              <a:rPr lang="hr-HR" sz="3000" dirty="0" smtClean="0"/>
              <a:t>DRUŠTVENA STRUKTRA		          </a:t>
            </a:r>
            <a:r>
              <a:rPr lang="hr-HR" sz="3000" b="0" i="1" dirty="0" smtClean="0"/>
              <a:t>ponavljanje</a:t>
            </a:r>
          </a:p>
        </p:txBody>
      </p:sp>
      <p:sp>
        <p:nvSpPr>
          <p:cNvPr id="5" name="Rectangle 4"/>
          <p:cNvSpPr/>
          <p:nvPr/>
        </p:nvSpPr>
        <p:spPr>
          <a:xfrm>
            <a:off x="54767" y="2944288"/>
            <a:ext cx="2274186" cy="589156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POLOŽAJ I STATUS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8885" y="2944288"/>
            <a:ext cx="1167018" cy="58915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92224" y="2944288"/>
            <a:ext cx="1708630" cy="58915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DR. GRUPE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528" y="2944288"/>
            <a:ext cx="1879494" cy="589156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ORGANIZACIJE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127563" y="1627334"/>
            <a:ext cx="2030809" cy="1080120"/>
          </a:xfrm>
          <a:prstGeom prst="wedgeRoundRectCallout">
            <a:avLst>
              <a:gd name="adj1" fmla="val -12104"/>
              <a:gd name="adj2" fmla="val 836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mjesta</a:t>
            </a: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koja pojedinci zauzimaju </a:t>
            </a: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u društvenoj strukturi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444834" y="1700807"/>
            <a:ext cx="2343190" cy="1018309"/>
          </a:xfrm>
          <a:prstGeom prst="wedgeRoundRectCallout">
            <a:avLst>
              <a:gd name="adj1" fmla="val -35215"/>
              <a:gd name="adj2" fmla="val 7395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skup </a:t>
            </a:r>
            <a:r>
              <a:rPr lang="hr-HR" b="1" dirty="0" smtClean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očekivanja</a:t>
            </a:r>
            <a:r>
              <a:rPr lang="vi-V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povezanih s određenim</a:t>
            </a:r>
            <a:r>
              <a:rPr lang="vi-V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1" dirty="0" smtClean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položajem</a:t>
            </a:r>
            <a:endParaRPr lang="hr-HR" b="1" dirty="0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08521" y="797803"/>
            <a:ext cx="9251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7688" lvl="0" indent="-411163" fontAlgn="base">
              <a:spcBef>
                <a:spcPts val="2400"/>
              </a:spcBef>
              <a:spcAft>
                <a:spcPct val="0"/>
              </a:spcAft>
              <a:buClr>
                <a:srgbClr val="F9F9F9"/>
              </a:buClr>
              <a:buSzPct val="65000"/>
              <a:buFont typeface="Calibri" pitchFamily="34" charset="0"/>
              <a:buChar char="—"/>
              <a:defRPr/>
            </a:pPr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relativno trajan, stabilan i uređen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skup odnosa među ljudima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56200" y="2944288"/>
            <a:ext cx="1553299" cy="589156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INSTITUCIJE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184003" y="3861048"/>
            <a:ext cx="2595345" cy="1524044"/>
          </a:xfrm>
          <a:prstGeom prst="wedgeRoundRectCallout">
            <a:avLst>
              <a:gd name="adj1" fmla="val 7807"/>
              <a:gd name="adj2" fmla="val -77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položaj koji je društveno vrednovan</a:t>
            </a:r>
            <a:r>
              <a:rPr lang="hr-HR" dirty="0"/>
              <a:t> </a:t>
            </a: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povezan sa različitim pravima, dužnostima i očekivanjima</a:t>
            </a:r>
            <a:endParaRPr lang="hr-HR" b="1" dirty="0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95878" y="3393375"/>
            <a:ext cx="1007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73834" y="3405250"/>
            <a:ext cx="7572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ular Callout 20"/>
          <p:cNvSpPr/>
          <p:nvPr/>
        </p:nvSpPr>
        <p:spPr>
          <a:xfrm>
            <a:off x="3002394" y="3789040"/>
            <a:ext cx="2937758" cy="1440160"/>
          </a:xfrm>
          <a:prstGeom prst="wedgeRoundRectCallout">
            <a:avLst>
              <a:gd name="adj1" fmla="val -1330"/>
              <a:gd name="adj2" fmla="val -7145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dvoje ili više ljudi koji su u </a:t>
            </a:r>
            <a:r>
              <a:rPr lang="vi-VN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relativno trajnoj i stabilnoj interakciji</a:t>
            </a: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koji </a:t>
            </a:r>
            <a:r>
              <a:rPr lang="vi-VN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dijele zajednički osjećaj pripadnosti i identiteta</a:t>
            </a:r>
            <a:endParaRPr lang="hr-HR" b="1" dirty="0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5540992" y="1362628"/>
            <a:ext cx="2113696" cy="1356489"/>
          </a:xfrm>
          <a:prstGeom prst="wedgeRoundRectCallout">
            <a:avLst>
              <a:gd name="adj1" fmla="val -5263"/>
              <a:gd name="adj2" fmla="val 6861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veće društvene grupe nastale </a:t>
            </a:r>
            <a:r>
              <a:rPr lang="vi-VN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radi </a:t>
            </a: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postizanja nekog </a:t>
            </a:r>
            <a:r>
              <a:rPr lang="vi-VN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cilja </a:t>
            </a: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ili radi </a:t>
            </a:r>
            <a:r>
              <a:rPr lang="vi-VN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interesa</a:t>
            </a:r>
            <a:endParaRPr lang="hr-HR" b="1" dirty="0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6119152" y="3789040"/>
            <a:ext cx="2845335" cy="1800200"/>
          </a:xfrm>
          <a:prstGeom prst="wedgeRoundRectCallout">
            <a:avLst>
              <a:gd name="adj1" fmla="val 39538"/>
              <a:gd name="adj2" fmla="val -681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vi-VN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društvene aktivnosti koje se redovito i stalno ponavljaju</a:t>
            </a: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koje se održavaju i reguliraju pomoću društvenih normi i </a:t>
            </a:r>
            <a:r>
              <a:rPr lang="vi-VN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imaju veliku važnost za socijalnu strukturu</a:t>
            </a:r>
            <a:endParaRPr lang="hr-HR" b="1" dirty="0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92696"/>
            <a:ext cx="9142948" cy="6048672"/>
            <a:chOff x="0" y="692696"/>
            <a:chExt cx="9142948" cy="6048672"/>
          </a:xfrm>
        </p:grpSpPr>
        <p:sp>
          <p:nvSpPr>
            <p:cNvPr id="4" name="Rectangle 3"/>
            <p:cNvSpPr/>
            <p:nvPr/>
          </p:nvSpPr>
          <p:spPr>
            <a:xfrm>
              <a:off x="0" y="692696"/>
              <a:ext cx="9142948" cy="6048672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4" name="Content Placeholder 3" descr="dr_struktur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091" y="1012731"/>
              <a:ext cx="6912767" cy="540860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48394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9" grpId="0"/>
      <p:bldP spid="14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00108"/>
            <a:ext cx="9001000" cy="5429267"/>
          </a:xfrm>
        </p:spPr>
        <p:txBody>
          <a:bodyPr/>
          <a:lstStyle/>
          <a:p>
            <a:pPr>
              <a:defRPr/>
            </a:pPr>
            <a:r>
              <a:rPr lang="hr-HR" dirty="0" smtClean="0"/>
              <a:t>Što je znanost?</a:t>
            </a:r>
          </a:p>
          <a:p>
            <a:pPr>
              <a:spcBef>
                <a:spcPts val="2400"/>
              </a:spcBef>
              <a:defRPr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ZNANOST</a:t>
            </a:r>
            <a:r>
              <a:rPr lang="hr-HR" b="1" dirty="0" smtClean="0"/>
              <a:t> </a:t>
            </a:r>
            <a:r>
              <a:rPr lang="hr-HR" sz="2000" i="1" dirty="0" smtClean="0"/>
              <a:t>(grč. episteme; lat. scientia)</a:t>
            </a:r>
            <a:r>
              <a:rPr lang="hr-HR" sz="2000" dirty="0" smtClean="0"/>
              <a:t> </a:t>
            </a:r>
            <a:r>
              <a:rPr lang="hr-HR" dirty="0" smtClean="0"/>
              <a:t>– je  znanje i traganje za znanjem utemeljeno na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znanstvenoj metodi</a:t>
            </a:r>
          </a:p>
          <a:p>
            <a:pPr>
              <a:spcBef>
                <a:spcPts val="2400"/>
              </a:spcBef>
              <a:defRPr/>
            </a:pPr>
            <a:r>
              <a:rPr lang="hr-HR" b="1" dirty="0" smtClean="0">
                <a:solidFill>
                  <a:srgbClr val="FFC000"/>
                </a:solidFill>
              </a:rPr>
              <a:t>znanost</a:t>
            </a:r>
            <a:r>
              <a:rPr lang="hr-HR" dirty="0" smtClean="0"/>
              <a:t> je </a:t>
            </a:r>
            <a:r>
              <a:rPr lang="hr-HR" u="sng" dirty="0" smtClean="0"/>
              <a:t>empirijska</a:t>
            </a:r>
            <a:r>
              <a:rPr lang="hr-HR" dirty="0" smtClean="0"/>
              <a:t> i </a:t>
            </a:r>
            <a:r>
              <a:rPr lang="hr-HR" u="sng" dirty="0" smtClean="0"/>
              <a:t>teorijska</a:t>
            </a:r>
            <a:r>
              <a:rPr lang="hr-HR" dirty="0" smtClean="0"/>
              <a:t> djelatnost</a:t>
            </a:r>
          </a:p>
          <a:p>
            <a:pPr>
              <a:spcBef>
                <a:spcPts val="4200"/>
              </a:spcBef>
              <a:buFont typeface="Wingdings" pitchFamily="2" charset="2"/>
              <a:buNone/>
              <a:defRPr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nanstvene pretpostavke:</a:t>
            </a:r>
          </a:p>
          <a:p>
            <a:pPr marL="828000" lvl="1" indent="-432000">
              <a:spcBef>
                <a:spcPts val="1200"/>
              </a:spcBef>
              <a:buSzPct val="100000"/>
              <a:buFont typeface="+mj-lt"/>
              <a:buAutoNum type="arabicPeriod"/>
              <a:defRPr/>
            </a:pPr>
            <a:r>
              <a:rPr lang="hr-HR" sz="2800" dirty="0" smtClean="0"/>
              <a:t>pretpostavka o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objektivnom</a:t>
            </a:r>
            <a:r>
              <a:rPr lang="hr-HR" sz="2800" dirty="0" smtClean="0"/>
              <a:t> postojanju svijeta oko nas </a:t>
            </a:r>
            <a:r>
              <a:rPr lang="hr-HR" sz="2000" i="1" dirty="0" smtClean="0"/>
              <a:t>(svijet oko nas nije plod naše mašte)</a:t>
            </a:r>
          </a:p>
          <a:p>
            <a:pPr marL="828000" lvl="1" indent="-432000">
              <a:spcBef>
                <a:spcPts val="1800"/>
              </a:spcBef>
              <a:buSzPct val="100000"/>
              <a:buFont typeface="+mj-lt"/>
              <a:buAutoNum type="arabicPeriod"/>
              <a:defRPr/>
            </a:pPr>
            <a:r>
              <a:rPr lang="hr-HR" sz="2800" dirty="0" smtClean="0"/>
              <a:t>pretpostavka o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mogućnosti</a:t>
            </a:r>
            <a:r>
              <a:rPr lang="hr-HR" sz="2800" dirty="0" smtClean="0"/>
              <a:t> da se o tom svijetu nešto dozna</a:t>
            </a:r>
            <a:endParaRPr lang="hr-HR" sz="2800" dirty="0"/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ZNANOST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22 - 23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33330" cy="5165766"/>
          </a:xfrm>
        </p:spPr>
        <p:txBody>
          <a:bodyPr/>
          <a:lstStyle/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OBJEKTIVNOST</a:t>
            </a:r>
            <a:r>
              <a:rPr lang="hr-HR" b="1" dirty="0" smtClean="0"/>
              <a:t> </a:t>
            </a:r>
            <a:r>
              <a:rPr lang="hr-HR" dirty="0" smtClean="0"/>
              <a:t>– spoznaja lišena osobnih utjecaja</a:t>
            </a:r>
          </a:p>
          <a:p>
            <a:pPr lvl="1">
              <a:spcBef>
                <a:spcPts val="1800"/>
              </a:spcBef>
            </a:pPr>
            <a:r>
              <a:rPr lang="hr-HR" dirty="0" smtClean="0"/>
              <a:t>osobna vjerovanja, vrijednosti i želje moraju što manje utjecati na znanstveni rad – to se postiže kroz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javnost rada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ponavljanje istraživanja</a:t>
            </a:r>
            <a:endParaRPr lang="hr-HR" dirty="0" smtClean="0"/>
          </a:p>
          <a:p>
            <a:pPr lvl="1"/>
            <a:endParaRPr lang="hr-HR" dirty="0" smtClean="0"/>
          </a:p>
          <a:p>
            <a:pPr>
              <a:buClr>
                <a:schemeClr val="tx1"/>
              </a:buClr>
            </a:pPr>
            <a:r>
              <a:rPr lang="hr-HR" dirty="0" smtClean="0"/>
              <a:t>znanost mora biti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vrijednosno neutralna </a:t>
            </a:r>
            <a:r>
              <a:rPr lang="hr-HR" dirty="0" smtClean="0"/>
              <a:t>– odvojena od vrijednosti </a:t>
            </a:r>
            <a:r>
              <a:rPr lang="hr-HR" sz="2400" i="1" dirty="0" smtClean="0"/>
              <a:t>(politika, vjerovanja, stavovi, </a:t>
            </a:r>
            <a:r>
              <a:rPr lang="hr-HR" sz="2400" i="1" dirty="0" err="1" smtClean="0"/>
              <a:t>kultura..</a:t>
            </a:r>
            <a:r>
              <a:rPr lang="hr-HR" sz="2400" i="1" dirty="0" smtClean="0"/>
              <a:t>.)</a:t>
            </a:r>
          </a:p>
          <a:p>
            <a:pPr lvl="1">
              <a:spcBef>
                <a:spcPts val="1200"/>
              </a:spcBef>
            </a:pPr>
            <a:r>
              <a:rPr lang="hr-HR" sz="2000" i="1" dirty="0" smtClean="0"/>
              <a:t>pri odabiru teme istraživanja znanstvenik je </a:t>
            </a:r>
            <a:r>
              <a:rPr lang="hr-HR" sz="2000" b="1" i="1" dirty="0" smtClean="0">
                <a:solidFill>
                  <a:srgbClr val="FFC000"/>
                </a:solidFill>
              </a:rPr>
              <a:t>vrijednosno relevantan </a:t>
            </a:r>
            <a:r>
              <a:rPr lang="hr-HR" sz="2000" i="1" dirty="0" smtClean="0"/>
              <a:t>(odabir teme i gledište na temu istraživanja prema osobnim željama), ali sam proces istraživanja mora biti </a:t>
            </a:r>
            <a:r>
              <a:rPr lang="hr-HR" sz="2000" b="1" i="1" dirty="0" smtClean="0">
                <a:solidFill>
                  <a:srgbClr val="FFC000"/>
                </a:solidFill>
              </a:rPr>
              <a:t>vrijednosno neutralan</a:t>
            </a:r>
          </a:p>
          <a:p>
            <a:pPr lvl="1">
              <a:spcBef>
                <a:spcPts val="1200"/>
              </a:spcBef>
            </a:pPr>
            <a:r>
              <a:rPr lang="hr-HR" sz="2000" b="1" i="1" dirty="0" smtClean="0">
                <a:solidFill>
                  <a:srgbClr val="FFC000"/>
                </a:solidFill>
              </a:rPr>
              <a:t>rezultati </a:t>
            </a:r>
            <a:r>
              <a:rPr lang="hr-HR" sz="2000" i="1" dirty="0" smtClean="0"/>
              <a:t>istraživanja su također </a:t>
            </a:r>
            <a:r>
              <a:rPr lang="hr-HR" sz="2000" b="1" i="1" dirty="0" smtClean="0">
                <a:solidFill>
                  <a:srgbClr val="FFC000"/>
                </a:solidFill>
              </a:rPr>
              <a:t>vrijednosno relevantni </a:t>
            </a:r>
            <a:r>
              <a:rPr lang="hr-HR" sz="2000" i="1" dirty="0" smtClean="0"/>
              <a:t>jer se rezultate istraživanja nastoji primijeniti u praksi (npr. rezultate istraživanja o dr. nejednakosti primijeniti kako bi se dr. nejednakost smanjila)</a:t>
            </a:r>
            <a:r>
              <a:rPr lang="hr-HR" dirty="0" smtClean="0"/>
              <a:t/>
            </a:r>
            <a:br>
              <a:rPr lang="hr-HR" dirty="0" smtClean="0"/>
            </a:br>
            <a:endParaRPr lang="hr-HR" dirty="0" smtClean="0"/>
          </a:p>
        </p:txBody>
      </p:sp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ZNANOST </a:t>
            </a:r>
            <a:r>
              <a:rPr lang="hr-HR" sz="3200" b="0" dirty="0" smtClean="0"/>
              <a:t>(SUBJEKTIVNO I OBJEKTIVNO)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392" y="6134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22 – 23</a:t>
            </a:r>
          </a:p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25 – 26 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9" y="1500174"/>
            <a:ext cx="8749034" cy="4686298"/>
          </a:xfrm>
        </p:spPr>
        <p:txBody>
          <a:bodyPr/>
          <a:lstStyle/>
          <a:p>
            <a:pPr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SOCIOLOGIJA</a:t>
            </a:r>
            <a:r>
              <a:rPr lang="hr-HR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z</a:t>
            </a:r>
            <a:r>
              <a:rPr lang="hr-HR" sz="2400" dirty="0" smtClean="0"/>
              <a:t>nanost koja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proučava</a:t>
            </a:r>
            <a:r>
              <a:rPr lang="hr-HR" sz="2400" dirty="0" smtClean="0"/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društva</a:t>
            </a:r>
            <a:r>
              <a:rPr lang="hr-HR" sz="2400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načine</a:t>
            </a:r>
            <a:r>
              <a:rPr lang="hr-HR" sz="2400" dirty="0" smtClean="0"/>
              <a:t> na koje ta društva oblikuju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ponašanje</a:t>
            </a:r>
            <a:r>
              <a:rPr lang="hr-HR" sz="2400" dirty="0" smtClean="0"/>
              <a:t>,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vjerovanja</a:t>
            </a:r>
            <a:r>
              <a:rPr lang="hr-HR" sz="2400" dirty="0" smtClean="0"/>
              <a:t> i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identitet</a:t>
            </a:r>
            <a:r>
              <a:rPr lang="hr-HR" sz="2400" b="1" dirty="0" smtClean="0"/>
              <a:t>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ljudi</a:t>
            </a:r>
          </a:p>
          <a:p>
            <a:pPr lvl="1">
              <a:spcBef>
                <a:spcPts val="1800"/>
              </a:spcBef>
            </a:pPr>
            <a:r>
              <a:rPr lang="hr-HR" i="1" dirty="0"/>
              <a:t>s</a:t>
            </a:r>
            <a:r>
              <a:rPr lang="hr-HR" i="1" dirty="0" smtClean="0"/>
              <a:t>ociologija </a:t>
            </a:r>
            <a:r>
              <a:rPr lang="pt-BR" i="1" dirty="0" smtClean="0"/>
              <a:t>se bavi </a:t>
            </a:r>
            <a:r>
              <a:rPr lang="pt-BR" i="1" u="sng" dirty="0" smtClean="0"/>
              <a:t>dru</a:t>
            </a:r>
            <a:r>
              <a:rPr lang="hr-HR" i="1" u="sng" dirty="0" smtClean="0"/>
              <a:t>š</a:t>
            </a:r>
            <a:r>
              <a:rPr lang="pt-BR" i="1" u="sng" dirty="0" smtClean="0"/>
              <a:t>tvenim životom u čitavom njegovom</a:t>
            </a:r>
            <a:r>
              <a:rPr lang="hr-HR" i="1" u="sng" dirty="0" smtClean="0"/>
              <a:t> </a:t>
            </a:r>
            <a:r>
              <a:rPr lang="pl-PL" i="1" u="sng" dirty="0" smtClean="0"/>
              <a:t>opsegu</a:t>
            </a:r>
            <a:r>
              <a:rPr lang="pl-PL" i="1" dirty="0" smtClean="0"/>
              <a:t> - od slučajna susreta na ulici do globalnih </a:t>
            </a:r>
            <a:r>
              <a:rPr lang="hr-HR" i="1" dirty="0" smtClean="0"/>
              <a:t>procesa</a:t>
            </a:r>
          </a:p>
          <a:p>
            <a:pPr lvl="1">
              <a:spcBef>
                <a:spcPts val="1800"/>
              </a:spcBef>
            </a:pPr>
            <a:r>
              <a:rPr lang="hr-HR" i="1" dirty="0"/>
              <a:t>s</a:t>
            </a:r>
            <a:r>
              <a:rPr lang="hr-HR" i="1" dirty="0" smtClean="0"/>
              <a:t>ociologija nam samo pomaže </a:t>
            </a:r>
            <a:r>
              <a:rPr lang="hr-HR" i="1" u="sng" dirty="0" smtClean="0"/>
              <a:t>uočiti i bolje razumjeti</a:t>
            </a:r>
            <a:r>
              <a:rPr lang="hr-HR" i="1" dirty="0" smtClean="0"/>
              <a:t> različite aspekte svijeta u kojem živimo</a:t>
            </a:r>
          </a:p>
          <a:p>
            <a:pPr>
              <a:spcBef>
                <a:spcPts val="3600"/>
              </a:spcBef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SOCIOLOGIJA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dirty="0" smtClean="0"/>
              <a:t>– znanost koja se bavi </a:t>
            </a:r>
            <a:r>
              <a:rPr lang="hr-HR" sz="2400" u="sng" dirty="0" smtClean="0"/>
              <a:t>sistematskim proučavanjem</a:t>
            </a:r>
            <a:r>
              <a:rPr lang="hr-HR" sz="2400" dirty="0" smtClean="0"/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društvenog života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društvenih skupina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društva</a:t>
            </a:r>
            <a:r>
              <a:rPr lang="hr-HR" sz="2400" dirty="0" smtClean="0"/>
              <a:t>, s posebnim naglaskom na moderna, industrijalizirana društva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9088">
              <a:spcBef>
                <a:spcPts val="700"/>
              </a:spcBef>
              <a:defRPr/>
            </a:pPr>
            <a:r>
              <a:rPr lang="hr-HR" dirty="0" smtClean="0"/>
              <a:t>ŠTO JE SOCIOLOGIJA?</a:t>
            </a:r>
            <a:br>
              <a:rPr lang="hr-HR" dirty="0" smtClean="0"/>
            </a:br>
            <a:r>
              <a:rPr lang="hr-HR" sz="2800" b="0" dirty="0" smtClean="0">
                <a:solidFill>
                  <a:schemeClr val="tx1"/>
                </a:solidFill>
                <a:ea typeface="+mn-ea"/>
              </a:rPr>
              <a:t>lat. </a:t>
            </a:r>
            <a:r>
              <a:rPr lang="hr-HR" sz="2800" i="1" dirty="0" smtClean="0">
                <a:ea typeface="+mn-ea"/>
              </a:rPr>
              <a:t>societas</a:t>
            </a:r>
            <a:r>
              <a:rPr lang="hr-HR" sz="2800" b="0" dirty="0" smtClean="0">
                <a:ea typeface="+mn-ea"/>
              </a:rPr>
              <a:t> </a:t>
            </a:r>
            <a:r>
              <a:rPr lang="hr-HR" sz="2800" b="0" dirty="0" smtClean="0">
                <a:solidFill>
                  <a:schemeClr val="tx1"/>
                </a:solidFill>
                <a:ea typeface="+mn-ea"/>
              </a:rPr>
              <a:t>društvo, zadruga, savez; grč. </a:t>
            </a:r>
            <a:r>
              <a:rPr lang="hr-HR" sz="2800" i="1" dirty="0" smtClean="0">
                <a:ea typeface="+mn-ea"/>
              </a:rPr>
              <a:t>logos</a:t>
            </a:r>
            <a:r>
              <a:rPr lang="hr-HR" sz="2800" b="0" dirty="0" smtClean="0">
                <a:ea typeface="+mn-ea"/>
              </a:rPr>
              <a:t> </a:t>
            </a:r>
            <a:r>
              <a:rPr lang="hr-HR" sz="2800" b="0" dirty="0" smtClean="0">
                <a:solidFill>
                  <a:schemeClr val="tx1"/>
                </a:solidFill>
                <a:ea typeface="+mn-ea"/>
              </a:rPr>
              <a:t>znanost</a:t>
            </a:r>
            <a:endParaRPr lang="hr-HR" b="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20472" y="-589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8981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ZNANOST</a:t>
            </a:r>
          </a:p>
        </p:txBody>
      </p:sp>
      <p:pic>
        <p:nvPicPr>
          <p:cNvPr id="4" name="Picture 3" descr="Carl_von_Linné.jpg"/>
          <p:cNvPicPr>
            <a:picLocks noChangeAspect="1"/>
          </p:cNvPicPr>
          <p:nvPr/>
        </p:nvPicPr>
        <p:blipFill>
          <a:blip r:embed="rId2" cstate="print"/>
          <a:srcRect t="8602"/>
          <a:stretch>
            <a:fillRect/>
          </a:stretch>
        </p:blipFill>
        <p:spPr>
          <a:xfrm>
            <a:off x="4643438" y="1071546"/>
            <a:ext cx="4123374" cy="45543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86446" y="5572128"/>
            <a:ext cx="2964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hr-HR" i="1" dirty="0">
                <a:latin typeface="Calibri" pitchFamily="34" charset="0"/>
                <a:cs typeface="Calibri" pitchFamily="34" charset="0"/>
              </a:rPr>
              <a:t>Carl von Linné (1707. – 1778.)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4282" y="1214422"/>
          <a:ext cx="4643470" cy="44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2643206"/>
              </a:tblGrid>
              <a:tr h="492000">
                <a:tc>
                  <a:txBody>
                    <a:bodyPr/>
                    <a:lstStyle/>
                    <a:p>
                      <a:pPr algn="r"/>
                      <a:r>
                        <a:rPr lang="hr-HR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Carstvo: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0" i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Animalia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Koljeno: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24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Chordata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000">
                <a:tc>
                  <a:txBody>
                    <a:bodyPr/>
                    <a:lstStyle/>
                    <a:p>
                      <a:pPr algn="r"/>
                      <a:r>
                        <a:rPr lang="hr-HR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Razred: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0" i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Mammalia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000">
                <a:tc>
                  <a:txBody>
                    <a:bodyPr/>
                    <a:lstStyle/>
                    <a:p>
                      <a:pPr algn="r"/>
                      <a:r>
                        <a:rPr lang="hr-HR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Red: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0" i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Artiodactyla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000">
                <a:tc>
                  <a:txBody>
                    <a:bodyPr/>
                    <a:lstStyle/>
                    <a:p>
                      <a:pPr algn="r"/>
                      <a:r>
                        <a:rPr lang="hr-HR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Porodica: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0" i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Bovidae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000">
                <a:tc>
                  <a:txBody>
                    <a:bodyPr/>
                    <a:lstStyle/>
                    <a:p>
                      <a:pPr algn="r"/>
                      <a:r>
                        <a:rPr lang="hr-HR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Potporodica: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0" i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Bovinae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000">
                <a:tc>
                  <a:txBody>
                    <a:bodyPr/>
                    <a:lstStyle/>
                    <a:p>
                      <a:pPr algn="r"/>
                      <a:r>
                        <a:rPr lang="hr-HR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Rod: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0" i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Bos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000">
                <a:tc>
                  <a:txBody>
                    <a:bodyPr/>
                    <a:lstStyle/>
                    <a:p>
                      <a:pPr algn="r"/>
                      <a:r>
                        <a:rPr lang="hr-HR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Vrsta: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0" i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Bos</a:t>
                      </a:r>
                      <a:r>
                        <a:rPr lang="hr-HR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400" b="0" i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taurus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000">
                <a:tc>
                  <a:txBody>
                    <a:bodyPr/>
                    <a:lstStyle/>
                    <a:p>
                      <a:pPr algn="r"/>
                      <a:r>
                        <a:rPr lang="hr-HR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Podvrsta: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0" i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Domaće</a:t>
                      </a:r>
                      <a:r>
                        <a:rPr lang="hr-HR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400" b="0" i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govedo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2116"/>
            <a:ext cx="9144000" cy="5813268"/>
          </a:xfrm>
        </p:spPr>
        <p:txBody>
          <a:bodyPr>
            <a:noAutofit/>
          </a:bodyPr>
          <a:lstStyle/>
          <a:p>
            <a:pPr marL="514350" indent="-324000">
              <a:spcBef>
                <a:spcPts val="3000"/>
              </a:spcBef>
              <a:buSzPct val="80000"/>
              <a:buFont typeface="Calibri" pitchFamily="34" charset="0"/>
              <a:buChar char="–"/>
              <a:defRPr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ČINJENICE</a:t>
            </a:r>
            <a:r>
              <a:rPr lang="vi-VN" dirty="0" smtClean="0"/>
              <a:t> </a:t>
            </a:r>
            <a:r>
              <a:rPr lang="vi-VN" sz="2600" dirty="0" smtClean="0"/>
              <a:t>–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prihvaćene tvrdnje </a:t>
            </a:r>
            <a:r>
              <a:rPr lang="vi-VN" sz="2400" dirty="0" smtClean="0"/>
              <a:t>o onome što opažamo 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vi-VN" sz="2400" dirty="0" smtClean="0"/>
              <a:t>(ono </a:t>
            </a:r>
            <a:r>
              <a:rPr lang="hr-HR" sz="2400" i="1" dirty="0" smtClean="0"/>
              <a:t>„</a:t>
            </a:r>
            <a:r>
              <a:rPr lang="vi-VN" sz="2400" i="1" dirty="0" smtClean="0"/>
              <a:t>što jest</a:t>
            </a:r>
            <a:r>
              <a:rPr lang="hr-HR" sz="2400" i="1" dirty="0" smtClean="0"/>
              <a:t>”</a:t>
            </a:r>
            <a:r>
              <a:rPr lang="vi-VN" sz="2400" dirty="0" smtClean="0"/>
              <a:t>)</a:t>
            </a:r>
            <a:r>
              <a:rPr lang="hr-HR" sz="2400" dirty="0" smtClean="0"/>
              <a:t> – </a:t>
            </a:r>
            <a:r>
              <a:rPr lang="hr-HR" sz="2400" i="1" dirty="0" smtClean="0"/>
              <a:t>prikupljanje činjenica</a:t>
            </a:r>
            <a:endParaRPr lang="vi-VN" sz="2000" i="1" dirty="0" smtClean="0"/>
          </a:p>
          <a:p>
            <a:pPr marL="514350" indent="-324000">
              <a:spcBef>
                <a:spcPts val="3000"/>
              </a:spcBef>
              <a:buSzPct val="80000"/>
              <a:buFont typeface="Calibri" pitchFamily="34" charset="0"/>
              <a:buChar char="–"/>
              <a:defRPr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EMPIRIJSKA PROVJERA </a:t>
            </a:r>
            <a:r>
              <a:rPr lang="vi-VN" dirty="0" smtClean="0"/>
              <a:t>– </a:t>
            </a:r>
            <a:r>
              <a:rPr lang="vi-VN" sz="2400" dirty="0" smtClean="0"/>
              <a:t>spoznaja</a:t>
            </a:r>
            <a:r>
              <a:rPr lang="hr-HR" sz="2400" dirty="0" smtClean="0"/>
              <a:t> </a:t>
            </a:r>
            <a:r>
              <a:rPr lang="vi-VN" sz="2400" dirty="0" smtClean="0"/>
              <a:t>koja se zasniva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prikupljanju i provjeri podataka </a:t>
            </a:r>
            <a:r>
              <a:rPr lang="vi-VN" sz="2400" dirty="0" smtClean="0"/>
              <a:t>(iskustv</a:t>
            </a:r>
            <a:r>
              <a:rPr lang="hr-HR" sz="2400" dirty="0" smtClean="0"/>
              <a:t>eno</a:t>
            </a:r>
            <a:r>
              <a:rPr lang="vi-VN" sz="2400" dirty="0" smtClean="0"/>
              <a:t>)</a:t>
            </a:r>
          </a:p>
          <a:p>
            <a:pPr marL="514350" indent="-324000">
              <a:spcBef>
                <a:spcPts val="3000"/>
              </a:spcBef>
              <a:buSzPct val="80000"/>
              <a:buFont typeface="Calibri" pitchFamily="34" charset="0"/>
              <a:buChar char="–"/>
              <a:defRPr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 DETERMINACIJE </a:t>
            </a:r>
            <a:r>
              <a:rPr lang="vi-VN" dirty="0" smtClean="0"/>
              <a:t>– </a:t>
            </a:r>
            <a:r>
              <a:rPr lang="vi-VN" sz="2400" dirty="0" smtClean="0"/>
              <a:t>princip</a:t>
            </a:r>
            <a:r>
              <a:rPr lang="hr-HR" sz="2400" dirty="0" smtClean="0"/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uvjetovanosti</a:t>
            </a:r>
            <a:r>
              <a:rPr lang="hr-HR" sz="2400" dirty="0" smtClean="0"/>
              <a:t> </a:t>
            </a:r>
            <a:br>
              <a:rPr lang="hr-HR" sz="2400" dirty="0" smtClean="0"/>
            </a:br>
            <a:r>
              <a:rPr lang="vi-VN" sz="2400" i="1" dirty="0" smtClean="0"/>
              <a:t>(nešto je određeno nečim drugim; jedan uzrok će pod jednakim uvjetima </a:t>
            </a:r>
            <a:r>
              <a:rPr lang="hr-HR" sz="2400" i="1" dirty="0" smtClean="0"/>
              <a:t>uvijek</a:t>
            </a:r>
            <a:r>
              <a:rPr lang="vi-VN" sz="2400" i="1" dirty="0" smtClean="0"/>
              <a:t> </a:t>
            </a:r>
            <a:r>
              <a:rPr lang="hr-HR" sz="2400" i="1" dirty="0" smtClean="0"/>
              <a:t>proizvesti </a:t>
            </a:r>
            <a:r>
              <a:rPr lang="vi-VN" sz="2400" i="1" dirty="0" smtClean="0"/>
              <a:t>istu posljedicu)</a:t>
            </a:r>
          </a:p>
          <a:p>
            <a:pPr marL="514350" indent="-324000">
              <a:spcBef>
                <a:spcPts val="3000"/>
              </a:spcBef>
              <a:buSzPct val="80000"/>
              <a:buFont typeface="Calibri" pitchFamily="34" charset="0"/>
              <a:buChar char="–"/>
              <a:defRPr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TEORIJA</a:t>
            </a:r>
            <a:r>
              <a:rPr lang="vi-VN" dirty="0" smtClean="0"/>
              <a:t> –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logički povezanih tvrdnji </a:t>
            </a:r>
            <a:r>
              <a:rPr lang="vi-VN" sz="2400" dirty="0" smtClean="0"/>
              <a:t>kojima se objašnjavaju činjenice i događaji</a:t>
            </a:r>
            <a:endParaRPr lang="hr-HR" sz="2400" dirty="0" smtClean="0"/>
          </a:p>
          <a:p>
            <a:pPr marL="835025" lvl="1" indent="-324000"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hr-HR" i="1" dirty="0" smtClean="0"/>
              <a:t>što je teorija bolja, to će bolje predvidjeti buduće događaje</a:t>
            </a:r>
            <a:endParaRPr lang="vi-VN" i="1" dirty="0" smtClean="0"/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28628" y="142852"/>
            <a:ext cx="8715404" cy="571504"/>
          </a:xfrm>
        </p:spPr>
        <p:txBody>
          <a:bodyPr/>
          <a:lstStyle/>
          <a:p>
            <a:r>
              <a:rPr lang="hr-HR" sz="3200" dirty="0" smtClean="0"/>
              <a:t>OSNOVNI ELEMENTI ZNANSTVENOG POSTUPKA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22 - 23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44624"/>
            <a:ext cx="8964488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90350" lvl="0" fontAlgn="base">
              <a:spcBef>
                <a:spcPts val="3000"/>
              </a:spcBef>
              <a:spcAft>
                <a:spcPct val="0"/>
              </a:spcAft>
              <a:buClr>
                <a:srgbClr val="F9F9F9"/>
              </a:buClr>
              <a:buSzPct val="80000"/>
              <a:defRPr/>
            </a:pPr>
            <a:r>
              <a:rPr lang="hr-HR" sz="2400" b="1" dirty="0">
                <a:solidFill>
                  <a:srgbClr val="FF0000"/>
                </a:solidFill>
                <a:latin typeface="Calibri" pitchFamily="34" charset="0"/>
              </a:rPr>
              <a:t>ZNANOST</a:t>
            </a:r>
            <a:r>
              <a:rPr lang="hr-H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hr-HR" sz="2000" b="1" dirty="0">
                <a:solidFill>
                  <a:srgbClr val="00B050"/>
                </a:solidFill>
                <a:latin typeface="Calibri" pitchFamily="34" charset="0"/>
              </a:rPr>
              <a:t>opaža</a:t>
            </a:r>
            <a:r>
              <a:rPr lang="hr-HR" sz="2000" dirty="0">
                <a:solidFill>
                  <a:schemeClr val="bg1"/>
                </a:solidFill>
                <a:latin typeface="Calibri" pitchFamily="34" charset="0"/>
              </a:rPr>
              <a:t> i </a:t>
            </a:r>
            <a:r>
              <a:rPr lang="hr-HR" sz="2000" b="1" dirty="0">
                <a:solidFill>
                  <a:srgbClr val="00B050"/>
                </a:solidFill>
                <a:latin typeface="Calibri" pitchFamily="34" charset="0"/>
              </a:rPr>
              <a:t>mjeri</a:t>
            </a:r>
            <a:r>
              <a:rPr lang="hr-HR" sz="2000" dirty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hr-HR" sz="2000" b="1" dirty="0">
                <a:solidFill>
                  <a:srgbClr val="00B0F0"/>
                </a:solidFill>
                <a:latin typeface="Calibri" pitchFamily="34" charset="0"/>
              </a:rPr>
              <a:t>utvrđuje uzroke</a:t>
            </a:r>
            <a:r>
              <a:rPr lang="hr-HR" sz="2000" dirty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hr-HR" sz="2000" b="1" dirty="0">
                <a:solidFill>
                  <a:srgbClr val="FF0000"/>
                </a:solidFill>
                <a:latin typeface="Calibri" pitchFamily="34" charset="0"/>
              </a:rPr>
              <a:t>objektivno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</a:rPr>
              <a:t>provjerava </a:t>
            </a:r>
            <a:r>
              <a:rPr lang="hr-HR" sz="2000" b="1" dirty="0">
                <a:solidFill>
                  <a:srgbClr val="FF0000"/>
                </a:solidFill>
                <a:latin typeface="Calibri" pitchFamily="34" charset="0"/>
              </a:rPr>
              <a:t>činjenice </a:t>
            </a:r>
            <a:r>
              <a:rPr lang="hr-HR" sz="2000" dirty="0">
                <a:solidFill>
                  <a:schemeClr val="bg1"/>
                </a:solidFill>
                <a:latin typeface="Calibri" pitchFamily="34" charset="0"/>
              </a:rPr>
              <a:t>te </a:t>
            </a:r>
            <a:r>
              <a:rPr lang="hr-HR" sz="2000" b="1" dirty="0">
                <a:solidFill>
                  <a:srgbClr val="7030A0"/>
                </a:solidFill>
                <a:latin typeface="Calibri" pitchFamily="34" charset="0"/>
              </a:rPr>
              <a:t>formira teorije </a:t>
            </a:r>
            <a:r>
              <a:rPr lang="hr-HR" sz="2000" dirty="0">
                <a:solidFill>
                  <a:schemeClr val="bg1"/>
                </a:solidFill>
                <a:latin typeface="Calibri" pitchFamily="34" charset="0"/>
              </a:rPr>
              <a:t>koje nam pružaju istinitu sliku zbilje i </a:t>
            </a:r>
            <a:r>
              <a:rPr lang="hr-HR" sz="2000" b="1" dirty="0">
                <a:solidFill>
                  <a:srgbClr val="7030A0"/>
                </a:solidFill>
                <a:latin typeface="Calibri" pitchFamily="34" charset="0"/>
              </a:rPr>
              <a:t>omogućuju predviđanje i kontrolu</a:t>
            </a:r>
            <a:r>
              <a:rPr lang="hr-HR" sz="2000" dirty="0">
                <a:solidFill>
                  <a:srgbClr val="7030A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1000" y="1041596"/>
            <a:ext cx="8743487" cy="1080832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1000" y="2276872"/>
            <a:ext cx="8743487" cy="1080832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1000" y="3501008"/>
            <a:ext cx="8743487" cy="144016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1000" y="5157192"/>
            <a:ext cx="8743487" cy="1440160"/>
          </a:xfrm>
          <a:prstGeom prst="rect">
            <a:avLst/>
          </a:prstGeom>
          <a:noFill/>
          <a:ln w="5715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2116"/>
            <a:ext cx="9144000" cy="5813268"/>
          </a:xfrm>
        </p:spPr>
        <p:txBody>
          <a:bodyPr>
            <a:noAutofit/>
          </a:bodyPr>
          <a:lstStyle/>
          <a:p>
            <a:pPr marL="514350" indent="-324000">
              <a:spcBef>
                <a:spcPts val="3000"/>
              </a:spcBef>
              <a:buSzPct val="80000"/>
              <a:buFont typeface="Calibri" pitchFamily="34" charset="0"/>
              <a:buChar char="–"/>
              <a:defRPr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ČINJENICE</a:t>
            </a:r>
            <a:r>
              <a:rPr lang="vi-VN" dirty="0" smtClean="0"/>
              <a:t> </a:t>
            </a:r>
            <a:r>
              <a:rPr lang="vi-VN" sz="2600" dirty="0" smtClean="0"/>
              <a:t>–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prihvaćene tvrdnje </a:t>
            </a:r>
            <a:r>
              <a:rPr lang="vi-VN" sz="2400" dirty="0" smtClean="0"/>
              <a:t>o onome što opažamo 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vi-VN" sz="2400" dirty="0" smtClean="0"/>
              <a:t>(ono </a:t>
            </a:r>
            <a:r>
              <a:rPr lang="hr-HR" sz="2400" i="1" dirty="0" smtClean="0"/>
              <a:t>„</a:t>
            </a:r>
            <a:r>
              <a:rPr lang="vi-VN" sz="2400" i="1" dirty="0" smtClean="0"/>
              <a:t>što jest</a:t>
            </a:r>
            <a:r>
              <a:rPr lang="hr-HR" sz="2400" i="1" dirty="0" smtClean="0"/>
              <a:t>”</a:t>
            </a:r>
            <a:r>
              <a:rPr lang="vi-VN" sz="2400" dirty="0" smtClean="0"/>
              <a:t>)</a:t>
            </a:r>
            <a:r>
              <a:rPr lang="hr-HR" sz="2400" dirty="0" smtClean="0"/>
              <a:t> – </a:t>
            </a:r>
            <a:r>
              <a:rPr lang="hr-HR" sz="2400" i="1" dirty="0" smtClean="0"/>
              <a:t>prikupljanje činjenica</a:t>
            </a:r>
            <a:endParaRPr lang="vi-VN" sz="2000" i="1" dirty="0" smtClean="0"/>
          </a:p>
          <a:p>
            <a:pPr marL="514350" indent="-324000">
              <a:spcBef>
                <a:spcPts val="3000"/>
              </a:spcBef>
              <a:buSzPct val="80000"/>
              <a:buFont typeface="Calibri" pitchFamily="34" charset="0"/>
              <a:buChar char="–"/>
              <a:defRPr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EMPIRIJSKA PROVJERA </a:t>
            </a:r>
            <a:r>
              <a:rPr lang="vi-VN" dirty="0" smtClean="0"/>
              <a:t>– </a:t>
            </a:r>
            <a:r>
              <a:rPr lang="vi-VN" sz="2400" dirty="0" smtClean="0"/>
              <a:t>spoznaja</a:t>
            </a:r>
            <a:r>
              <a:rPr lang="hr-HR" sz="2400" dirty="0" smtClean="0"/>
              <a:t> </a:t>
            </a:r>
            <a:r>
              <a:rPr lang="vi-VN" sz="2400" dirty="0" smtClean="0"/>
              <a:t>koja se zasniva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prikupljanju i provjeri podataka </a:t>
            </a:r>
            <a:r>
              <a:rPr lang="vi-VN" sz="2400" dirty="0" smtClean="0"/>
              <a:t>(iskustv</a:t>
            </a:r>
            <a:r>
              <a:rPr lang="hr-HR" sz="2400" dirty="0" smtClean="0"/>
              <a:t>eno</a:t>
            </a:r>
            <a:r>
              <a:rPr lang="vi-VN" sz="2400" dirty="0" smtClean="0"/>
              <a:t>)</a:t>
            </a:r>
          </a:p>
          <a:p>
            <a:pPr marL="514350" indent="-324000">
              <a:spcBef>
                <a:spcPts val="3000"/>
              </a:spcBef>
              <a:buSzPct val="80000"/>
              <a:buFont typeface="Calibri" pitchFamily="34" charset="0"/>
              <a:buChar char="–"/>
              <a:defRPr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 DETERMINACIJE </a:t>
            </a:r>
            <a:r>
              <a:rPr lang="vi-VN" dirty="0" smtClean="0"/>
              <a:t>– </a:t>
            </a:r>
            <a:r>
              <a:rPr lang="vi-VN" sz="2400" dirty="0" smtClean="0"/>
              <a:t>princip</a:t>
            </a:r>
            <a:r>
              <a:rPr lang="hr-HR" sz="2400" dirty="0" smtClean="0"/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uvjetovanosti</a:t>
            </a:r>
            <a:r>
              <a:rPr lang="hr-HR" sz="2400" dirty="0" smtClean="0"/>
              <a:t> </a:t>
            </a:r>
            <a:br>
              <a:rPr lang="hr-HR" sz="2400" dirty="0" smtClean="0"/>
            </a:br>
            <a:r>
              <a:rPr lang="vi-VN" sz="2400" i="1" dirty="0" smtClean="0"/>
              <a:t>(nešto je određeno nečim drugim; jedan uzrok će pod jednakim uvjetima </a:t>
            </a:r>
            <a:r>
              <a:rPr lang="hr-HR" sz="2400" i="1" dirty="0" smtClean="0"/>
              <a:t>uvijek</a:t>
            </a:r>
            <a:r>
              <a:rPr lang="vi-VN" sz="2400" i="1" dirty="0" smtClean="0"/>
              <a:t> </a:t>
            </a:r>
            <a:r>
              <a:rPr lang="hr-HR" sz="2400" i="1" dirty="0" smtClean="0"/>
              <a:t>proizvesti </a:t>
            </a:r>
            <a:r>
              <a:rPr lang="vi-VN" sz="2400" i="1" dirty="0" smtClean="0"/>
              <a:t>istu posljedicu)</a:t>
            </a:r>
          </a:p>
          <a:p>
            <a:pPr marL="514350" indent="-324000">
              <a:spcBef>
                <a:spcPts val="3000"/>
              </a:spcBef>
              <a:buSzPct val="80000"/>
              <a:buFont typeface="Calibri" pitchFamily="34" charset="0"/>
              <a:buChar char="–"/>
              <a:defRPr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TEORIJA</a:t>
            </a:r>
            <a:r>
              <a:rPr lang="vi-VN" dirty="0" smtClean="0"/>
              <a:t> –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logički povezanih tvrdnji </a:t>
            </a:r>
            <a:r>
              <a:rPr lang="vi-VN" sz="2400" dirty="0" smtClean="0"/>
              <a:t>kojima se objašnjavaju činjenice i događaji</a:t>
            </a:r>
            <a:endParaRPr lang="hr-HR" sz="2400" dirty="0" smtClean="0"/>
          </a:p>
          <a:p>
            <a:pPr marL="835025" lvl="1" indent="-324000"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hr-HR" i="1" dirty="0" smtClean="0"/>
              <a:t>što je teorija bolja, to će bolje predvidjeti buduće događaje</a:t>
            </a:r>
            <a:endParaRPr lang="vi-VN" i="1" dirty="0" smtClean="0"/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28628" y="142852"/>
            <a:ext cx="8715404" cy="571504"/>
          </a:xfrm>
        </p:spPr>
        <p:txBody>
          <a:bodyPr/>
          <a:lstStyle/>
          <a:p>
            <a:r>
              <a:rPr lang="hr-HR" sz="3200" dirty="0" smtClean="0"/>
              <a:t>OSNOVNI ELEMENTI ZNANSTVENOG POSTUPKA</a:t>
            </a:r>
          </a:p>
        </p:txBody>
      </p:sp>
    </p:spTree>
    <p:extLst>
      <p:ext uri="{BB962C8B-B14F-4D97-AF65-F5344CB8AC3E}">
        <p14:creationId xmlns:p14="http://schemas.microsoft.com/office/powerpoint/2010/main" val="115612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4402"/>
            <a:ext cx="9144000" cy="5257804"/>
          </a:xfrm>
        </p:spPr>
        <p:txBody>
          <a:bodyPr>
            <a:noAutofit/>
          </a:bodyPr>
          <a:lstStyle/>
          <a:p>
            <a:pPr marL="514350" indent="-324000">
              <a:spcBef>
                <a:spcPts val="3000"/>
              </a:spcBef>
              <a:buSzPct val="80000"/>
              <a:buFont typeface="Calibri" pitchFamily="34" charset="0"/>
              <a:buChar char="–"/>
              <a:defRPr/>
            </a:pPr>
            <a:r>
              <a:rPr lang="hr-HR" sz="2400" dirty="0" smtClean="0"/>
              <a:t>specifičnosti sociološkog izučavanja</a:t>
            </a:r>
          </a:p>
          <a:p>
            <a:pPr marL="835025" lvl="1" indent="-324000">
              <a:spcBef>
                <a:spcPts val="1800"/>
              </a:spcBef>
              <a:buFont typeface="Calibri" pitchFamily="34" charset="0"/>
              <a:buChar char="–"/>
              <a:defRPr/>
            </a:pPr>
            <a:r>
              <a:rPr lang="hr-HR" dirty="0" smtClean="0"/>
              <a:t>sociologija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nije kao prirodne znanosti </a:t>
            </a:r>
            <a:r>
              <a:rPr lang="hr-HR" dirty="0" smtClean="0"/>
              <a:t>zbog toga jer </a:t>
            </a:r>
            <a:r>
              <a:rPr lang="hr-HR" b="1" dirty="0" smtClean="0">
                <a:solidFill>
                  <a:srgbClr val="FFC000"/>
                </a:solidFill>
              </a:rPr>
              <a:t>društvo nije stvar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ljudsko ponašanje nije strogo uvjetovano</a:t>
            </a:r>
          </a:p>
          <a:p>
            <a:pPr marL="835025" lvl="1" indent="-324000">
              <a:spcBef>
                <a:spcPts val="3000"/>
              </a:spcBef>
              <a:buFont typeface="Calibri" pitchFamily="34" charset="0"/>
              <a:buChar char="–"/>
              <a:defRPr/>
            </a:pPr>
            <a:r>
              <a:rPr lang="hr-HR" dirty="0" smtClean="0"/>
              <a:t>sociologija istražuje </a:t>
            </a:r>
            <a:r>
              <a:rPr lang="hr-HR" b="1" dirty="0" smtClean="0">
                <a:solidFill>
                  <a:srgbClr val="FFC000"/>
                </a:solidFill>
              </a:rPr>
              <a:t>ljudska djelovanja</a:t>
            </a:r>
            <a:r>
              <a:rPr lang="hr-HR" dirty="0" smtClean="0">
                <a:solidFill>
                  <a:srgbClr val="FFC000"/>
                </a:solidFill>
              </a:rPr>
              <a:t> </a:t>
            </a:r>
            <a:r>
              <a:rPr lang="hr-HR" dirty="0" smtClean="0"/>
              <a:t>i njihove </a:t>
            </a:r>
            <a:r>
              <a:rPr lang="hr-HR" b="1" dirty="0" smtClean="0">
                <a:solidFill>
                  <a:srgbClr val="FFC000"/>
                </a:solidFill>
              </a:rPr>
              <a:t>posljedice</a:t>
            </a:r>
            <a:r>
              <a:rPr lang="hr-HR" dirty="0" smtClean="0">
                <a:solidFill>
                  <a:srgbClr val="FFC000"/>
                </a:solidFill>
              </a:rPr>
              <a:t> </a:t>
            </a:r>
            <a:r>
              <a:rPr lang="hr-HR" dirty="0" smtClean="0"/>
              <a:t>(ljudsko djelovanje ima neko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značenje</a:t>
            </a:r>
            <a:r>
              <a:rPr lang="hr-HR" dirty="0" smtClean="0"/>
              <a:t> za onoga koji djeluje)</a:t>
            </a:r>
          </a:p>
          <a:p>
            <a:pPr marL="835025" lvl="1" indent="-324000">
              <a:spcBef>
                <a:spcPts val="3000"/>
              </a:spcBef>
              <a:buFont typeface="Calibri" pitchFamily="34" charset="0"/>
              <a:buChar char="–"/>
              <a:defRPr/>
            </a:pPr>
            <a:r>
              <a:rPr lang="hr-HR" dirty="0" smtClean="0"/>
              <a:t>ljudi su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svjesni svoga djelovanja</a:t>
            </a:r>
            <a:r>
              <a:rPr lang="hr-HR" dirty="0" smtClean="0"/>
              <a:t> i sila koje djeluju na njih, pa se mogu ponašati u istim situacijama drukčije</a:t>
            </a:r>
          </a:p>
          <a:p>
            <a:pPr marL="835025" lvl="1" indent="-324000">
              <a:spcBef>
                <a:spcPts val="3000"/>
              </a:spcBef>
              <a:buFont typeface="Calibri" pitchFamily="34" charset="0"/>
              <a:buChar char="–"/>
              <a:defRPr/>
            </a:pPr>
            <a:r>
              <a:rPr lang="hr-HR" dirty="0" smtClean="0"/>
              <a:t>umjesto determiniranosti (uzrok-posljedica), u sociologiji se govori o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povezanosti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vjerojatnostima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(npr. zašto netko postaje delikvent – postoji više uzroka a ne samo jedan)</a:t>
            </a:r>
            <a:endParaRPr lang="hr-HR" dirty="0" smtClean="0"/>
          </a:p>
          <a:p>
            <a:pPr marL="514800" lvl="1" indent="-324000">
              <a:spcBef>
                <a:spcPts val="1800"/>
              </a:spcBef>
              <a:buFont typeface="Calibri" pitchFamily="34" charset="0"/>
              <a:buChar char="–"/>
              <a:defRPr/>
            </a:pPr>
            <a:r>
              <a:rPr lang="hr-HR" dirty="0" smtClean="0"/>
              <a:t>sociologija je znanost jer u izučavanju koristi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znanstvenu metodu</a:t>
            </a:r>
            <a:endParaRPr lang="vi-VN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28628" y="142852"/>
            <a:ext cx="8715404" cy="571504"/>
          </a:xfrm>
        </p:spPr>
        <p:txBody>
          <a:bodyPr/>
          <a:lstStyle/>
          <a:p>
            <a:r>
              <a:rPr lang="hr-HR" sz="3200" dirty="0" smtClean="0"/>
              <a:t>Je li sociologija znanost?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51360" y="613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24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500726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Činjenična</a:t>
            </a:r>
            <a:endParaRPr lang="hr-HR" sz="2000" dirty="0" smtClean="0"/>
          </a:p>
          <a:p>
            <a:pPr marL="514350" indent="-360000"/>
            <a:r>
              <a:rPr lang="hr-HR" sz="2000" i="1" dirty="0" smtClean="0"/>
              <a:t>npr. koliki je prosječan broj djece u obiteljima, razlika u broju razvedenih/sklopljenih brakova u jednoj godini</a:t>
            </a:r>
          </a:p>
          <a:p>
            <a:pPr marL="514350" indent="-514350">
              <a:spcBef>
                <a:spcPts val="2400"/>
              </a:spcBef>
              <a:buFont typeface="Wingdings" pitchFamily="2" charset="2"/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Komparativna</a:t>
            </a:r>
            <a:endParaRPr lang="hr-HR" sz="2000" dirty="0" smtClean="0"/>
          </a:p>
          <a:p>
            <a:pPr marL="514350" indent="-360000">
              <a:buClr>
                <a:schemeClr val="tx1"/>
              </a:buClr>
            </a:pPr>
            <a:r>
              <a:rPr lang="hr-HR" sz="2000" i="1" dirty="0" smtClean="0"/>
              <a:t>npr. postoji li razlika između broja razvedenih/sklopljenih brakova u Hrvatskoj i Francuskoj, na selu i u </a:t>
            </a:r>
            <a:r>
              <a:rPr lang="hr-HR" sz="2000" i="1" dirty="0" err="1" smtClean="0"/>
              <a:t>gradu..</a:t>
            </a:r>
            <a:r>
              <a:rPr lang="hr-HR" sz="2000" i="1" dirty="0" smtClean="0"/>
              <a:t>.</a:t>
            </a:r>
            <a:endParaRPr lang="hr-HR" dirty="0" smtClean="0"/>
          </a:p>
          <a:p>
            <a:pPr marL="514350" indent="-514350">
              <a:spcBef>
                <a:spcPts val="2400"/>
              </a:spcBef>
              <a:buFont typeface="Wingdings" pitchFamily="2" charset="2"/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Razvojna</a:t>
            </a: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360000">
              <a:buClr>
                <a:schemeClr val="tx1"/>
              </a:buClr>
            </a:pPr>
            <a:r>
              <a:rPr lang="hr-HR" sz="2000" i="1" dirty="0" smtClean="0"/>
              <a:t>npr. je li veći broj razvedenih/sklopljenih brakova danas ili 1991. godine</a:t>
            </a:r>
            <a:endParaRPr lang="hr-HR" dirty="0" smtClean="0"/>
          </a:p>
          <a:p>
            <a:pPr marL="514350" indent="-514350">
              <a:spcBef>
                <a:spcPts val="2400"/>
              </a:spcBef>
              <a:buFont typeface="Wingdings" pitchFamily="2" charset="2"/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Teorijska</a:t>
            </a:r>
            <a:endParaRPr lang="hr-HR" sz="2000" dirty="0" smtClean="0"/>
          </a:p>
          <a:p>
            <a:pPr marL="514350" indent="-360000"/>
            <a:r>
              <a:rPr lang="hr-HR" sz="2000" i="1" dirty="0" smtClean="0"/>
              <a:t>npr. utječe li smanjivanje poljoprivrednog stanovništva na prosječan broj djece u obitelji </a:t>
            </a:r>
          </a:p>
          <a:p>
            <a:pPr marL="514350" indent="-360000"/>
            <a:r>
              <a:rPr lang="hr-HR" sz="2000" i="1" dirty="0" smtClean="0"/>
              <a:t>utječe li zapošljavanje žena na omjer između sklopljenih i razvedenih brakova</a:t>
            </a:r>
            <a:endParaRPr lang="hr-HR" dirty="0" smtClean="0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SOCIOLOŠKA PITANJA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24 - 25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9512" y="956452"/>
            <a:ext cx="70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– odnose se na </a:t>
            </a:r>
            <a:r>
              <a:rPr lang="hr-HR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činjenice</a:t>
            </a: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 o dr. pojavama i procesima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9751" y="2358903"/>
            <a:ext cx="3790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usporedba</a:t>
            </a:r>
            <a:r>
              <a:rPr lang="hr-HR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podataka</a:t>
            </a:r>
            <a:endParaRPr lang="hr-HR" sz="2000" dirty="0"/>
          </a:p>
        </p:txBody>
      </p:sp>
      <p:sp>
        <p:nvSpPr>
          <p:cNvPr id="8" name="Rectangle 7"/>
          <p:cNvSpPr/>
          <p:nvPr/>
        </p:nvSpPr>
        <p:spPr>
          <a:xfrm>
            <a:off x="1563848" y="3756672"/>
            <a:ext cx="5219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usporedba s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prošlim stanjima</a:t>
            </a:r>
            <a:endParaRPr lang="hr-HR" sz="2000" dirty="0"/>
          </a:p>
        </p:txBody>
      </p:sp>
      <p:sp>
        <p:nvSpPr>
          <p:cNvPr id="10" name="Rectangle 9"/>
          <p:cNvSpPr/>
          <p:nvPr/>
        </p:nvSpPr>
        <p:spPr>
          <a:xfrm>
            <a:off x="1547664" y="4854116"/>
            <a:ext cx="7012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kad želimo doznati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zašto</a:t>
            </a:r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se neka pojava događa</a:t>
            </a:r>
            <a:endParaRPr lang="hr-HR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  <p:bldP spid="3" grpId="0"/>
      <p:bldP spid="6" grpId="0"/>
      <p:bldP spid="8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r-HR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PONAVLJANJE </a:t>
            </a:r>
            <a:r>
              <a:rPr lang="hr-HR" sz="2800" b="0" i="1" dirty="0" smtClean="0">
                <a:solidFill>
                  <a:srgbClr val="FFC000"/>
                </a:solidFill>
                <a:effectLst/>
                <a:latin typeface="Calibri" pitchFamily="34" charset="0"/>
                <a:cs typeface="Calibri" pitchFamily="34" charset="0"/>
              </a:rPr>
              <a:t>(sažetak poglavlja)</a:t>
            </a:r>
            <a:endParaRPr lang="hr-HR" b="0" i="1" dirty="0" smtClean="0">
              <a:solidFill>
                <a:srgbClr val="FFC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000108"/>
            <a:ext cx="9144000" cy="5214974"/>
          </a:xfrm>
          <a:prstGeom prst="rect">
            <a:avLst/>
          </a:prstGeom>
        </p:spPr>
        <p:txBody>
          <a:bodyPr numCol="2" spcCol="180000"/>
          <a:lstStyle/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SOCIOLOGIJA</a:t>
            </a:r>
          </a:p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SOCIOLOŠKA IMAGINACIJA</a:t>
            </a:r>
          </a:p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DRUŠTVO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(SOCIOLOŠKO GLEDIŠTE NA DRUŠTVO)</a:t>
            </a:r>
          </a:p>
          <a:p>
            <a:pPr marL="680675" lvl="1" indent="-360000">
              <a:lnSpc>
                <a:spcPts val="2800"/>
              </a:lnSpc>
              <a:spcBef>
                <a:spcPts val="600"/>
              </a:spcBef>
              <a:buClrTx/>
              <a:buFont typeface="Arial" pitchFamily="34" charset="0"/>
              <a:buChar char="─"/>
            </a:pPr>
            <a:r>
              <a:rPr lang="hr-HR" sz="1900" dirty="0" smtClean="0">
                <a:latin typeface="Calibri" pitchFamily="34" charset="0"/>
                <a:cs typeface="Calibri" pitchFamily="34" charset="0"/>
              </a:rPr>
              <a:t>GEMEINSCHAFT (ZAJEDNICA)</a:t>
            </a:r>
            <a:br>
              <a:rPr lang="hr-HR" sz="1900" dirty="0" smtClean="0">
                <a:latin typeface="Calibri" pitchFamily="34" charset="0"/>
                <a:cs typeface="Calibri" pitchFamily="34" charset="0"/>
              </a:rPr>
            </a:br>
            <a:r>
              <a:rPr lang="hr-HR" sz="1900" dirty="0" smtClean="0">
                <a:latin typeface="Calibri" pitchFamily="34" charset="0"/>
                <a:cs typeface="Calibri" pitchFamily="34" charset="0"/>
              </a:rPr>
              <a:t>I GESELLSCHAFT (DRUŠTVO)</a:t>
            </a:r>
          </a:p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SOCIOLOŠKA PERSPEKTIVA</a:t>
            </a:r>
          </a:p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​DRUŠTVENE ČINJENICE</a:t>
            </a:r>
          </a:p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​DRUŠTVENA SOLIDARNOST</a:t>
            </a:r>
          </a:p>
          <a:p>
            <a:pPr marL="680675" lvl="1" indent="-360000">
              <a:spcBef>
                <a:spcPts val="600"/>
              </a:spcBef>
              <a:buClrTx/>
              <a:buFont typeface="Arial" pitchFamily="34" charset="0"/>
              <a:buChar char="─"/>
            </a:pPr>
            <a:r>
              <a:rPr lang="hr-HR" sz="1900" dirty="0" smtClean="0">
                <a:latin typeface="Calibri" pitchFamily="34" charset="0"/>
                <a:cs typeface="Calibri" pitchFamily="34" charset="0"/>
              </a:rPr>
              <a:t>​4 TIPA SAMOUBOJSTAVA</a:t>
            </a:r>
          </a:p>
          <a:p>
            <a:pPr marL="680675" lvl="1" indent="-360000">
              <a:spcBef>
                <a:spcPts val="600"/>
              </a:spcBef>
              <a:buClrTx/>
              <a:buFont typeface="Arial" pitchFamily="34" charset="0"/>
              <a:buChar char="─"/>
            </a:pPr>
            <a:r>
              <a:rPr lang="hr-HR" sz="1900" dirty="0" smtClean="0">
                <a:latin typeface="Calibri" pitchFamily="34" charset="0"/>
                <a:cs typeface="Calibri" pitchFamily="34" charset="0"/>
              </a:rPr>
              <a:t>​ANOMIJA</a:t>
            </a:r>
          </a:p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​MIKRO I MAKRO SOCIOLOGIJA</a:t>
            </a:r>
          </a:p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​DRUŠTVENO DJELOVANJE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(AKCIJA)</a:t>
            </a:r>
          </a:p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​DRUŠTVENA STRUKTURA</a:t>
            </a:r>
          </a:p>
          <a:p>
            <a:pPr marL="680675" lvl="1" indent="-360000">
              <a:lnSpc>
                <a:spcPts val="2800"/>
              </a:lnSpc>
              <a:spcBef>
                <a:spcPts val="600"/>
              </a:spcBef>
              <a:buClrTx/>
              <a:buFont typeface="Arial" pitchFamily="34" charset="0"/>
              <a:buChar char="─"/>
            </a:pPr>
            <a:r>
              <a:rPr lang="hr-HR" sz="1900" dirty="0" smtClean="0">
                <a:latin typeface="Calibri" pitchFamily="34" charset="0"/>
                <a:cs typeface="Calibri" pitchFamily="34" charset="0"/>
              </a:rPr>
              <a:t>​DR. POLOŽAJ, STATUS, ULOGE, DR. GRUPE, ORGANIZACIJE I INSTITUCIJE</a:t>
            </a:r>
          </a:p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MANIFESTNE I LATENTNE FUNKCIJE​</a:t>
            </a:r>
          </a:p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ZNANOST</a:t>
            </a:r>
          </a:p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SOCIOLOŠKA PITANJA</a:t>
            </a:r>
          </a:p>
          <a:p>
            <a:pPr marL="680675" lvl="1" indent="-360000">
              <a:lnSpc>
                <a:spcPts val="2800"/>
              </a:lnSpc>
              <a:spcBef>
                <a:spcPts val="600"/>
              </a:spcBef>
              <a:buClrTx/>
              <a:buFont typeface="Arial" pitchFamily="34" charset="0"/>
              <a:buChar char="─"/>
            </a:pPr>
            <a:r>
              <a:rPr lang="hr-HR" sz="1900" dirty="0" smtClean="0">
                <a:latin typeface="Calibri" pitchFamily="34" charset="0"/>
                <a:cs typeface="Calibri" pitchFamily="34" charset="0"/>
              </a:rPr>
              <a:t>ČINJENIČNA, KOMPARATIVNA, </a:t>
            </a:r>
            <a:br>
              <a:rPr lang="hr-HR" sz="1900" dirty="0" smtClean="0">
                <a:latin typeface="Calibri" pitchFamily="34" charset="0"/>
                <a:cs typeface="Calibri" pitchFamily="34" charset="0"/>
              </a:rPr>
            </a:br>
            <a:r>
              <a:rPr lang="hr-HR" sz="1900" dirty="0" smtClean="0">
                <a:latin typeface="Calibri" pitchFamily="34" charset="0"/>
                <a:cs typeface="Calibri" pitchFamily="34" charset="0"/>
              </a:rPr>
              <a:t>RAZVOJNA I TEORIJSKA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913954" y="3499896"/>
            <a:ext cx="5101485" cy="108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9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cola.jpg"/>
          <p:cNvPicPr>
            <a:picLocks noChangeAspect="1"/>
          </p:cNvPicPr>
          <p:nvPr/>
        </p:nvPicPr>
        <p:blipFill>
          <a:blip r:embed="rId2"/>
          <a:srcRect l="23291" r="37987"/>
          <a:stretch>
            <a:fillRect/>
          </a:stretch>
        </p:blipFill>
        <p:spPr bwMode="auto">
          <a:xfrm>
            <a:off x="142844" y="552598"/>
            <a:ext cx="2071702" cy="5900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 descr="bogovi_su_pali_na_tjem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09229" y="1908295"/>
            <a:ext cx="6863365" cy="45450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339752" y="428604"/>
            <a:ext cx="66247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SOCIOLOGIJA</a:t>
            </a:r>
            <a:r>
              <a:rPr lang="hr-HR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– z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nanost koja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proučava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društva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načine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na koje ta društva oblikuju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ponašanje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identitet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ljudi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2160" y="6326112"/>
            <a:ext cx="3157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prizor iz filma „Bogovi su pali na tjeme”</a:t>
            </a:r>
            <a:endParaRPr lang="hr-HR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/>
          <a:lstStyle/>
          <a:p>
            <a:pPr>
              <a:spcBef>
                <a:spcPts val="1800"/>
              </a:spcBef>
              <a:defRPr/>
            </a:pPr>
            <a:r>
              <a:rPr lang="hr-HR" sz="2400" i="1" dirty="0" smtClean="0"/>
              <a:t>Za punoga Mjeseca raste broj kaznenih djela, samoubojstava, opijanja i ubojstava.</a:t>
            </a:r>
          </a:p>
          <a:p>
            <a:pPr>
              <a:spcBef>
                <a:spcPts val="1800"/>
              </a:spcBef>
            </a:pPr>
            <a:r>
              <a:rPr lang="hr-HR" sz="2400" i="1" dirty="0" smtClean="0"/>
              <a:t>U slučaju nevolje, prije </a:t>
            </a:r>
            <a:r>
              <a:rPr lang="pl-PL" sz="2400" i="1" dirty="0" smtClean="0"/>
              <a:t>će vam biti pružena pomoć ako je oko </a:t>
            </a:r>
            <a:r>
              <a:rPr lang="hr-HR" sz="2400" i="1" dirty="0" smtClean="0"/>
              <a:t>vas mnogo ljudi.</a:t>
            </a:r>
          </a:p>
          <a:p>
            <a:pPr>
              <a:spcBef>
                <a:spcPts val="1800"/>
              </a:spcBef>
            </a:pPr>
            <a:r>
              <a:rPr lang="sv-SE" sz="2400" i="1" dirty="0" smtClean="0"/>
              <a:t>Velika oskudica i bijeda s</a:t>
            </a:r>
            <a:r>
              <a:rPr lang="hr-HR" sz="2400" i="1" dirty="0" smtClean="0"/>
              <a:t>t</a:t>
            </a:r>
            <a:r>
              <a:rPr lang="sv-SE" sz="2400" i="1" dirty="0" smtClean="0"/>
              <a:t>anovn</a:t>
            </a:r>
            <a:r>
              <a:rPr lang="hr-HR" sz="2400" i="1" dirty="0" smtClean="0"/>
              <a:t>ištva u nekoj zemlji povećavaju vjerojatnost izbijanja pobuna ili revolucija.</a:t>
            </a:r>
          </a:p>
          <a:p>
            <a:pPr>
              <a:spcBef>
                <a:spcPts val="1800"/>
              </a:spcBef>
            </a:pPr>
            <a:r>
              <a:rPr lang="hr-HR" sz="2400" i="1" dirty="0" smtClean="0"/>
              <a:t>Masovno (</a:t>
            </a:r>
            <a:r>
              <a:rPr lang="hr-HR" sz="2400" i="1" dirty="0" err="1" smtClean="0"/>
              <a:t>tzv</a:t>
            </a:r>
            <a:r>
              <a:rPr lang="hr-HR" sz="2400" i="1" dirty="0" smtClean="0"/>
              <a:t>. tepih) bombardiranje njemačkih gradova tijekom </a:t>
            </a:r>
            <a:r>
              <a:rPr lang="pl-PL" sz="2400" i="1" dirty="0" smtClean="0"/>
              <a:t>ll. svjetskoga rata izazvalo je paniku </a:t>
            </a:r>
            <a:r>
              <a:rPr lang="hr-HR" sz="2400" i="1" dirty="0" smtClean="0"/>
              <a:t>i razorila društvenu organizaciju.</a:t>
            </a:r>
          </a:p>
          <a:p>
            <a:pPr>
              <a:spcBef>
                <a:spcPts val="1800"/>
              </a:spcBef>
            </a:pPr>
            <a:r>
              <a:rPr lang="pl-PL" sz="2400" i="1" dirty="0" smtClean="0"/>
              <a:t>Žrtve ubojstva obično ne poznaju </a:t>
            </a:r>
            <a:r>
              <a:rPr lang="hr-HR" sz="2400" i="1" dirty="0" smtClean="0"/>
              <a:t>ubojicu.</a:t>
            </a:r>
          </a:p>
          <a:p>
            <a:pPr>
              <a:spcBef>
                <a:spcPts val="1800"/>
              </a:spcBef>
            </a:pPr>
            <a:r>
              <a:rPr lang="hr-HR" sz="2400" i="1" dirty="0" smtClean="0"/>
              <a:t>Tipičan glasač na izborima </a:t>
            </a:r>
            <a:r>
              <a:rPr lang="pl-PL" sz="2400" i="1" dirty="0" smtClean="0"/>
              <a:t>odlučuje o kandidatu na osnovi politi</a:t>
            </a:r>
            <a:r>
              <a:rPr lang="hr-HR" sz="2400" i="1" dirty="0" smtClean="0"/>
              <a:t>čkih programa i stavova koje ovaj nudi.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" y="142852"/>
            <a:ext cx="9144000" cy="500066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r-HR" sz="3100" dirty="0" smtClean="0"/>
              <a:t>SOCIOLOGIJA I ZDRAVORAZUMSKO RAZMIŠLJANJE</a:t>
            </a:r>
            <a:endParaRPr lang="hr-HR" sz="3100" dirty="0"/>
          </a:p>
        </p:txBody>
      </p:sp>
      <p:sp>
        <p:nvSpPr>
          <p:cNvPr id="5" name="TextBox 4"/>
          <p:cNvSpPr txBox="1"/>
          <p:nvPr/>
        </p:nvSpPr>
        <p:spPr>
          <a:xfrm>
            <a:off x="8845310" y="61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5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64736" y="928670"/>
            <a:ext cx="8244408" cy="5929330"/>
          </a:xfrm>
        </p:spPr>
        <p:txBody>
          <a:bodyPr/>
          <a:lstStyle/>
          <a:p>
            <a:pPr marL="288000" indent="-288000">
              <a:spcBef>
                <a:spcPts val="1800"/>
              </a:spcBef>
              <a:defRPr/>
            </a:pPr>
            <a:r>
              <a:rPr lang="hr-HR" sz="2400" i="1" dirty="0" smtClean="0"/>
              <a:t>Za punoga Mjeseca raste broj kaznenih djela, samoubojstava, opijanja i ubojstava.</a:t>
            </a:r>
          </a:p>
          <a:p>
            <a:pPr marL="288000" indent="-288000">
              <a:spcBef>
                <a:spcPts val="3600"/>
              </a:spcBef>
            </a:pPr>
            <a:r>
              <a:rPr lang="hr-HR" sz="2400" i="1" dirty="0" smtClean="0"/>
              <a:t>U slučaju nevolje, prije </a:t>
            </a:r>
            <a:r>
              <a:rPr lang="pl-PL" sz="2400" i="1" dirty="0" smtClean="0"/>
              <a:t>će vam biti pružena pomoć ako je oko </a:t>
            </a:r>
            <a:r>
              <a:rPr lang="hr-HR" sz="2400" i="1" dirty="0" smtClean="0"/>
              <a:t>vas mnogo ljudi.</a:t>
            </a:r>
          </a:p>
          <a:p>
            <a:pPr marL="288000" indent="-288000">
              <a:spcBef>
                <a:spcPts val="3600"/>
              </a:spcBef>
            </a:pPr>
            <a:r>
              <a:rPr lang="sv-SE" sz="2400" i="1" dirty="0" smtClean="0"/>
              <a:t>Velika oskudica i bijeda s</a:t>
            </a:r>
            <a:r>
              <a:rPr lang="hr-HR" sz="2400" i="1" dirty="0" smtClean="0"/>
              <a:t>t</a:t>
            </a:r>
            <a:r>
              <a:rPr lang="sv-SE" sz="2400" i="1" dirty="0" smtClean="0"/>
              <a:t>anovn</a:t>
            </a:r>
            <a:r>
              <a:rPr lang="hr-HR" sz="2400" i="1" dirty="0" smtClean="0"/>
              <a:t>ištva u nekoj zemlji povećavaju vjerojatnost izbijanja pobuna ili revolucija.</a:t>
            </a:r>
          </a:p>
          <a:p>
            <a:pPr marL="288000" indent="-288000">
              <a:spcBef>
                <a:spcPts val="3600"/>
              </a:spcBef>
            </a:pPr>
            <a:r>
              <a:rPr lang="pl-PL" sz="2400" i="1" dirty="0" smtClean="0"/>
              <a:t>Žrtve ubojstva obično ne poznaju </a:t>
            </a:r>
            <a:r>
              <a:rPr lang="hr-HR" sz="2400" i="1" dirty="0" smtClean="0"/>
              <a:t>ubojicu.</a:t>
            </a:r>
          </a:p>
          <a:p>
            <a:pPr marL="288000" indent="-288000">
              <a:spcBef>
                <a:spcPts val="3600"/>
              </a:spcBef>
            </a:pPr>
            <a:r>
              <a:rPr lang="hr-HR" sz="2400" i="1" dirty="0" smtClean="0"/>
              <a:t>Tipičan glasač na izborima </a:t>
            </a:r>
            <a:r>
              <a:rPr lang="pl-PL" sz="2400" i="1" dirty="0" smtClean="0"/>
              <a:t>odlučuje o kandidatu na osnovi politi</a:t>
            </a:r>
            <a:r>
              <a:rPr lang="hr-HR" sz="2400" i="1" dirty="0" err="1" smtClean="0"/>
              <a:t>čkih</a:t>
            </a:r>
            <a:r>
              <a:rPr lang="hr-HR" sz="2400" i="1" dirty="0" smtClean="0"/>
              <a:t> programa i stavova koje ovaj nudi.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" y="142852"/>
            <a:ext cx="9144000" cy="500066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r-HR" sz="3100" dirty="0" smtClean="0"/>
              <a:t>SOCIOLOGIJA I ZDRAVORAZUMSKO RAZMIŠLJANJE</a:t>
            </a:r>
            <a:endParaRPr lang="hr-HR" sz="3100" dirty="0"/>
          </a:p>
        </p:txBody>
      </p:sp>
      <p:sp>
        <p:nvSpPr>
          <p:cNvPr id="5" name="TextBox 4"/>
          <p:cNvSpPr txBox="1"/>
          <p:nvPr/>
        </p:nvSpPr>
        <p:spPr>
          <a:xfrm>
            <a:off x="8845310" y="61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340867" y="980728"/>
            <a:ext cx="648072" cy="6480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</a:t>
            </a:r>
          </a:p>
        </p:txBody>
      </p:sp>
      <p:sp>
        <p:nvSpPr>
          <p:cNvPr id="7" name="Oval 6"/>
          <p:cNvSpPr/>
          <p:nvPr/>
        </p:nvSpPr>
        <p:spPr>
          <a:xfrm>
            <a:off x="8340867" y="2107653"/>
            <a:ext cx="648072" cy="6480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</a:t>
            </a:r>
          </a:p>
        </p:txBody>
      </p:sp>
      <p:sp>
        <p:nvSpPr>
          <p:cNvPr id="8" name="Oval 7"/>
          <p:cNvSpPr/>
          <p:nvPr/>
        </p:nvSpPr>
        <p:spPr>
          <a:xfrm>
            <a:off x="8340867" y="3284984"/>
            <a:ext cx="648072" cy="6480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</a:t>
            </a:r>
          </a:p>
        </p:txBody>
      </p:sp>
      <p:sp>
        <p:nvSpPr>
          <p:cNvPr id="10" name="Oval 9"/>
          <p:cNvSpPr/>
          <p:nvPr/>
        </p:nvSpPr>
        <p:spPr>
          <a:xfrm>
            <a:off x="8340867" y="4361503"/>
            <a:ext cx="648072" cy="6480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</a:t>
            </a:r>
          </a:p>
        </p:txBody>
      </p:sp>
      <p:sp>
        <p:nvSpPr>
          <p:cNvPr id="11" name="Oval 10"/>
          <p:cNvSpPr/>
          <p:nvPr/>
        </p:nvSpPr>
        <p:spPr>
          <a:xfrm>
            <a:off x="8340867" y="5488428"/>
            <a:ext cx="648072" cy="6480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690" y="2175204"/>
            <a:ext cx="982071" cy="9820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007" y="4458775"/>
            <a:ext cx="987438" cy="9874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676" y="1029394"/>
            <a:ext cx="982100" cy="9874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007" y="3315648"/>
            <a:ext cx="987438" cy="9874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676" y="5612577"/>
            <a:ext cx="982100" cy="96608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383008" y="-100020"/>
            <a:ext cx="504056" cy="550861"/>
            <a:chOff x="7380312" y="1556791"/>
            <a:chExt cx="504056" cy="550861"/>
          </a:xfrm>
        </p:grpSpPr>
        <p:sp>
          <p:nvSpPr>
            <p:cNvPr id="17" name="Rectangle 16"/>
            <p:cNvSpPr/>
            <p:nvPr/>
          </p:nvSpPr>
          <p:spPr>
            <a:xfrm>
              <a:off x="7380312" y="1556791"/>
              <a:ext cx="504056" cy="2416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r-HR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DA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80312" y="1865961"/>
              <a:ext cx="504056" cy="24169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r-HR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NE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314" y="2180533"/>
            <a:ext cx="987438" cy="9874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314" y="4466787"/>
            <a:ext cx="987438" cy="98743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314" y="1037406"/>
            <a:ext cx="987438" cy="9874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314" y="3323660"/>
            <a:ext cx="987438" cy="98743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314" y="5609914"/>
            <a:ext cx="987438" cy="9874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90776" y="58381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2018./19.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21273" y="58159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2019./20.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7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57364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Zdravorazumski vs. znanstveni način razmišljanja</a:t>
            </a:r>
          </a:p>
          <a:p>
            <a:pPr algn="ctr">
              <a:spcBef>
                <a:spcPts val="1800"/>
              </a:spcBef>
            </a:pPr>
            <a:r>
              <a:rPr lang="hr-HR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(link na video koji smo gledali na nastavi)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4143380"/>
            <a:ext cx="8143932" cy="428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accent4"/>
                </a:solidFill>
                <a:latin typeface="Calibri" pitchFamily="34" charset="0"/>
                <a:cs typeface="Calibri" pitchFamily="34" charset="0"/>
                <a:hlinkClick r:id="rId3"/>
              </a:rPr>
              <a:t>https://drive.google.com/file/d/0B3j3fkaAq7drekJ0VFFSZXdLOUE/edit?usp=sharing</a:t>
            </a:r>
            <a:endParaRPr lang="hr-HR" dirty="0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-108520" y="1052736"/>
            <a:ext cx="9252520" cy="5715016"/>
          </a:xfrm>
        </p:spPr>
        <p:txBody>
          <a:bodyPr/>
          <a:lstStyle/>
          <a:p>
            <a:pPr>
              <a:defRPr/>
            </a:pPr>
            <a:r>
              <a:rPr lang="hr-HR" sz="3200" b="1" dirty="0" smtClean="0">
                <a:solidFill>
                  <a:srgbClr val="FFC000"/>
                </a:solidFill>
              </a:rPr>
              <a:t>zdravorazumsko razmišljanje</a:t>
            </a:r>
            <a:r>
              <a:rPr lang="hr-HR" sz="3200" dirty="0" smtClean="0">
                <a:solidFill>
                  <a:srgbClr val="FFC000"/>
                </a:solidFill>
              </a:rPr>
              <a:t> </a:t>
            </a:r>
            <a:r>
              <a:rPr lang="hr-HR" dirty="0" smtClean="0"/>
              <a:t>– svakodnevno iskustvo i razmišljanje „običnog čovjeka”</a:t>
            </a:r>
          </a:p>
          <a:p>
            <a:pPr>
              <a:defRPr/>
            </a:pPr>
            <a:endParaRPr lang="hr-HR" dirty="0" smtClean="0"/>
          </a:p>
          <a:p>
            <a:pPr>
              <a:defRPr/>
            </a:pPr>
            <a:r>
              <a:rPr lang="pl-PL" sz="3200" b="1" dirty="0" smtClean="0">
                <a:solidFill>
                  <a:srgbClr val="FFC000"/>
                </a:solidFill>
              </a:rPr>
              <a:t>sociologija</a:t>
            </a:r>
            <a:r>
              <a:rPr lang="pl-PL" dirty="0" smtClean="0"/>
              <a:t> </a:t>
            </a:r>
            <a:r>
              <a:rPr lang="pl-PL" sz="1800" dirty="0" smtClean="0"/>
              <a:t>(4 točke po kojima se razlikuje od zdravog razuma - </a:t>
            </a:r>
            <a:r>
              <a:rPr lang="pl-PL" sz="1800" i="1" dirty="0" smtClean="0"/>
              <a:t>Z. Bauman</a:t>
            </a:r>
            <a:r>
              <a:rPr lang="pl-PL" sz="1800" dirty="0" smtClean="0"/>
              <a:t>):</a:t>
            </a:r>
          </a:p>
          <a:p>
            <a:pPr marL="1200150" lvl="2" indent="-514350">
              <a:buFont typeface="+mj-lt"/>
              <a:buAutoNum type="arabicPeriod"/>
              <a:defRPr/>
            </a:pPr>
            <a:r>
              <a:rPr lang="hr-HR" sz="2800" dirty="0" smtClean="0"/>
              <a:t>pravila odgovornog govora</a:t>
            </a:r>
          </a:p>
          <a:p>
            <a:pPr marL="1200150" lvl="2" indent="-514350">
              <a:buFont typeface="+mj-lt"/>
              <a:buAutoNum type="arabicPeriod"/>
              <a:defRPr/>
            </a:pPr>
            <a:r>
              <a:rPr lang="hr-HR" sz="2800" dirty="0" smtClean="0"/>
              <a:t>opseg polja</a:t>
            </a:r>
          </a:p>
          <a:p>
            <a:pPr marL="1200150" lvl="2" indent="-514350">
              <a:buFont typeface="+mj-lt"/>
              <a:buAutoNum type="arabicPeriod"/>
              <a:defRPr/>
            </a:pPr>
            <a:r>
              <a:rPr lang="pl-PL" sz="2800" dirty="0" smtClean="0"/>
              <a:t>način razumjevanja i objašnjenja događaja i okolnosti</a:t>
            </a:r>
            <a:br>
              <a:rPr lang="pl-PL" sz="2800" dirty="0" smtClean="0"/>
            </a:br>
            <a:r>
              <a:rPr lang="pl-PL" sz="2000" i="1" dirty="0" smtClean="0"/>
              <a:t>(pojedinac se smatra neovisnim o društvu i ne vidi društveni utjecaj na njegovo djelovanje, npr. odabir kandidata na izborima)</a:t>
            </a:r>
            <a:endParaRPr lang="pl-PL" sz="2800" i="1" dirty="0" smtClean="0"/>
          </a:p>
          <a:p>
            <a:pPr marL="1200150" lvl="2" indent="-514350">
              <a:buFont typeface="+mj-lt"/>
              <a:buAutoNum type="arabicPeriod"/>
              <a:defRPr/>
            </a:pPr>
            <a:r>
              <a:rPr lang="hr-HR" sz="2800" dirty="0" smtClean="0"/>
              <a:t>propitkivanje „očitoga” i „neupitnog”</a:t>
            </a:r>
            <a:r>
              <a:rPr lang="hr-HR" dirty="0"/>
              <a:t/>
            </a:r>
            <a:br>
              <a:rPr lang="hr-HR" dirty="0"/>
            </a:br>
            <a:r>
              <a:rPr lang="hr-HR" sz="2000" i="1" dirty="0" smtClean="0"/>
              <a:t>(bez znanstvenog skepticizma Zemlja bi i dalje bila ravna ploča i u središtu svemira)</a:t>
            </a:r>
            <a:endParaRPr lang="hr-HR" sz="2800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8" y="142852"/>
            <a:ext cx="9144000" cy="500066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r-HR" sz="3100" dirty="0" smtClean="0"/>
              <a:t>SOCIOLOGIJA I ZDRAVORAZUMSKO RAZMIŠLJANJE</a:t>
            </a:r>
            <a:endParaRPr lang="hr-HR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8480452" y="613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9 - 11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2704</Words>
  <Application>Microsoft Office PowerPoint</Application>
  <PresentationFormat>On-screen Show (4:3)</PresentationFormat>
  <Paragraphs>507</Paragraphs>
  <Slides>45</Slides>
  <Notes>5</Notes>
  <HiddenSlides>10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moja_tema</vt:lpstr>
      <vt:lpstr>PowerPoint Presentation</vt:lpstr>
      <vt:lpstr>SOCIOLOGIJA       šk. god. 2019./20.</vt:lpstr>
      <vt:lpstr>PowerPoint Presentation</vt:lpstr>
      <vt:lpstr>ŠTO JE SOCIOLOGIJA? lat. societas društvo, zadruga, savez; grč. logos znanost</vt:lpstr>
      <vt:lpstr>PowerPoint Presentation</vt:lpstr>
      <vt:lpstr>SOCIOLOGIJA I ZDRAVORAZUMSKO RAZMIŠLJANJE</vt:lpstr>
      <vt:lpstr>SOCIOLOGIJA I ZDRAVORAZUMSKO RAZMIŠLJANJE</vt:lpstr>
      <vt:lpstr>PowerPoint Presentation</vt:lpstr>
      <vt:lpstr>SOCIOLOGIJA I ZDRAVORAZUMSKO RAZMIŠLJANJE</vt:lpstr>
      <vt:lpstr>SOCIOLOŠKA IMAGINACIJA (C. Wright Mills) </vt:lpstr>
      <vt:lpstr>PowerPoint Presentation</vt:lpstr>
      <vt:lpstr>PONOVIMO</vt:lpstr>
      <vt:lpstr>ŠTO JE DRUŠTVO</vt:lpstr>
      <vt:lpstr>GEMEINSCHAFT / GESELLSCHAFT       (zajednica)        (društvo)</vt:lpstr>
      <vt:lpstr>SOCIOLOGIJA I DRUGE DR. ZNANOSTI</vt:lpstr>
      <vt:lpstr>SOCIOLOŠKI POGLED NA DRUŠTVO</vt:lpstr>
      <vt:lpstr>PONAVLJANJE (ključni pojmovi)</vt:lpstr>
      <vt:lpstr>INDIVIDUALNO I KOLEKTIVNO</vt:lpstr>
      <vt:lpstr>STUDIJA O SAMOUBOJSTVIMA (Emile Durkheim)</vt:lpstr>
      <vt:lpstr>STUDIJA O SAMOUBOJSTVIMA (Emile Durkheim)</vt:lpstr>
      <vt:lpstr>PONAVLJANJE (ključni pojmovi)</vt:lpstr>
      <vt:lpstr>STUDIJA O SAMOUBOJSTVIMA (Emile Durkheim)</vt:lpstr>
      <vt:lpstr>PowerPoint Presentation</vt:lpstr>
      <vt:lpstr>MIKROSOCIOLOGIJA I MAKROSOCIOLOGIJA</vt:lpstr>
      <vt:lpstr>DRUŠTVENO DJELOVANJE I DRUŠTVENA STRUKTURA</vt:lpstr>
      <vt:lpstr>DRUŠTVENO DJELOVANJE I DRUŠTVENA STRUKTURA</vt:lpstr>
      <vt:lpstr>PONAVLJANJE      (ključni pojmovi)</vt:lpstr>
      <vt:lpstr>DRUŠTVENO DJELOVANJE (akcija)  ponavljanje</vt:lpstr>
      <vt:lpstr>BRAK KAO SVRHOVITO – RACIONALNO DJELOVANJE</vt:lpstr>
      <vt:lpstr>TRADICIONALNO DJELOVANJE - primjer</vt:lpstr>
      <vt:lpstr>PowerPoint Presentation</vt:lpstr>
      <vt:lpstr>KOMPONENTE DRUŠTVENE STRUKTURE</vt:lpstr>
      <vt:lpstr>PowerPoint Presentation</vt:lpstr>
      <vt:lpstr>KOMPONENTE DRUŠTVENE STRUKTURE</vt:lpstr>
      <vt:lpstr>PowerPoint Presentation</vt:lpstr>
      <vt:lpstr>MANIFESTNE I LATENTNE FUNKCIJE  (R. K. Merton)</vt:lpstr>
      <vt:lpstr>DRUŠTVENA STRUKTRA            ponavljanje</vt:lpstr>
      <vt:lpstr>ZNANOST</vt:lpstr>
      <vt:lpstr>ZNANOST (SUBJEKTIVNO I OBJEKTIVNO)</vt:lpstr>
      <vt:lpstr>ZNANOST</vt:lpstr>
      <vt:lpstr>OSNOVNI ELEMENTI ZNANSTVENOG POSTUPKA</vt:lpstr>
      <vt:lpstr>OSNOVNI ELEMENTI ZNANSTVENOG POSTUPKA</vt:lpstr>
      <vt:lpstr>Je li sociologija znanost?</vt:lpstr>
      <vt:lpstr>SOCIOLOŠKA PITANJA</vt:lpstr>
      <vt:lpstr>PONAVLJANJE (sažetak poglavlja)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korisnik</cp:lastModifiedBy>
  <cp:revision>226</cp:revision>
  <dcterms:created xsi:type="dcterms:W3CDTF">2014-09-25T08:36:13Z</dcterms:created>
  <dcterms:modified xsi:type="dcterms:W3CDTF">2019-10-04T10:38:46Z</dcterms:modified>
</cp:coreProperties>
</file>