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8" r:id="rId1"/>
  </p:sldMasterIdLst>
  <p:notesMasterIdLst>
    <p:notesMasterId r:id="rId14"/>
  </p:notesMasterIdLst>
  <p:sldIdLst>
    <p:sldId id="281" r:id="rId2"/>
    <p:sldId id="282" r:id="rId3"/>
    <p:sldId id="283" r:id="rId4"/>
    <p:sldId id="284" r:id="rId5"/>
    <p:sldId id="285" r:id="rId6"/>
    <p:sldId id="286" r:id="rId7"/>
    <p:sldId id="287" r:id="rId8"/>
    <p:sldId id="288" r:id="rId9"/>
    <p:sldId id="291" r:id="rId10"/>
    <p:sldId id="292" r:id="rId11"/>
    <p:sldId id="289" r:id="rId12"/>
    <p:sldId id="290" r:id="rId13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87" d="100"/>
          <a:sy n="87" d="100"/>
        </p:scale>
        <p:origin x="-906" y="-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0E06DA73-B8A7-44C9-B29F-B355403F415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2969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10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2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7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8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F3D0B6CC-DF53-4B3F-A43C-5B2C8B835909}" type="slidenum">
              <a:rPr lang="en-US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0177" name="Rectangle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8" name="Rectangle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77875" y="4776789"/>
            <a:ext cx="6218238" cy="4525962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sr-Latn-C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89028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14490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5813" cy="5856288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6288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07883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88637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1691959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7013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6613" y="1604963"/>
            <a:ext cx="4038600" cy="45243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2789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8" name="Picture 7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268994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4318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Picture 2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4" name="Picture 3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651098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9" name="Picture 8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10" name="Picture 9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211995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</p:spTree>
    <p:extLst>
      <p:ext uri="{BB962C8B-B14F-4D97-AF65-F5344CB8AC3E}">
        <p14:creationId xmlns:p14="http://schemas.microsoft.com/office/powerpoint/2010/main" val="836180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5" name="Picture 4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0"/>
              <a:ext cx="9144000" cy="6429362"/>
            </a:xfrm>
            <a:prstGeom prst="rect">
              <a:avLst/>
            </a:prstGeom>
            <a:ln w="38100">
              <a:noFill/>
            </a:ln>
          </p:spPr>
        </p:pic>
        <p:pic>
          <p:nvPicPr>
            <p:cNvPr id="6" name="Picture 5" descr="1680636-poster-1280-education-rebrnding.jpg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0" y="1714498"/>
              <a:ext cx="9144000" cy="5143502"/>
            </a:xfrm>
            <a:prstGeom prst="rect">
              <a:avLst/>
            </a:prstGeom>
            <a:ln w="38100">
              <a:noFill/>
            </a:ln>
          </p:spPr>
        </p:pic>
      </p:grpSp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8013" cy="11430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title text format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8013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28224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smtClean="0"/>
              <a:t>Click to edit the outline text format</a:t>
            </a:r>
          </a:p>
          <a:p>
            <a:pPr lvl="1"/>
            <a:r>
              <a:rPr lang="en-GB" smtClean="0"/>
              <a:t>Second Outline Level</a:t>
            </a:r>
          </a:p>
          <a:p>
            <a:pPr lvl="2"/>
            <a:r>
              <a:rPr lang="en-GB" smtClean="0"/>
              <a:t>Third Outline Level</a:t>
            </a:r>
          </a:p>
          <a:p>
            <a:pPr lvl="3"/>
            <a:r>
              <a:rPr lang="en-GB" smtClean="0"/>
              <a:t>Fourth Outline Level</a:t>
            </a:r>
          </a:p>
          <a:p>
            <a:pPr lvl="4"/>
            <a:r>
              <a:rPr lang="en-GB" smtClean="0"/>
              <a:t>Fifth Outline Level</a:t>
            </a:r>
          </a:p>
          <a:p>
            <a:pPr lvl="4"/>
            <a:r>
              <a:rPr lang="en-GB" smtClean="0"/>
              <a:t>Sixth Outline Level</a:t>
            </a:r>
          </a:p>
          <a:p>
            <a:pPr lvl="4"/>
            <a:r>
              <a:rPr lang="en-GB" smtClean="0"/>
              <a:t>Seventh Outline Level</a:t>
            </a:r>
          </a:p>
          <a:p>
            <a:pPr lvl="4"/>
            <a:r>
              <a:rPr lang="en-GB" smtClean="0"/>
              <a:t>Eighth Outline Level</a:t>
            </a:r>
          </a:p>
          <a:p>
            <a:pPr lvl="4"/>
            <a:r>
              <a:rPr lang="en-GB" smtClean="0"/>
              <a:t>Ninth Outline Level</a:t>
            </a:r>
          </a:p>
        </p:txBody>
      </p:sp>
    </p:spTree>
    <p:extLst>
      <p:ext uri="{BB962C8B-B14F-4D97-AF65-F5344CB8AC3E}">
        <p14:creationId xmlns:p14="http://schemas.microsoft.com/office/powerpoint/2010/main" val="244515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marL="742950" indent="-28575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2pPr>
      <a:lvl3pPr marL="1143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3pPr>
      <a:lvl4pPr marL="1600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4pPr>
      <a:lvl5pPr marL="20574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5pPr>
      <a:lvl6pPr marL="25146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6pPr>
      <a:lvl7pPr marL="29718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7pPr>
      <a:lvl8pPr marL="34290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8pPr>
      <a:lvl9pPr marL="3886200" indent="-228600" algn="ctr" defTabSz="457200" rtl="0" fontAlgn="base" hangingPunct="0">
        <a:lnSpc>
          <a:spcPct val="93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ea typeface="WenQuanYi Micro Hei" charset="0"/>
          <a:cs typeface="WenQuanYi Micro Hei" charset="0"/>
        </a:defRPr>
      </a:lvl9pPr>
    </p:titleStyle>
    <p:bodyStyle>
      <a:lvl1pPr marL="342900" indent="-342900" algn="l" defTabSz="457200" rtl="0" fontAlgn="base" hangingPunct="0">
        <a:lnSpc>
          <a:spcPct val="93000"/>
        </a:lnSpc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itchFamily="16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fontAlgn="base" hangingPunct="0">
        <a:lnSpc>
          <a:spcPct val="93000"/>
        </a:lnSpc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itchFamily="16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fontAlgn="base" hangingPunct="0">
        <a:lnSpc>
          <a:spcPct val="93000"/>
        </a:lnSpc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fontAlgn="base" hangingPunct="0">
        <a:lnSpc>
          <a:spcPct val="93000"/>
        </a:lnSpc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fontAlgn="base" hangingPunct="0">
        <a:lnSpc>
          <a:spcPct val="93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S294zRodS_4?t=363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youtu.be/hYMk3Bk08NA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0" y="2285992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8000" b="1" kern="0" dirty="0" smtClean="0">
                <a:ln w="3175">
                  <a:noFill/>
                </a:ln>
                <a:solidFill>
                  <a:srgbClr val="FFFFFF"/>
                </a:solidFill>
                <a:latin typeface="Calibri" pitchFamily="34" charset="0"/>
                <a:ea typeface="+mj-ea"/>
                <a:cs typeface="Calibri" pitchFamily="34" charset="0"/>
              </a:rPr>
              <a:t>OBRAZOVANJE </a:t>
            </a:r>
          </a:p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hr-HR" sz="8000" b="1" kern="0" dirty="0" smtClean="0">
                <a:ln w="3175">
                  <a:noFill/>
                </a:ln>
                <a:solidFill>
                  <a:srgbClr val="FFFFFF"/>
                </a:solidFill>
                <a:latin typeface="Calibri" pitchFamily="34" charset="0"/>
                <a:ea typeface="+mj-ea"/>
                <a:cs typeface="Calibri" pitchFamily="34" charset="0"/>
              </a:rPr>
              <a:t>I ŠKOLSTVO</a:t>
            </a:r>
            <a:endParaRPr lang="hr-HR" sz="8000" b="1" kern="0" dirty="0">
              <a:ln w="3175">
                <a:noFill/>
              </a:ln>
              <a:solidFill>
                <a:srgbClr val="FFFFFF"/>
              </a:solidFill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3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DR. NEJEDNAKOST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145172" cy="614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457200" indent="-4572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4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POZICIJSKA TEORIJA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obrazovni uspjeh pojedinca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ovisi o njegovom konkretnom položaju u dr. strukturi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djeca i roditelji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odmjeravaju štete i koristi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od budućeg obrazovanja</a:t>
            </a:r>
          </a:p>
          <a:p>
            <a:pPr marL="940050" lvl="2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dijete iz više klase bit će pod pritiskom da odabere zanimanje slično zanimanju svojih roditelja, dok će dijete niže klase biti potaknuto školovati se radi uspjeha i bolje karijere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što je veći jaz između zanimanja djeteta i roditelja, slabi veza sa zajednicom (obitelj, susjedi, prijatelji.)</a:t>
            </a:r>
          </a:p>
          <a:p>
            <a:pPr marL="540000" lvl="1" indent="-252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većina djece (statistički) odabire razinu obrazovanja kao što imaju i njihovi roditelji – odmjeravajući koristi i nedostatke</a:t>
            </a:r>
          </a:p>
        </p:txBody>
      </p:sp>
    </p:spTree>
    <p:extLst>
      <p:ext uri="{BB962C8B-B14F-4D97-AF65-F5344CB8AC3E}">
        <p14:creationId xmlns:p14="http://schemas.microsoft.com/office/powerpoint/2010/main" val="1907840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ŠKOLSTVO </a:t>
            </a:r>
          </a:p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 hrvatske perspektive</a:t>
            </a:r>
            <a:endParaRPr lang="en-US" sz="3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179988" y="80285"/>
            <a:ext cx="1899610" cy="1407994"/>
            <a:chOff x="6225217" y="71413"/>
            <a:chExt cx="2781219" cy="2061443"/>
          </a:xfrm>
        </p:grpSpPr>
        <p:pic>
          <p:nvPicPr>
            <p:cNvPr id="1029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197"/>
            <a:stretch/>
          </p:blipFill>
          <p:spPr bwMode="auto">
            <a:xfrm>
              <a:off x="6225218" y="71413"/>
              <a:ext cx="2781218" cy="2061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3" name="Picture 5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447" b="50000"/>
            <a:stretch/>
          </p:blipFill>
          <p:spPr bwMode="auto">
            <a:xfrm>
              <a:off x="6225217" y="260648"/>
              <a:ext cx="331913" cy="10307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6" name="Group 5"/>
          <p:cNvGrpSpPr/>
          <p:nvPr/>
        </p:nvGrpSpPr>
        <p:grpSpPr>
          <a:xfrm>
            <a:off x="9382" y="2345460"/>
            <a:ext cx="9178840" cy="4499464"/>
            <a:chOff x="9382" y="2345460"/>
            <a:chExt cx="9178840" cy="4499464"/>
          </a:xfrm>
        </p:grpSpPr>
        <p:pic>
          <p:nvPicPr>
            <p:cNvPr id="1030" name="Picture 6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9988" y="2345460"/>
              <a:ext cx="1970463" cy="30203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2" name="Picture 8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82" y="5365761"/>
              <a:ext cx="9178840" cy="1479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" name="Group 1"/>
            <p:cNvGrpSpPr/>
            <p:nvPr/>
          </p:nvGrpSpPr>
          <p:grpSpPr>
            <a:xfrm>
              <a:off x="3764230" y="4082400"/>
              <a:ext cx="3688090" cy="1362824"/>
              <a:chOff x="5148064" y="3132587"/>
              <a:chExt cx="3688090" cy="1362824"/>
            </a:xfrm>
          </p:grpSpPr>
          <p:pic>
            <p:nvPicPr>
              <p:cNvPr id="1031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83440"/>
              <a:stretch/>
            </p:blipFill>
            <p:spPr bwMode="auto">
              <a:xfrm>
                <a:off x="5148064" y="4150308"/>
                <a:ext cx="3688090" cy="34510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0" name="Picture 7"/>
              <p:cNvPicPr>
                <a:picLocks noChangeAspect="1" noChangeArrowheads="1"/>
              </p:cNvPicPr>
              <p:nvPr/>
            </p:nvPicPr>
            <p:blipFill rotWithShape="1"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50000"/>
              <a:stretch/>
            </p:blipFill>
            <p:spPr bwMode="auto">
              <a:xfrm>
                <a:off x="5148064" y="3132587"/>
                <a:ext cx="3688090" cy="104199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grpSp>
        <p:nvGrpSpPr>
          <p:cNvPr id="5" name="Group 4"/>
          <p:cNvGrpSpPr/>
          <p:nvPr/>
        </p:nvGrpSpPr>
        <p:grpSpPr>
          <a:xfrm>
            <a:off x="3128" y="619868"/>
            <a:ext cx="5945116" cy="4531257"/>
            <a:chOff x="3128" y="619868"/>
            <a:chExt cx="5945116" cy="4531257"/>
          </a:xfrm>
        </p:grpSpPr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8" y="619868"/>
              <a:ext cx="2064563" cy="26642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8" name="Picture 4"/>
            <p:cNvPicPr>
              <a:picLocks noChangeAspect="1" noChangeArrowheads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38446"/>
            <a:stretch/>
          </p:blipFill>
          <p:spPr bwMode="auto">
            <a:xfrm>
              <a:off x="3128" y="3243919"/>
              <a:ext cx="2777584" cy="1907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6419" y="1257150"/>
              <a:ext cx="4021825" cy="15886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4" name="Group 3"/>
            <p:cNvGrpSpPr/>
            <p:nvPr/>
          </p:nvGrpSpPr>
          <p:grpSpPr>
            <a:xfrm>
              <a:off x="1538572" y="2846599"/>
              <a:ext cx="3660053" cy="1134189"/>
              <a:chOff x="1471657" y="1711655"/>
              <a:chExt cx="7320106" cy="2268378"/>
            </a:xfrm>
          </p:grpSpPr>
          <p:pic>
            <p:nvPicPr>
              <p:cNvPr id="1033" name="Picture 9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18033" y="1711655"/>
                <a:ext cx="5573730" cy="226837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6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2163809" y="1711655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8" name="Picture 9"/>
              <p:cNvPicPr>
                <a:picLocks noChangeAspect="1" noChangeArrowheads="1"/>
              </p:cNvPicPr>
              <p:nvPr/>
            </p:nvPicPr>
            <p:blipFill rotWithShape="1"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7582" t="52803" b="19256"/>
              <a:stretch/>
            </p:blipFill>
            <p:spPr bwMode="auto">
              <a:xfrm>
                <a:off x="1471657" y="2028557"/>
                <a:ext cx="1746376" cy="63380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  <p:sp>
        <p:nvSpPr>
          <p:cNvPr id="19" name="TextBox 18"/>
          <p:cNvSpPr txBox="1"/>
          <p:nvPr/>
        </p:nvSpPr>
        <p:spPr>
          <a:xfrm>
            <a:off x="107504" y="75982"/>
            <a:ext cx="1099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izvor: DZS</a:t>
            </a:r>
            <a:endParaRPr lang="hr-HR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18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9382" y="260648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KORISNI LINKOVI 				</a:t>
            </a:r>
            <a:r>
              <a:rPr lang="hr-HR" sz="24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(za lakše učenje)</a:t>
            </a:r>
            <a:endParaRPr lang="en-US" sz="24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" name="Rectangle 2"/>
          <p:cNvSpPr>
            <a:spLocks noChangeArrowheads="1"/>
          </p:cNvSpPr>
          <p:nvPr/>
        </p:nvSpPr>
        <p:spPr bwMode="auto">
          <a:xfrm>
            <a:off x="1" y="914696"/>
            <a:ext cx="9143999" cy="580045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OBRAZOVANJE U DRUŠTVU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od 6:03 min)</a:t>
            </a:r>
            <a:endParaRPr lang="hr-HR" dirty="0" smtClean="0">
              <a:solidFill>
                <a:prstClr val="white"/>
              </a:solidFill>
              <a:latin typeface="Calibri" pitchFamily="34" charset="0"/>
              <a:cs typeface="Calibri" pitchFamily="34" charset="0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3"/>
              </a:rPr>
              <a:t>https://youtu.be/S294zRodS_4?t=363</a:t>
            </a:r>
            <a:endParaRPr lang="hr-HR" sz="2000" dirty="0">
              <a:solidFill>
                <a:srgbClr val="FFFFFF"/>
              </a:solidFill>
              <a:highlight>
                <a:srgbClr val="0000FF"/>
              </a:highlight>
              <a:latin typeface="Calibri"/>
              <a:ea typeface="Calibri"/>
              <a:cs typeface="Times New Roman"/>
            </a:endParaRP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SOCIOLOŠKE TEORIJE O OBRAZOVANJU </a:t>
            </a:r>
            <a:r>
              <a:rPr lang="hr-HR" dirty="0" smtClean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(11:26 </a:t>
            </a:r>
            <a:r>
              <a:rPr lang="hr-HR" dirty="0">
                <a:solidFill>
                  <a:prstClr val="white"/>
                </a:solidFill>
                <a:latin typeface="Calibri" pitchFamily="34" charset="0"/>
                <a:cs typeface="Calibri" pitchFamily="34" charset="0"/>
              </a:rPr>
              <a:t>min)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  <a:hlinkClick r:id="rId4"/>
              </a:rPr>
              <a:t>https://youtu.be/hYMk3Bk08NA</a:t>
            </a:r>
            <a:r>
              <a:rPr lang="hr-HR" sz="2000" dirty="0">
                <a:solidFill>
                  <a:srgbClr val="FFFFFF"/>
                </a:solidFill>
                <a:highlight>
                  <a:srgbClr val="0000FF"/>
                </a:highlight>
                <a:latin typeface="Calibri"/>
                <a:ea typeface="Calibri"/>
                <a:cs typeface="Times New Roman"/>
              </a:rPr>
              <a:t> </a:t>
            </a: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  <a:p>
            <a:pPr marL="817200" lvl="1" indent="-360000" defTabSz="914400" fontAlgn="auto">
              <a:spcBef>
                <a:spcPts val="600"/>
              </a:spcBef>
              <a:spcAft>
                <a:spcPts val="600"/>
              </a:spcAft>
              <a:buClr>
                <a:prstClr val="white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dirty="0" smtClean="0">
              <a:solidFill>
                <a:prstClr val="black"/>
              </a:solidFill>
              <a:highlight>
                <a:srgbClr val="FFFF00"/>
              </a:highlight>
              <a:latin typeface="Calibri"/>
              <a:ea typeface="Calibri"/>
              <a:cs typeface="Times New Roman"/>
            </a:endParaRPr>
          </a:p>
        </p:txBody>
      </p:sp>
      <p:cxnSp>
        <p:nvCxnSpPr>
          <p:cNvPr id="3" name="Straight Connector 2"/>
          <p:cNvCxnSpPr/>
          <p:nvPr/>
        </p:nvCxnSpPr>
        <p:spPr bwMode="auto">
          <a:xfrm>
            <a:off x="260012" y="786476"/>
            <a:ext cx="8551969" cy="0"/>
          </a:xfrm>
          <a:prstGeom prst="line">
            <a:avLst/>
          </a:prstGeom>
          <a:solidFill>
            <a:srgbClr val="00B8FF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417679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504" y="764705"/>
            <a:ext cx="8858312" cy="36724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sustavno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formalizirano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prenošenje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vrijednosti</a:t>
            </a:r>
          </a:p>
          <a:p>
            <a:pPr marL="745200" lvl="1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škola kao </a:t>
            </a:r>
            <a:r>
              <a:rPr lang="hr-HR" sz="2800" u="sng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čimbenik socijalizacije 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važna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odgojna uloga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 širem smislu)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prenošenje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znanja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vještina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(u užem smislu)</a:t>
            </a:r>
            <a:endParaRPr lang="hr-HR" sz="24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uloga škole 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„naučiti učenike ponašanju i natjerati ih da nešto nauče”</a:t>
            </a:r>
            <a:endParaRPr lang="hr-HR" sz="32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142852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ŠTO JE OBRAZOVANJE</a:t>
            </a:r>
            <a:endParaRPr lang="en-US" sz="4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7" name="Picture 6" descr="15965_548498021842548_870659837_n.jp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>
          <a:xfrm>
            <a:off x="5220072" y="4034785"/>
            <a:ext cx="3852522" cy="2751801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84382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62201" y="2240774"/>
            <a:ext cx="273118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3041648" y="2240774"/>
            <a:ext cx="3060704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215075" y="2240774"/>
            <a:ext cx="2786081" cy="450059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endParaRPr lang="hr-HR" smtClean="0">
              <a:solidFill>
                <a:srgbClr val="FFFFF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TRI TIPA OBRAZOVANJA 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(R. </a:t>
            </a:r>
            <a:r>
              <a:rPr lang="hr-HR" sz="3600" i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r>
              <a:rPr lang="hr-HR" sz="36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01" y="1678453"/>
            <a:ext cx="2571769" cy="767515"/>
          </a:xfrm>
          <a:prstGeom prst="rect">
            <a:avLst/>
          </a:prstGeom>
          <a:solidFill>
            <a:srgbClr val="CC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PRAKTIČNE VJEŠTINE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151583" y="1678453"/>
            <a:ext cx="2840835" cy="767515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6322215" y="1678453"/>
            <a:ext cx="2571769" cy="767515"/>
          </a:xfrm>
          <a:prstGeom prst="rect">
            <a:avLst/>
          </a:prstGeom>
          <a:solidFill>
            <a:srgbClr val="0099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</a:pPr>
            <a:r>
              <a:rPr lang="hr-HR" sz="22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POD KONTROLOM BIROKRACIJE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78563" y="2455088"/>
            <a:ext cx="2714644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odvija se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 procesu rada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bez velike formalizacije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učenje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vještina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kroz praksu </a:t>
            </a:r>
            <a:r>
              <a:rPr lang="pl-PL" sz="22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(učenje na samom poslu)</a:t>
            </a:r>
            <a:endParaRPr lang="pl-PL" sz="2200" dirty="0" smtClean="0">
              <a:solidFill>
                <a:srgbClr val="FFFFFF"/>
              </a:solidFill>
              <a:latin typeface="Calibri" pitchFamily="34" charset="0"/>
              <a:cs typeface="Calibri" pitchFamily="34" charset="0"/>
            </a:endParaRP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 danas prisutan oblik obrazovanja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nema svjedodžbi ili diploma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056443" y="2455088"/>
            <a:ext cx="3102552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učenje za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prestiž 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ugled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(aristokracija i bogati slojevi društva)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elitno obrazovanje </a:t>
            </a:r>
            <a:b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</a:br>
            <a:r>
              <a:rPr lang="pl-PL" sz="20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(Ivy league sveučilišta, Oxford, Cambridge...)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učenje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programa koji nisu praktično primjenjivi </a:t>
            </a:r>
            <a:b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</a:br>
            <a:r>
              <a:rPr lang="pl-PL" sz="2200" i="1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(filozofija, klasična književnost...)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215074" y="2455088"/>
            <a:ext cx="2786050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anose="020F0502020204030204" pitchFamily="34" charset="0"/>
                <a:cs typeface="Calibri" pitchFamily="34" charset="0"/>
              </a:rPr>
              <a:t>obrazovanje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nadzire 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i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organizira država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sustav javnog školstva</a:t>
            </a:r>
          </a:p>
          <a:p>
            <a:pPr marL="288000" indent="-288000" defTabSz="914400" fontAlgn="auto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</a:pP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sadržaj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pl-PL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segmentiran</a:t>
            </a:r>
            <a:r>
              <a:rPr lang="pl-PL" sz="2200" dirty="0" smtClean="0">
                <a:solidFill>
                  <a:srgbClr val="FFFFFF"/>
                </a:solidFill>
                <a:latin typeface="Calibri" pitchFamily="34" charset="0"/>
                <a:cs typeface="Calibri" pitchFamily="34" charset="0"/>
              </a:rPr>
              <a:t>, propisani uvjeti prelaska iz jednog u drugi stupanj, diplome...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1470" y="642918"/>
            <a:ext cx="91440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8000" indent="-288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smtClean="0">
                <a:solidFill>
                  <a:srgbClr val="FFFFFF"/>
                </a:solidFill>
                <a:latin typeface="Calibri" panose="020F0502020204030204" pitchFamily="34" charset="0"/>
                <a:ea typeface="WenQuanYi Micro Hei" charset="0"/>
                <a:cs typeface="Calibri" pitchFamily="34" charset="0"/>
              </a:rPr>
              <a:t>s obzirom na različite zahtjeve za obrazovanjem (</a:t>
            </a:r>
            <a:r>
              <a:rPr lang="hr-HR" sz="2600" i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idealni tipovi</a:t>
            </a:r>
            <a:r>
              <a:rPr lang="hr-HR" sz="260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):</a:t>
            </a:r>
            <a:endParaRPr lang="hr-HR" sz="2600" i="1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257227" y="1093196"/>
            <a:ext cx="2557317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ekonomske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potrebe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klasa</a:t>
            </a:r>
          </a:p>
        </p:txBody>
      </p:sp>
      <p:sp>
        <p:nvSpPr>
          <p:cNvPr id="15" name="Rectangle 14"/>
          <p:cNvSpPr/>
          <p:nvPr/>
        </p:nvSpPr>
        <p:spPr bwMode="auto">
          <a:xfrm>
            <a:off x="3277193" y="1093196"/>
            <a:ext cx="2589615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prestiž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statusna grupa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6321665" y="1093196"/>
            <a:ext cx="2572869" cy="569436"/>
          </a:xfrm>
          <a:prstGeom prst="rect">
            <a:avLst/>
          </a:prstGeom>
          <a:solidFill>
            <a:srgbClr val="FFFF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36000" rIns="0" bIns="36000" numCol="1" rtlCol="0" anchor="ctr" anchorCtr="0" compatLnSpc="1">
            <a:prstTxWarp prst="textNoShape">
              <a:avLst/>
            </a:prstTxWarp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</a:pP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obrazovanje za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kulturnu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hr-HR" u="sng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integraciju</a:t>
            </a:r>
            <a:r>
              <a:rPr lang="hr-HR" dirty="0" smtClean="0">
                <a:solidFill>
                  <a:srgbClr val="000000">
                    <a:lumMod val="85000"/>
                    <a:lumOff val="15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– </a:t>
            </a:r>
            <a:r>
              <a:rPr lang="hr-HR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pol. stranka</a:t>
            </a:r>
          </a:p>
        </p:txBody>
      </p:sp>
    </p:spTree>
    <p:extLst>
      <p:ext uri="{BB962C8B-B14F-4D97-AF65-F5344CB8AC3E}">
        <p14:creationId xmlns:p14="http://schemas.microsoft.com/office/powerpoint/2010/main" val="422554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75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75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75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build="allAtOnce" animBg="1"/>
      <p:bldP spid="9" grpId="0" build="allAtOnce" animBg="1"/>
      <p:bldP spid="10" grpId="0" build="allAtOnce" animBg="1"/>
      <p:bldP spid="11" grpId="0" build="p"/>
      <p:bldP spid="12" grpId="0" build="p"/>
      <p:bldP spid="13" grpId="0" build="p"/>
      <p:bldP spid="14" grpId="0" build="p"/>
      <p:bldP spid="2" grpId="0" animBg="1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006940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56" y="134759"/>
            <a:ext cx="6286544" cy="3143272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20" name="Picture 19" descr="get_slika_varijacija.jpg"/>
          <p:cNvPicPr>
            <a:picLocks noChangeAspect="1"/>
          </p:cNvPicPr>
          <p:nvPr/>
        </p:nvPicPr>
        <p:blipFill>
          <a:blip r:embed="rId4" cstate="email"/>
          <a:stretch>
            <a:fillRect/>
          </a:stretch>
        </p:blipFill>
        <p:spPr>
          <a:xfrm>
            <a:off x="4287638" y="2620361"/>
            <a:ext cx="4762500" cy="3133725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pic>
        <p:nvPicPr>
          <p:cNvPr id="19" name="Picture 18" descr="drzavna-matura.jpg"/>
          <p:cNvPicPr>
            <a:picLocks noChangeAspect="1"/>
          </p:cNvPicPr>
          <p:nvPr/>
        </p:nvPicPr>
        <p:blipFill>
          <a:blip r:embed="rId5" cstate="email"/>
          <a:srcRect/>
          <a:stretch>
            <a:fillRect/>
          </a:stretch>
        </p:blipFill>
        <p:spPr>
          <a:xfrm>
            <a:off x="85656" y="3706659"/>
            <a:ext cx="4398198" cy="3012897"/>
          </a:xfrm>
          <a:prstGeom prst="rect">
            <a:avLst/>
          </a:prstGeom>
          <a:ln w="19050">
            <a:solidFill>
              <a:schemeClr val="tx1"/>
            </a:solidFill>
          </a:ln>
          <a:effectLst/>
        </p:spPr>
      </p:pic>
      <p:sp>
        <p:nvSpPr>
          <p:cNvPr id="3" name="Rectangle 2"/>
          <p:cNvSpPr/>
          <p:nvPr/>
        </p:nvSpPr>
        <p:spPr>
          <a:xfrm>
            <a:off x="85921" y="2977207"/>
            <a:ext cx="1971565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ZA PRAKTIČNE VJEŠTINE</a:t>
            </a:r>
          </a:p>
        </p:txBody>
      </p:sp>
      <p:sp>
        <p:nvSpPr>
          <p:cNvPr id="7" name="Rectangle 6"/>
          <p:cNvSpPr/>
          <p:nvPr/>
        </p:nvSpPr>
        <p:spPr>
          <a:xfrm>
            <a:off x="6301428" y="5473974"/>
            <a:ext cx="2779672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ZA PRIPADNOST STATUSNOJ GRUPI</a:t>
            </a:r>
          </a:p>
        </p:txBody>
      </p:sp>
      <p:sp>
        <p:nvSpPr>
          <p:cNvPr id="8" name="Rectangle 7"/>
          <p:cNvSpPr/>
          <p:nvPr/>
        </p:nvSpPr>
        <p:spPr>
          <a:xfrm>
            <a:off x="64136" y="6433591"/>
            <a:ext cx="2553328" cy="307777"/>
          </a:xfrm>
          <a:prstGeom prst="rect">
            <a:avLst/>
          </a:prstGeom>
          <a:solidFill>
            <a:schemeClr val="tx1"/>
          </a:solidFill>
        </p:spPr>
        <p:txBody>
          <a:bodyPr wrap="none" anchor="ctr">
            <a:spAutoFit/>
          </a:bodyPr>
          <a:lstStyle/>
          <a:p>
            <a:r>
              <a:rPr lang="hr-HR" sz="1400" b="1" dirty="0">
                <a:solidFill>
                  <a:schemeClr val="bg1"/>
                </a:solidFill>
                <a:latin typeface="Calibri" panose="020F0502020204030204" pitchFamily="34" charset="0"/>
              </a:rPr>
              <a:t>POD KONTROLOM BIROKRACIJE</a:t>
            </a:r>
          </a:p>
        </p:txBody>
      </p:sp>
    </p:spTree>
    <p:extLst>
      <p:ext uri="{BB962C8B-B14F-4D97-AF65-F5344CB8AC3E}">
        <p14:creationId xmlns:p14="http://schemas.microsoft.com/office/powerpoint/2010/main" val="406255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332656"/>
            <a:ext cx="9143999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3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 I DEMOKRATSKO OBRAZOVANJE </a:t>
            </a:r>
            <a:r>
              <a:rPr lang="hr-HR" sz="32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(obrazovni sustavi)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268760"/>
            <a:ext cx="8858312" cy="550070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ELITNO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obrazovanje nakon osnovnog je 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„priprema za elitu”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(različite statusne grupe i klase)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Europa i Japan (primjer s Engleskom 11+)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postoje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 tipovi srednjih škola </a:t>
            </a:r>
            <a:b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</a:b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(u svrhu osposobljavanja za posao ili za daljnje školovanje)</a:t>
            </a:r>
            <a:endParaRPr lang="hr-HR" sz="28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defTabSz="914400" fontAlgn="auto">
              <a:spcBef>
                <a:spcPts val="30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DEMOKRATSKO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obrazovanje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služi javnim potrebama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i predstavlja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opće dobro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koje treba </a:t>
            </a:r>
            <a:r>
              <a:rPr lang="hr-HR" sz="2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biti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dostupno svima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SAD</a:t>
            </a:r>
          </a:p>
          <a:p>
            <a:pPr marL="745200" lvl="1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svi mladi završavaju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opću srednju školu 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800" i="1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high</a:t>
            </a:r>
            <a:r>
              <a:rPr lang="hr-HR" sz="28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i="1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school</a:t>
            </a: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) – poslije upis na visoke škole</a:t>
            </a:r>
            <a:endParaRPr lang="hr-HR" sz="3200" i="1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99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40466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OBRAZOVNE IDEOLOGIJE </a:t>
            </a:r>
          </a:p>
          <a:p>
            <a:pPr algn="ctr" defTabSz="914400" fontAlgn="auto">
              <a:lnSpc>
                <a:spcPts val="3200"/>
              </a:lnSpc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i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(obrazovne politike)</a:t>
            </a:r>
            <a:endParaRPr lang="en-US" sz="4000" i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44" y="1340768"/>
            <a:ext cx="8858312" cy="103665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88000" indent="-288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vrsta obrazovanja u društvu ovisi o odnosu snaga između </a:t>
            </a: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različitih dr. skupina koje zagovaraju različite ideologije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142844" y="2449430"/>
            <a:ext cx="8929750" cy="4098902"/>
            <a:chOff x="142844" y="2259056"/>
            <a:chExt cx="8929750" cy="4098902"/>
          </a:xfrm>
        </p:grpSpPr>
        <p:pic>
          <p:nvPicPr>
            <p:cNvPr id="16" name="Picture 15" descr="004.jpg"/>
            <p:cNvPicPr>
              <a:picLocks noChangeAspect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</a14:imgLayer>
                  </a14:imgProps>
                </a:ext>
              </a:extLst>
            </a:blip>
            <a:srcRect/>
            <a:stretch>
              <a:fillRect/>
            </a:stretch>
          </p:blipFill>
          <p:spPr>
            <a:xfrm>
              <a:off x="142844" y="2259056"/>
              <a:ext cx="8929750" cy="4098902"/>
            </a:xfrm>
            <a:prstGeom prst="rect">
              <a:avLst/>
            </a:prstGeom>
          </p:spPr>
        </p:pic>
        <p:cxnSp>
          <p:nvCxnSpPr>
            <p:cNvPr id="6" name="Straight Connector 5"/>
            <p:cNvCxnSpPr/>
            <p:nvPr/>
          </p:nvCxnSpPr>
          <p:spPr bwMode="auto">
            <a:xfrm>
              <a:off x="7460573" y="4437224"/>
              <a:ext cx="1009465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" name="Straight Connector 6"/>
            <p:cNvCxnSpPr/>
            <p:nvPr/>
          </p:nvCxnSpPr>
          <p:spPr bwMode="auto">
            <a:xfrm>
              <a:off x="3888766" y="4683906"/>
              <a:ext cx="2293893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/>
            <p:nvPr/>
          </p:nvCxnSpPr>
          <p:spPr bwMode="auto">
            <a:xfrm>
              <a:off x="3894814" y="3770006"/>
              <a:ext cx="1386741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Straight Connector 9"/>
            <p:cNvCxnSpPr/>
            <p:nvPr/>
          </p:nvCxnSpPr>
          <p:spPr bwMode="auto">
            <a:xfrm>
              <a:off x="3889475" y="5112534"/>
              <a:ext cx="236447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 bwMode="auto">
            <a:xfrm>
              <a:off x="3878828" y="6033136"/>
              <a:ext cx="4241584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7929586" y="5786454"/>
              <a:ext cx="756000" cy="1588"/>
            </a:xfrm>
            <a:prstGeom prst="line">
              <a:avLst/>
            </a:prstGeom>
            <a:solidFill>
              <a:srgbClr val="00B8FF"/>
            </a:solidFill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02198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-2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SOCIOLOŠKE TEORIJE O OBRAZOVANJU</a:t>
            </a:r>
            <a:endParaRPr lang="en-US" sz="40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-357222" y="642918"/>
            <a:ext cx="9501222" cy="614364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720000" lvl="1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FUNKCIONALISTIČKE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socijalizacija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pojedinaca,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selekcija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alokacija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dr. položaje, dr.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integracija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prema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meritokratskim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načelima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latentne funkcije škole</a:t>
            </a:r>
          </a:p>
          <a:p>
            <a:pPr marL="72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KONFLIKTNE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mehanizam održavanja postojećih sustava dr. stratifikacije (nejednakosti)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škola je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ideološki aparat države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prenošenje ideologije –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princip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korespodencije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skriveni nastavni program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kredencijalizam</a:t>
            </a:r>
            <a:endParaRPr lang="hr-HR" sz="2600" b="1" dirty="0" smtClean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 središtu je interakcija u 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razredu ili </a:t>
            </a: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pojedinoj školi</a:t>
            </a:r>
          </a:p>
          <a:p>
            <a:pPr marL="1080000" lvl="2" indent="-288000" defTabSz="914400" fontAlgn="auto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tipiziranje i etiketiranje učenika, </a:t>
            </a:r>
            <a:r>
              <a:rPr lang="hr-HR" sz="26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teorija o </a:t>
            </a:r>
            <a:r>
              <a:rPr lang="hr-HR" sz="2600" b="1" dirty="0" err="1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samoispunjavajućem</a:t>
            </a:r>
            <a:r>
              <a:rPr lang="hr-HR" sz="26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proročanstvu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4143015" y="764704"/>
            <a:ext cx="4929579" cy="187220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08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institucije za čuvanje djece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„bračno tržište” (endogamija)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razvijanja socijalnih vještina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mjesto nastanka omladinskih subkultura</a:t>
            </a:r>
          </a:p>
          <a:p>
            <a:pPr marL="285750" indent="-285750" hangingPunct="0">
              <a:lnSpc>
                <a:spcPct val="93000"/>
              </a:lnSpc>
              <a:spcAft>
                <a:spcPts val="300"/>
              </a:spcAft>
              <a:buClr>
                <a:srgbClr val="000000"/>
              </a:buClr>
              <a:buSzPct val="100000"/>
              <a:buFont typeface="Calibri" panose="020F0502020204030204" pitchFamily="34" charset="0"/>
              <a:buChar char="–"/>
            </a:pPr>
            <a:r>
              <a:rPr lang="hr-HR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smanjenje stope nezaposlenosti i onemogućavanje konkurencije za radna mjesta</a:t>
            </a:r>
          </a:p>
        </p:txBody>
      </p:sp>
    </p:spTree>
    <p:extLst>
      <p:ext uri="{BB962C8B-B14F-4D97-AF65-F5344CB8AC3E}">
        <p14:creationId xmlns:p14="http://schemas.microsoft.com/office/powerpoint/2010/main" val="781784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60"/>
                            </p:stCondLst>
                            <p:childTnLst>
                              <p:par>
                                <p:cTn id="4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10"/>
                            </p:stCondLst>
                            <p:childTnLst>
                              <p:par>
                                <p:cTn id="4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6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1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55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INTERAKCIONISTIČKE TEORIJE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001156" cy="564360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i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P. Woods 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400" dirty="0" err="1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Mertonova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teorija strukturalnog pritiska primijenjena na školu</a:t>
            </a:r>
          </a:p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učenici upotrebljavaju različite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strategije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za prilagodbu zahtjevima koje im škola postavlja </a:t>
            </a:r>
            <a:r>
              <a:rPr lang="hr-HR" sz="2400" i="1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(mogu prihvaćati ili odbacivati cilj akademskog uspjeha i sredstva za postizanje tog cilja)</a:t>
            </a:r>
          </a:p>
          <a:p>
            <a:pPr marL="457200" indent="-4572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UČENIČKE STRATEGIJE PRILAGODBE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ulagivanje</a:t>
            </a:r>
            <a:endParaRPr lang="hr-HR" sz="2000" dirty="0" smtClean="0">
              <a:solidFill>
                <a:srgbClr val="FFFFFF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poslušnost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oportunizam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ritualizam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uzmicanje (povlačenje)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kolonizacija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nepopustljivost</a:t>
            </a:r>
          </a:p>
          <a:p>
            <a:pPr marL="720000" lvl="1" indent="-360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6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pobuna</a:t>
            </a:r>
          </a:p>
        </p:txBody>
      </p:sp>
      <p:sp>
        <p:nvSpPr>
          <p:cNvPr id="3" name="Rectangle 2"/>
          <p:cNvSpPr/>
          <p:nvPr/>
        </p:nvSpPr>
        <p:spPr>
          <a:xfrm>
            <a:off x="2339752" y="3352210"/>
            <a:ext cx="24397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„štreberi” i „ulizice”</a:t>
            </a:r>
            <a:endParaRPr lang="hr-HR" dirty="0"/>
          </a:p>
        </p:txBody>
      </p:sp>
      <p:sp>
        <p:nvSpPr>
          <p:cNvPr id="7" name="Rectangle 6"/>
          <p:cNvSpPr/>
          <p:nvPr/>
        </p:nvSpPr>
        <p:spPr>
          <a:xfrm>
            <a:off x="2405066" y="3786393"/>
            <a:ext cx="55053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uče radi uspjeha i slažu se s ciljevima i sredstvima</a:t>
            </a:r>
            <a:endParaRPr lang="hr-HR" dirty="0"/>
          </a:p>
        </p:txBody>
      </p:sp>
      <p:sp>
        <p:nvSpPr>
          <p:cNvPr id="8" name="Rectangle 7"/>
          <p:cNvSpPr/>
          <p:nvPr/>
        </p:nvSpPr>
        <p:spPr>
          <a:xfrm>
            <a:off x="2627784" y="4220576"/>
            <a:ext cx="613373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uče radi ocjena, ponekad odustaju od ciljeva i sredstava</a:t>
            </a:r>
            <a:endParaRPr lang="hr-HR" dirty="0"/>
          </a:p>
        </p:txBody>
      </p:sp>
      <p:sp>
        <p:nvSpPr>
          <p:cNvPr id="9" name="Rectangle 8"/>
          <p:cNvSpPr/>
          <p:nvPr/>
        </p:nvSpPr>
        <p:spPr>
          <a:xfrm>
            <a:off x="2206622" y="4654759"/>
            <a:ext cx="47677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ispunjavaju zadatke al ih ne zanima uspjeh</a:t>
            </a:r>
            <a:endParaRPr lang="hr-HR" dirty="0"/>
          </a:p>
        </p:txBody>
      </p:sp>
      <p:sp>
        <p:nvSpPr>
          <p:cNvPr id="10" name="Rectangle 9"/>
          <p:cNvSpPr/>
          <p:nvPr/>
        </p:nvSpPr>
        <p:spPr>
          <a:xfrm>
            <a:off x="3995936" y="5078056"/>
            <a:ext cx="428611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„spavači”, odbacuju i ciljeve i sredstva</a:t>
            </a:r>
            <a:endParaRPr lang="hr-HR" dirty="0"/>
          </a:p>
        </p:txBody>
      </p:sp>
      <p:sp>
        <p:nvSpPr>
          <p:cNvPr id="11" name="Rectangle 10"/>
          <p:cNvSpPr/>
          <p:nvPr/>
        </p:nvSpPr>
        <p:spPr>
          <a:xfrm>
            <a:off x="2483768" y="5512239"/>
            <a:ext cx="581922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odbacuju sredstva i ciljeve – „provlače” se kroz školu</a:t>
            </a:r>
            <a:endParaRPr lang="hr-HR" dirty="0"/>
          </a:p>
        </p:txBody>
      </p:sp>
      <p:sp>
        <p:nvSpPr>
          <p:cNvPr id="12" name="Rectangle 11"/>
          <p:cNvSpPr/>
          <p:nvPr/>
        </p:nvSpPr>
        <p:spPr>
          <a:xfrm>
            <a:off x="2987824" y="5940980"/>
            <a:ext cx="418056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ometaju nastavu i ne zanima ih škola</a:t>
            </a:r>
            <a:endParaRPr lang="hr-HR" dirty="0"/>
          </a:p>
        </p:txBody>
      </p:sp>
      <p:sp>
        <p:nvSpPr>
          <p:cNvPr id="13" name="Rectangle 12"/>
          <p:cNvSpPr/>
          <p:nvPr/>
        </p:nvSpPr>
        <p:spPr>
          <a:xfrm>
            <a:off x="1977898" y="6366094"/>
            <a:ext cx="617720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r-HR" sz="20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– odbacuju ciljeve i sredstva škole i zamjenjuju ih drugima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3262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2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250"/>
                            </p:stCondLst>
                            <p:childTnLst>
                              <p:par>
                                <p:cTn id="3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36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0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750"/>
                            </p:stCondLst>
                            <p:childTnLst>
                              <p:par>
                                <p:cTn id="4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4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48" dur="250"/>
                                        <p:tgtEl>
                                          <p:spTgt spid="2457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alpha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endParaRPr kumimoji="0" lang="hr-HR" sz="1800" b="0" i="0" u="none" strike="noStrike" cap="none" normalizeH="0" baseline="0" smtClean="0">
              <a:ln>
                <a:noFill/>
              </a:ln>
              <a:effectLst/>
              <a:latin typeface="Arial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907" y="71414"/>
            <a:ext cx="8929687" cy="65404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OBRAZOVANJE I DR. NEJEDNAKOST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07348" y="708692"/>
            <a:ext cx="9145172" cy="61493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numCol="1"/>
          <a:lstStyle/>
          <a:p>
            <a:pPr marL="360000" indent="-360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obrazovanje bi trebalo biti sredstvo smanjivanja dr. nejednakosti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na uspjeh u obrazovanju snažno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utječe dr. klasa kojoj pripada učenikova obitelj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objašnjenje različitog uspjeh ovisno o pripadnosti dr. klasi:</a:t>
            </a:r>
          </a:p>
          <a:p>
            <a:pPr marL="360000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KLASNE SUBKULTURE I USPJEH U OBRAZOVANJU</a:t>
            </a: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manji uspjeh učenika radničke klase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zbog različitog sustava vrijednosti</a:t>
            </a:r>
            <a:r>
              <a:rPr lang="hr-HR" sz="2400" dirty="0" smtClean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manje cijene obrazovanje pa se kraće školuju</a:t>
            </a:r>
          </a:p>
          <a:p>
            <a:pPr marL="360000" lvl="1" indent="-3600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JEZIČNI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KÔDOVI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(ograničeni </a:t>
            </a:r>
            <a:r>
              <a:rPr lang="hr-HR" sz="2400" i="1" dirty="0">
                <a:latin typeface="Calibri" pitchFamily="34" charset="0"/>
                <a:ea typeface="WenQuanYi Micro Hei" charset="0"/>
                <a:cs typeface="Calibri" pitchFamily="34" charset="0"/>
              </a:rPr>
              <a:t>i razrađeni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kôd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djeca različitog socijalnog podrijetla usvajaju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različite oblike govora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koji kasnije utječu na njihov školski uspjeh</a:t>
            </a:r>
          </a:p>
          <a:p>
            <a:pPr marL="540000" lvl="1" indent="-252000" defTabSz="914400" fontAlgn="auto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i="1" dirty="0" err="1" smtClean="0">
                <a:latin typeface="Calibri" pitchFamily="34" charset="0"/>
                <a:ea typeface="WenQuanYi Micro Hei" charset="0"/>
                <a:cs typeface="Calibri" pitchFamily="34" charset="0"/>
              </a:rPr>
              <a:t>npr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. zabrana jedenja bombona</a:t>
            </a:r>
          </a:p>
          <a:p>
            <a:pPr marL="2250" indent="-457200" defTabSz="914400" fontAlgn="auto"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Font typeface="+mj-lt"/>
              <a:buAutoNum type="arabicPeriod" startAt="3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KULTURNA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REPRODUKCIJA </a:t>
            </a:r>
          </a:p>
          <a:p>
            <a:pPr marL="540000" lvl="1" indent="-252000" defTabSz="914400" fontAlgn="auto">
              <a:spcBef>
                <a:spcPts val="300"/>
              </a:spcBef>
              <a:spcAft>
                <a:spcPts val="0"/>
              </a:spcAft>
              <a:buClr>
                <a:srgbClr val="FFFFFF"/>
              </a:buClr>
              <a:buFont typeface="Calibri" panose="020F0502020204030204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funkcija školstva je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reproducirati kulturu vladajuće skupine 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u društvu (</a:t>
            </a:r>
            <a:r>
              <a:rPr lang="hr-HR" sz="2400" u="sng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kulturni kapital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)</a:t>
            </a:r>
            <a:endParaRPr lang="hr-HR" sz="24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3" name="Rounded Rectangular Callout 2"/>
          <p:cNvSpPr/>
          <p:nvPr/>
        </p:nvSpPr>
        <p:spPr bwMode="auto">
          <a:xfrm>
            <a:off x="2771800" y="4581128"/>
            <a:ext cx="2952328" cy="1368152"/>
          </a:xfrm>
          <a:prstGeom prst="wedgeRoundRectCallout">
            <a:avLst>
              <a:gd name="adj1" fmla="val -35072"/>
              <a:gd name="adj2" fmla="val 85883"/>
              <a:gd name="adj3" fmla="val 16667"/>
            </a:avLst>
          </a:prstGeom>
          <a:solidFill>
            <a:schemeClr val="tx1"/>
          </a:solidFill>
          <a:ln w="9525" cap="flat" cmpd="sng" algn="ctr">
            <a:solidFill>
              <a:schemeClr val="tx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/>
            </a:pPr>
            <a:r>
              <a:rPr kumimoji="0" lang="hr-H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skup znanja i vještin</a:t>
            </a:r>
            <a:r>
              <a:rPr lang="hr-HR" sz="2400" dirty="0" smtClean="0">
                <a:solidFill>
                  <a:schemeClr val="bg1"/>
                </a:solidFill>
                <a:latin typeface="Calibri" panose="020F0502020204030204" pitchFamily="34" charset="0"/>
              </a:rPr>
              <a:t>a koji djeca primaju u najranijoj dobi</a:t>
            </a:r>
            <a:endParaRPr kumimoji="0" lang="hr-HR" sz="2400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Calibri" panose="020F050202020403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12000" contrast="8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" y="1088352"/>
            <a:ext cx="9126150" cy="270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42578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75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45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25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"/>
                            </p:stCondLst>
                            <p:childTnLst>
                              <p:par>
                                <p:cTn id="5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50"/>
                                        <p:tgtEl>
                                          <p:spTgt spid="2457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ema">
  <a:themeElements>
    <a:clrScheme name="Office tema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ema">
      <a:majorFont>
        <a:latin typeface="Arial"/>
        <a:ea typeface="WenQuanYi Micro Hei"/>
        <a:cs typeface="WenQuanYi Micro Hei"/>
      </a:majorFont>
      <a:minorFont>
        <a:latin typeface="Arial"/>
        <a:ea typeface="WenQuanYi Micro Hei"/>
        <a:cs typeface="WenQuanYi Micro He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93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effectLst/>
            <a:latin typeface="Arial" charset="0"/>
          </a:defRPr>
        </a:defPPr>
      </a:lstStyle>
    </a:spDef>
    <a:lnDef>
      <a:spPr bwMode="auto">
        <a:solidFill>
          <a:srgbClr val="00B8FF"/>
        </a:solidFill>
        <a:ln w="190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</a:lnDef>
  </a:objectDefaults>
  <a:extraClrSchemeLst>
    <a:extraClrScheme>
      <a:clrScheme name="Office tema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ema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ema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2835</TotalTime>
  <Words>726</Words>
  <Application>Microsoft Office PowerPoint</Application>
  <PresentationFormat>On-screen Show (4:3)</PresentationFormat>
  <Paragraphs>113</Paragraphs>
  <Slides>12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73</cp:revision>
  <cp:lastPrinted>1601-01-01T00:00:00Z</cp:lastPrinted>
  <dcterms:created xsi:type="dcterms:W3CDTF">1601-01-01T00:00:00Z</dcterms:created>
  <dcterms:modified xsi:type="dcterms:W3CDTF">2019-03-28T20:04:57Z</dcterms:modified>
</cp:coreProperties>
</file>