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00"/>
    <a:srgbClr val="FF3399"/>
    <a:srgbClr val="FF0000"/>
    <a:srgbClr val="FF6600"/>
    <a:srgbClr val="0000FF"/>
    <a:srgbClr val="CC0000"/>
    <a:srgbClr val="FF7F00"/>
    <a:srgbClr val="99CCFF"/>
    <a:srgbClr val="00FF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986" autoAdjust="0"/>
    <p:restoredTop sz="57746" autoAdjust="0"/>
  </p:normalViewPr>
  <p:slideViewPr>
    <p:cSldViewPr>
      <p:cViewPr varScale="1">
        <p:scale>
          <a:sx n="75" d="100"/>
          <a:sy n="75" d="100"/>
        </p:scale>
        <p:origin x="-123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778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49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E5D643-D875-49BA-AC11-2E81D3EFA866}" type="datetimeFigureOut">
              <a:rPr lang="sr-Latn-CS" smtClean="0"/>
              <a:pPr/>
              <a:t>17.3.2019.</a:t>
            </a:fld>
            <a:endParaRPr lang="hr-H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532DD3-7C58-48D1-8B1A-B03023A7F4A4}" type="slidenum">
              <a:rPr lang="hr-HR" smtClean="0"/>
              <a:pPr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2229827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CAC008-3BA1-4F57-A152-90474F7AC888}" type="datetimeFigureOut">
              <a:rPr lang="sr-Latn-CS" smtClean="0"/>
              <a:pPr/>
              <a:t>17.3.2019.</a:t>
            </a:fld>
            <a:endParaRPr lang="hr-H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31E15-898B-44A5-B093-43F17AD5834C}" type="slidenum">
              <a:rPr lang="hr-HR" smtClean="0"/>
              <a:pPr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71760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/>
              <a:pPr/>
              <a:t>3/17/2019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/>
              <a:pPr/>
              <a:t>3/17/2019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/>
              <a:pPr/>
              <a:t>3/17/2019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500063" y="796925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71414"/>
            <a:ext cx="8229600" cy="868346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237814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/>
              <a:pPr/>
              <a:t>3/17/2019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00034" y="796884"/>
            <a:ext cx="821537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bIns="0" anchor="b"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tx1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Trebuchet MS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/>
          <a:lstStyle>
            <a:lvl1pPr marL="73152" indent="0" algn="l">
              <a:buNone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/>
              <a:pPr/>
              <a:t>3/17/2019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00063" y="796925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-71462"/>
            <a:ext cx="8229600" cy="1143000"/>
          </a:xfrm>
        </p:spPr>
        <p:txBody>
          <a:bodyPr/>
          <a:lstStyle>
            <a:lvl1pPr>
              <a:defRPr>
                <a:solidFill>
                  <a:srgbClr val="FFC000"/>
                </a:solidFill>
                <a:latin typeface="Trebuchet MS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/>
              <a:pPr/>
              <a:t>3/17/2019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500034" y="796884"/>
            <a:ext cx="821537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/>
              <a:pPr/>
              <a:t>3/17/2019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/>
              <a:pPr/>
              <a:t>3/17/2019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/>
              <a:pPr/>
              <a:t>3/17/2019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/>
              <a:pPr/>
              <a:t>3/17/2019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rIns="45720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/>
              <a:pPr/>
              <a:t>3/17/2019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kumimoji="0"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71438"/>
            <a:ext cx="8229600" cy="1143000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4438"/>
            <a:ext cx="8229600" cy="5094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fld id="{7CB97365-EBCA-4027-87D5-99FC1D4DF0BB}" type="datetimeFigureOut">
              <a:rPr lang="en-US" smtClean="0"/>
              <a:pPr/>
              <a:t>3/17/2019</a:t>
            </a:fld>
            <a:endParaRPr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endParaRPr kumimoji="0"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1">
                  <a:shade val="50000"/>
                </a:scheme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 kern="1200">
          <a:ln w="6350">
            <a:noFill/>
          </a:ln>
          <a:solidFill>
            <a:schemeClr val="tx1"/>
          </a:soli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Trebuchet MS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9pPr>
    </p:titleStyle>
    <p:bodyStyle>
      <a:lvl1pPr marL="547688" indent="-411163" algn="l" rtl="0" eaLnBrk="1" fontAlgn="base" hangingPunct="1">
        <a:spcBef>
          <a:spcPct val="20000"/>
        </a:spcBef>
        <a:spcAft>
          <a:spcPct val="0"/>
        </a:spcAft>
        <a:buClr>
          <a:srgbClr val="F9F9F9"/>
        </a:buClr>
        <a:buSzPct val="65000"/>
        <a:buFont typeface="Wingdings 2" pitchFamily="18" charset="2"/>
        <a:buChar char="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868363" indent="-2825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 2" pitchFamily="18" charset="2"/>
        <a:buChar char="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33475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95000"/>
        <a:buFont typeface="Wingdings" pitchFamily="2" charset="2"/>
        <a:buChar char="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352550" indent="-18256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00000"/>
        <a:buFont typeface="Wingdings 3" pitchFamily="18" charset="2"/>
        <a:buChar char="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544638" indent="-18256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 2" pitchFamily="18" charset="2"/>
        <a:buChar char="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GjuV-XdYHhA" TargetMode="External"/><Relationship Id="rId2" Type="http://schemas.openxmlformats.org/officeDocument/2006/relationships/hyperlink" Target="https://youtu.be/SlkIKCMt-F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youtu.be/fAUUHCZMJH8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0" r="349"/>
          <a:stretch/>
        </p:blipFill>
        <p:spPr bwMode="auto">
          <a:xfrm>
            <a:off x="0" y="-23285"/>
            <a:ext cx="9144000" cy="688439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0" y="5301207"/>
            <a:ext cx="9144000" cy="1559901"/>
          </a:xfrm>
          <a:prstGeom prst="rect">
            <a:avLst/>
          </a:prstGeom>
          <a:solidFill>
            <a:sysClr val="window" lastClr="FFFFFF">
              <a:alpha val="50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r-HR" sz="1800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5598852"/>
            <a:ext cx="9144000" cy="1142984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contourClr>
                <a:srgbClr val="DDDDDD"/>
              </a:contourClr>
            </a:sp3d>
          </a:bodyPr>
          <a:lstStyle/>
          <a:p>
            <a:pPr algn="ctr">
              <a:lnSpc>
                <a:spcPts val="4500"/>
              </a:lnSpc>
              <a:spcBef>
                <a:spcPts val="600"/>
              </a:spcBef>
              <a:defRPr/>
            </a:pPr>
            <a:r>
              <a:rPr lang="hr-HR" sz="6000" b="1" dirty="0">
                <a:ln w="3175">
                  <a:noFill/>
                </a:ln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/>
              </a:rPr>
              <a:t>DRUŠTVENA NEJEDNAKOST </a:t>
            </a:r>
          </a:p>
          <a:p>
            <a:pPr algn="ctr">
              <a:lnSpc>
                <a:spcPts val="4500"/>
              </a:lnSpc>
              <a:spcBef>
                <a:spcPts val="600"/>
              </a:spcBef>
              <a:defRPr/>
            </a:pPr>
            <a:r>
              <a:rPr lang="hr-HR" sz="6000" b="1" dirty="0">
                <a:ln w="3175">
                  <a:noFill/>
                </a:ln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/>
              </a:rPr>
              <a:t>I </a:t>
            </a:r>
            <a:r>
              <a:rPr lang="hr-HR" sz="6000" b="1" dirty="0" smtClean="0">
                <a:ln w="3175">
                  <a:noFill/>
                </a:ln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/>
              </a:rPr>
              <a:t>STRATIFIKACIJA</a:t>
            </a:r>
            <a:endParaRPr lang="hr-HR" sz="6000" b="1" dirty="0">
              <a:ln w="3175">
                <a:noFill/>
              </a:ln>
              <a:solidFill>
                <a:srgbClr val="C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99298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686800" cy="868346"/>
          </a:xfrm>
        </p:spPr>
        <p:txBody>
          <a:bodyPr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4000" dirty="0" smtClean="0">
                <a:latin typeface="Calibri" pitchFamily="34" charset="0"/>
                <a:cs typeface="Calibri" pitchFamily="34" charset="0"/>
              </a:rPr>
              <a:t>DR. STRATIFIKACIJA I DIFERENCIJACIJA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5496" y="872416"/>
            <a:ext cx="9001156" cy="57864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15900" indent="-215900">
              <a:lnSpc>
                <a:spcPct val="100000"/>
              </a:lnSpc>
              <a:buClr>
                <a:schemeClr val="tx1"/>
              </a:buClr>
              <a:buSzPct val="6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800" b="1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DRUŠTVENA </a:t>
            </a:r>
            <a:r>
              <a:rPr lang="en-US" sz="2800" b="1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DIFERENCIJACIJA</a:t>
            </a:r>
            <a:endParaRPr lang="hr-HR" sz="2400" dirty="0" smtClean="0">
              <a:solidFill>
                <a:srgbClr val="FFFFFF"/>
              </a:solidFill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647700" lvl="2" indent="-215900">
              <a:lnSpc>
                <a:spcPct val="100000"/>
              </a:lnSpc>
              <a:buClr>
                <a:schemeClr val="tx1"/>
              </a:buClr>
              <a:buSzPct val="95000"/>
              <a:buFont typeface="Arial" charset="0"/>
              <a:buChar char="−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hr-HR" sz="2400" dirty="0" smtClean="0">
              <a:solidFill>
                <a:srgbClr val="FFFFFF"/>
              </a:solidFill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647700" lvl="2" indent="-215900">
              <a:lnSpc>
                <a:spcPct val="100000"/>
              </a:lnSpc>
              <a:buClr>
                <a:schemeClr val="tx1"/>
              </a:buClr>
              <a:buSzPct val="95000"/>
              <a:buFont typeface="Arial" charset="0"/>
              <a:buChar char="−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hr-HR" sz="2400" dirty="0" smtClean="0">
              <a:solidFill>
                <a:srgbClr val="FFFFFF"/>
              </a:solidFill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647700" lvl="2" indent="-215900">
              <a:lnSpc>
                <a:spcPct val="100000"/>
              </a:lnSpc>
              <a:buClr>
                <a:schemeClr val="tx1"/>
              </a:buClr>
              <a:buSzPct val="95000"/>
              <a:buFont typeface="Arial" charset="0"/>
              <a:buChar char="−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hr-HR" sz="2400" dirty="0" smtClean="0">
              <a:solidFill>
                <a:srgbClr val="FFFFFF"/>
              </a:solidFill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215900" indent="-2159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SzPct val="6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800" b="1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DRUŠTVENA </a:t>
            </a:r>
            <a:r>
              <a:rPr lang="en-US" sz="2800" b="1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STRATIFIKACIJA </a:t>
            </a:r>
            <a:endParaRPr lang="hr-HR" sz="2400" dirty="0" smtClean="0">
              <a:solidFill>
                <a:srgbClr val="FFFFFF"/>
              </a:solidFill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215900" indent="-2159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SzPct val="6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/>
            </a:r>
            <a:br>
              <a:rPr lang="hr-HR" sz="2400" b="1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</a:br>
            <a:endParaRPr lang="hr-HR" sz="2400" b="1" dirty="0" smtClean="0">
              <a:solidFill>
                <a:srgbClr val="FFFFFF"/>
              </a:solidFill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215900" indent="-2159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SzPct val="6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hr-HR" sz="2400" b="1" dirty="0" smtClean="0">
              <a:solidFill>
                <a:srgbClr val="FFFFFF"/>
              </a:solidFill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215900" indent="-2159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SzPct val="6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800" b="1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DRUŠTVENI </a:t>
            </a:r>
            <a:r>
              <a:rPr lang="en-US" sz="2800" b="1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SLOJ (SOCIJALNI STRATUM</a:t>
            </a:r>
            <a:r>
              <a:rPr lang="en-US" sz="2800" b="1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)</a:t>
            </a:r>
            <a:endParaRPr lang="en-US" sz="2200">
              <a:solidFill>
                <a:srgbClr val="FFFFFF"/>
              </a:solidFill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5496" y="872398"/>
            <a:ext cx="9001156" cy="57864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15900" indent="-215900">
              <a:lnSpc>
                <a:spcPct val="100000"/>
              </a:lnSpc>
              <a:buClr>
                <a:schemeClr val="tx1"/>
              </a:buClr>
              <a:buSzPct val="6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DRUŠTVENA DIFERENCIJACIJA</a:t>
            </a:r>
            <a:r>
              <a:rPr lang="en-US" sz="2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–</a:t>
            </a:r>
            <a:r>
              <a:rPr lang="en-US" sz="2400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društvena nejednakost kao posljedica </a:t>
            </a:r>
            <a:r>
              <a:rPr 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obavljanja različitih djelatnosti </a:t>
            </a:r>
            <a:r>
              <a:rPr lang="en-US" sz="2400" dirty="0">
                <a:latin typeface="Calibri" pitchFamily="34" charset="0"/>
                <a:ea typeface="WenQuanYi Micro Hei" charset="0"/>
                <a:cs typeface="Calibri" pitchFamily="34" charset="0"/>
              </a:rPr>
              <a:t>i</a:t>
            </a:r>
            <a:r>
              <a:rPr 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različitih uloga</a:t>
            </a:r>
          </a:p>
          <a:p>
            <a:pPr marL="900000" lvl="2" indent="-288000">
              <a:lnSpc>
                <a:spcPct val="100000"/>
              </a:lnSpc>
              <a:buClr>
                <a:schemeClr val="tx1"/>
              </a:buClr>
              <a:buSzPct val="95000"/>
              <a:buFont typeface="Arial" charset="0"/>
              <a:buChar char="−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u="sng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razlika je u ulogama koje </a:t>
            </a:r>
            <a:r>
              <a:rPr lang="hr-HR" sz="2400" u="sng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pojedinci </a:t>
            </a:r>
            <a:r>
              <a:rPr lang="en-US" sz="2400" u="sng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obavljaju</a:t>
            </a:r>
            <a:r>
              <a:rPr lang="en-US" sz="24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endParaRPr lang="en-US" sz="2400" dirty="0">
              <a:solidFill>
                <a:srgbClr val="FFFFFF"/>
              </a:solidFill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900000" lvl="2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95000"/>
              <a:buFont typeface="Arial" charset="0"/>
              <a:buChar char="−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ne postoje </a:t>
            </a:r>
            <a:r>
              <a:rPr lang="hr-HR" sz="24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„</a:t>
            </a:r>
            <a:r>
              <a:rPr lang="en-US" sz="24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viši</a:t>
            </a:r>
            <a:r>
              <a:rPr lang="hr-HR" sz="24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”</a:t>
            </a:r>
            <a:r>
              <a:rPr lang="en-US" sz="24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i </a:t>
            </a:r>
            <a:r>
              <a:rPr lang="hr-HR" sz="24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„</a:t>
            </a:r>
            <a:r>
              <a:rPr lang="en-US" sz="24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niži</a:t>
            </a:r>
            <a:r>
              <a:rPr lang="hr-HR" sz="24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”</a:t>
            </a:r>
            <a:r>
              <a:rPr lang="en-US" sz="24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članovi </a:t>
            </a:r>
            <a:r>
              <a:rPr lang="en-US" sz="24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društva</a:t>
            </a:r>
            <a:endParaRPr lang="hr-HR" sz="2400" dirty="0" smtClean="0">
              <a:solidFill>
                <a:srgbClr val="FFFFFF"/>
              </a:solidFill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215900" indent="-2159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SzPct val="6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DRUŠTVENA </a:t>
            </a:r>
            <a:r>
              <a:rPr 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STRATIFIKACIJA </a:t>
            </a:r>
            <a:r>
              <a:rPr lang="en-US" sz="24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–</a:t>
            </a:r>
            <a:r>
              <a:rPr lang="en-US" sz="2400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en-US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strukturiran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a</a:t>
            </a:r>
            <a:r>
              <a:rPr lang="en-US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, stabiln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a</a:t>
            </a:r>
            <a:r>
              <a:rPr lang="en-US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en-US" sz="2400" dirty="0">
                <a:latin typeface="Calibri" pitchFamily="34" charset="0"/>
                <a:ea typeface="WenQuanYi Micro Hei" charset="0"/>
                <a:cs typeface="Calibri" pitchFamily="34" charset="0"/>
              </a:rPr>
              <a:t>i</a:t>
            </a:r>
            <a:r>
              <a:rPr 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en-US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trajn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a</a:t>
            </a:r>
            <a:r>
              <a:rPr lang="en-US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nejednakost </a:t>
            </a:r>
            <a:r>
              <a:rPr lang="en-US" sz="24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među skupinama u nekom društvu</a:t>
            </a:r>
          </a:p>
          <a:p>
            <a:pPr marL="900000" lvl="2" indent="-288000">
              <a:lnSpc>
                <a:spcPct val="100000"/>
              </a:lnSpc>
              <a:buClr>
                <a:schemeClr val="tx1"/>
              </a:buClr>
              <a:buSzPct val="95000"/>
              <a:buFont typeface="Arial" charset="0"/>
              <a:buChar char="−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nejednakost na temelju </a:t>
            </a:r>
            <a:r>
              <a:rPr lang="en-US" sz="24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dostupnosti </a:t>
            </a:r>
            <a:r>
              <a:rPr lang="en-US" sz="24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dr</a:t>
            </a:r>
            <a:r>
              <a:rPr lang="hr-HR" sz="2400" b="1" dirty="0" err="1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uštvenih</a:t>
            </a:r>
            <a:r>
              <a:rPr lang="en-US" sz="24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resursa </a:t>
            </a:r>
            <a:r>
              <a:rPr lang="hr-HR" sz="24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/>
            </a:r>
            <a:br>
              <a:rPr lang="hr-HR" sz="24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</a:br>
            <a:r>
              <a:rPr lang="en-US" sz="2400" i="1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(</a:t>
            </a:r>
            <a:r>
              <a:rPr lang="en-US" sz="2400" i="1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materijalno bogatstvo, moć i prestiž u društvu)</a:t>
            </a:r>
          </a:p>
          <a:p>
            <a:pPr marL="900000" lvl="2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95000"/>
              <a:buFont typeface="Arial" charset="0"/>
              <a:buChar char="−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hijerarhijski poredane društvene skupine (slojevi</a:t>
            </a:r>
            <a:r>
              <a:rPr lang="en-US" sz="24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)</a:t>
            </a:r>
            <a:endParaRPr lang="hr-HR" sz="2400" dirty="0" smtClean="0">
              <a:solidFill>
                <a:srgbClr val="FFFFFF"/>
              </a:solidFill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215900" indent="-2159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SzPct val="6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DRUŠTVENI </a:t>
            </a:r>
            <a:r>
              <a:rPr 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SLOJ (SOCIJALNI STRATUM)</a:t>
            </a:r>
            <a:r>
              <a:rPr 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– skupina ljudi koji </a:t>
            </a:r>
            <a:r>
              <a:rPr lang="en-US" sz="24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imaju slične životne šanse</a:t>
            </a:r>
          </a:p>
          <a:p>
            <a:pPr marL="900000" lvl="2" indent="-288000">
              <a:lnSpc>
                <a:spcPct val="100000"/>
              </a:lnSpc>
              <a:buClr>
                <a:schemeClr val="tx1"/>
              </a:buClr>
              <a:buSzPct val="95000"/>
              <a:buFont typeface="Arial" charset="0"/>
              <a:buChar char="−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2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osnovna komponenta dr. stratifikacije</a:t>
            </a:r>
          </a:p>
          <a:p>
            <a:pPr marL="900000" lvl="2" indent="-288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95000"/>
              <a:buFont typeface="Arial" charset="0"/>
              <a:buChar char="−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2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nije isto što i socijalna kategorija, povezani su interakcijom i socijalnim odnosima (čine dr. grupu)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38597" y="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r-H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136 – 137</a:t>
            </a:r>
            <a:endParaRPr lang="hr-HR" sz="1600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51071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" dur="25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25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0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"/>
                            </p:stCondLst>
                            <p:childTnLst>
                              <p:par>
                                <p:cTn id="22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4" dur="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8" dur="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3" dur="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"/>
                            </p:stCondLst>
                            <p:childTnLst>
                              <p:par>
                                <p:cTn id="3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7" dur="25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1" dur="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6" dur="25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"/>
                            </p:stCondLst>
                            <p:childTnLst>
                              <p:par>
                                <p:cTn id="48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0" dur="25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4" dur="25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686800" cy="868346"/>
          </a:xfrm>
        </p:spPr>
        <p:txBody>
          <a:bodyPr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4000" dirty="0" smtClean="0">
                <a:latin typeface="Calibri" pitchFamily="34" charset="0"/>
                <a:cs typeface="Calibri" pitchFamily="34" charset="0"/>
              </a:rPr>
              <a:t>ZNAČAJKE DR. STRATIFIKACIJE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14313" y="1071563"/>
            <a:ext cx="8786812" cy="5572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457200" indent="-4572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odnosi se na </a:t>
            </a:r>
            <a:r>
              <a:rPr 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skupine</a:t>
            </a:r>
            <a:r>
              <a:rPr lang="en-US" sz="24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a ne pojedince</a:t>
            </a:r>
          </a:p>
          <a:p>
            <a:pPr marL="457200" indent="-4572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nejednakost nije slučajna već </a:t>
            </a:r>
            <a:r>
              <a:rPr 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strukturirana</a:t>
            </a:r>
            <a:r>
              <a:rPr lang="en-US" sz="24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(po nekom obrascu)</a:t>
            </a:r>
          </a:p>
          <a:p>
            <a:pPr marL="457200" indent="-4572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stratifikacija je relativno </a:t>
            </a:r>
            <a:r>
              <a:rPr 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stabilna i trajna značajka</a:t>
            </a:r>
            <a:r>
              <a:rPr lang="en-US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dr. života (nasljedna je a ne postignuta)</a:t>
            </a:r>
          </a:p>
          <a:p>
            <a:pPr marL="457200" indent="-4572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u svakom stratifikacijskom sustavu </a:t>
            </a:r>
            <a:r>
              <a:rPr 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postoji skup ideja (ideologija)</a:t>
            </a:r>
            <a:r>
              <a:rPr lang="en-US" sz="24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koji opravdava i podupire nejednakosti</a:t>
            </a:r>
          </a:p>
          <a:p>
            <a:pPr marL="215900" indent="-215900">
              <a:lnSpc>
                <a:spcPct val="100000"/>
              </a:lnSpc>
              <a:spcBef>
                <a:spcPts val="3000"/>
              </a:spcBef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BITNE </a:t>
            </a:r>
            <a:r>
              <a:rPr 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ZNAČAJKE:</a:t>
            </a:r>
            <a:endParaRPr lang="en-US" sz="2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charset="0"/>
              <a:buChar char="−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kad god postoji društvena stratifikacija, prisutna je i društvena diferencijacija, ali </a:t>
            </a:r>
            <a:r>
              <a:rPr lang="en-US" sz="2400" u="sng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obrnuto nije slučaj</a:t>
            </a:r>
          </a:p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charset="0"/>
              <a:buChar char="−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dr. </a:t>
            </a:r>
            <a:r>
              <a:rPr 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diferencijacija</a:t>
            </a:r>
            <a:r>
              <a:rPr lang="en-US" sz="24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se odnosi na razlike među </a:t>
            </a:r>
            <a:r>
              <a:rPr 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pojedincima</a:t>
            </a:r>
            <a:r>
              <a:rPr lang="en-US" sz="24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, dok se dr. </a:t>
            </a:r>
            <a:r>
              <a:rPr 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stratifikacija</a:t>
            </a:r>
            <a:r>
              <a:rPr lang="en-US" sz="24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odnosi na razlike među </a:t>
            </a:r>
            <a:r>
              <a:rPr lang="en-US" sz="24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grupama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38597" y="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r-H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136 – 137</a:t>
            </a:r>
            <a:endParaRPr lang="hr-HR" sz="1600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7379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" dur="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9" dur="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4" dur="25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"/>
                            </p:stCondLst>
                            <p:childTnLst>
                              <p:par>
                                <p:cTn id="26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8" dur="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2" dur="25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686800" cy="868346"/>
          </a:xfrm>
        </p:spPr>
        <p:txBody>
          <a:bodyPr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4000" dirty="0" smtClean="0">
                <a:latin typeface="Calibri" pitchFamily="34" charset="0"/>
                <a:cs typeface="Calibri" pitchFamily="34" charset="0"/>
              </a:rPr>
              <a:t>DR. STRATIFIKACIJA I DIFERENCIJACIJA</a:t>
            </a:r>
          </a:p>
        </p:txBody>
      </p:sp>
      <p:graphicFrame>
        <p:nvGraphicFramePr>
          <p:cNvPr id="5" name="Group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52000"/>
              </p:ext>
            </p:extLst>
          </p:nvPr>
        </p:nvGraphicFramePr>
        <p:xfrm>
          <a:off x="917575" y="1554163"/>
          <a:ext cx="7680325" cy="4187065"/>
        </p:xfrm>
        <a:graphic>
          <a:graphicData uri="http://schemas.openxmlformats.org/drawingml/2006/table">
            <a:tbl>
              <a:tblPr/>
              <a:tblGrid>
                <a:gridCol w="2559050"/>
                <a:gridCol w="2560638"/>
                <a:gridCol w="2560637"/>
              </a:tblGrid>
              <a:tr h="67945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WenQuanYi Micro Hei" charset="0"/>
                          <a:cs typeface="Calibri" pitchFamily="34" charset="0"/>
                        </a:rPr>
                        <a:t>DR. SUSTAV</a:t>
                      </a:r>
                    </a:p>
                  </a:txBody>
                  <a:tcPr marL="90000" marR="90000" marT="62676" marB="46800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WenQuanYi Micro Hei" charset="0"/>
                          <a:cs typeface="Calibri" pitchFamily="34" charset="0"/>
                        </a:rPr>
                        <a:t>DR. DIFERENCIJACIJA</a:t>
                      </a:r>
                    </a:p>
                  </a:txBody>
                  <a:tcPr marL="90000" marR="90000" marT="62676" marB="46800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WenQuanYi Micro Hei" charset="0"/>
                          <a:cs typeface="Calibri" pitchFamily="34" charset="0"/>
                        </a:rPr>
                        <a:t>DR. STRATIFIKACIJA</a:t>
                      </a:r>
                    </a:p>
                  </a:txBody>
                  <a:tcPr marL="90000" marR="90000" marT="62676" marB="46800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2060"/>
                    </a:solidFill>
                  </a:tcPr>
                </a:tc>
              </a:tr>
              <a:tr h="67945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WenQuanYi Micro Hei" charset="0"/>
                          <a:cs typeface="Calibri" pitchFamily="34" charset="0"/>
                        </a:rPr>
                        <a:t>KASTE</a:t>
                      </a:r>
                    </a:p>
                  </a:txBody>
                  <a:tcPr marL="90000" marR="90000" marT="62676" marB="46800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WenQuanYi Micro Hei" charset="0"/>
                        <a:cs typeface="Calibri" pitchFamily="34" charset="0"/>
                      </a:endParaRPr>
                    </a:p>
                  </a:txBody>
                  <a:tcPr marL="90000" marR="90000" marT="62676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WenQuanYi Micro Hei" charset="0"/>
                        <a:cs typeface="Calibri" pitchFamily="34" charset="0"/>
                      </a:endParaRPr>
                    </a:p>
                  </a:txBody>
                  <a:tcPr marL="90000" marR="90000" marT="62676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</a:tr>
              <a:tr h="67945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WenQuanYi Micro Hei" charset="0"/>
                          <a:cs typeface="Calibri" pitchFamily="34" charset="0"/>
                        </a:rPr>
                        <a:t>FEUDALIZAM</a:t>
                      </a:r>
                    </a:p>
                  </a:txBody>
                  <a:tcPr marL="90000" marR="90000" marT="62676" marB="46800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WenQuanYi Micro Hei" charset="0"/>
                        <a:cs typeface="Calibri" pitchFamily="34" charset="0"/>
                      </a:endParaRPr>
                    </a:p>
                  </a:txBody>
                  <a:tcPr marL="90000" marR="90000" marT="62676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WenQuanYi Micro Hei" charset="0"/>
                        <a:cs typeface="Calibri" pitchFamily="34" charset="0"/>
                      </a:endParaRPr>
                    </a:p>
                  </a:txBody>
                  <a:tcPr marL="90000" marR="90000" marT="62676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67945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WenQuanYi Micro Hei" charset="0"/>
                          <a:cs typeface="Calibri" pitchFamily="34" charset="0"/>
                        </a:rPr>
                        <a:t>BUŠMANI</a:t>
                      </a:r>
                    </a:p>
                  </a:txBody>
                  <a:tcPr marL="90000" marR="90000" marT="62676" marB="46800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WenQuanYi Micro Hei" charset="0"/>
                        <a:cs typeface="Calibri" pitchFamily="34" charset="0"/>
                      </a:endParaRPr>
                    </a:p>
                  </a:txBody>
                  <a:tcPr marL="90000" marR="90000" marT="62676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WenQuanYi Micro Hei" charset="0"/>
                        <a:cs typeface="Calibri" pitchFamily="34" charset="0"/>
                      </a:endParaRPr>
                    </a:p>
                  </a:txBody>
                  <a:tcPr marL="90000" marR="90000" marT="62676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</a:tr>
              <a:tr h="67945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WenQuanYi Micro Hei" charset="0"/>
                          <a:cs typeface="Calibri" pitchFamily="34" charset="0"/>
                        </a:rPr>
                        <a:t>ABORIĐINI</a:t>
                      </a:r>
                    </a:p>
                  </a:txBody>
                  <a:tcPr marL="90000" marR="90000" marT="62676" marB="46800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WenQuanYi Micro Hei" charset="0"/>
                        <a:cs typeface="Calibri" pitchFamily="34" charset="0"/>
                      </a:endParaRPr>
                    </a:p>
                  </a:txBody>
                  <a:tcPr marL="90000" marR="90000" marT="62676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WenQuanYi Micro Hei" charset="0"/>
                        <a:cs typeface="Calibri" pitchFamily="34" charset="0"/>
                      </a:endParaRPr>
                    </a:p>
                  </a:txBody>
                  <a:tcPr marL="90000" marR="90000" marT="62676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</a:tr>
              <a:tr h="67945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WenQuanYi Micro Hei" charset="0"/>
                          <a:cs typeface="Calibri" pitchFamily="34" charset="0"/>
                        </a:rPr>
                        <a:t>MODERNA DRUŠTVA</a:t>
                      </a:r>
                    </a:p>
                  </a:txBody>
                  <a:tcPr marL="90000" marR="90000" marT="62676" marB="46800" anchor="ctr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WenQuanYi Micro Hei" charset="0"/>
                        <a:cs typeface="Calibri" pitchFamily="34" charset="0"/>
                      </a:endParaRPr>
                    </a:p>
                  </a:txBody>
                  <a:tcPr marL="90000" marR="90000" marT="62676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itchFamily="16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WenQuanYi Micro Hei" charset="0"/>
                        <a:cs typeface="Calibri" pitchFamily="34" charset="0"/>
                      </a:endParaRPr>
                    </a:p>
                  </a:txBody>
                  <a:tcPr marL="90000" marR="90000" marT="62676" marB="46800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6" name="Rectangle 66"/>
          <p:cNvSpPr>
            <a:spLocks noChangeArrowheads="1"/>
          </p:cNvSpPr>
          <p:nvPr/>
        </p:nvSpPr>
        <p:spPr bwMode="auto">
          <a:xfrm>
            <a:off x="4357688" y="1963738"/>
            <a:ext cx="439737" cy="10048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6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x</a:t>
            </a:r>
          </a:p>
        </p:txBody>
      </p:sp>
      <p:sp>
        <p:nvSpPr>
          <p:cNvPr id="7" name="Rectangle 67"/>
          <p:cNvSpPr>
            <a:spLocks noChangeArrowheads="1"/>
          </p:cNvSpPr>
          <p:nvPr/>
        </p:nvSpPr>
        <p:spPr bwMode="auto">
          <a:xfrm>
            <a:off x="6988175" y="1963738"/>
            <a:ext cx="439738" cy="10048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6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x</a:t>
            </a:r>
          </a:p>
        </p:txBody>
      </p:sp>
      <p:sp>
        <p:nvSpPr>
          <p:cNvPr id="8" name="Rectangle 68"/>
          <p:cNvSpPr>
            <a:spLocks noChangeArrowheads="1"/>
          </p:cNvSpPr>
          <p:nvPr/>
        </p:nvSpPr>
        <p:spPr bwMode="auto">
          <a:xfrm>
            <a:off x="4357688" y="2714625"/>
            <a:ext cx="439737" cy="10048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6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x</a:t>
            </a:r>
          </a:p>
        </p:txBody>
      </p:sp>
      <p:sp>
        <p:nvSpPr>
          <p:cNvPr id="9" name="Rectangle 69"/>
          <p:cNvSpPr>
            <a:spLocks noChangeArrowheads="1"/>
          </p:cNvSpPr>
          <p:nvPr/>
        </p:nvSpPr>
        <p:spPr bwMode="auto">
          <a:xfrm>
            <a:off x="6988175" y="2714625"/>
            <a:ext cx="439738" cy="10048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6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x</a:t>
            </a:r>
          </a:p>
        </p:txBody>
      </p:sp>
      <p:sp>
        <p:nvSpPr>
          <p:cNvPr id="10" name="Rectangle 70"/>
          <p:cNvSpPr>
            <a:spLocks noChangeArrowheads="1"/>
          </p:cNvSpPr>
          <p:nvPr/>
        </p:nvSpPr>
        <p:spPr bwMode="auto">
          <a:xfrm>
            <a:off x="4357688" y="3355975"/>
            <a:ext cx="439737" cy="10048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6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x</a:t>
            </a:r>
          </a:p>
        </p:txBody>
      </p:sp>
      <p:sp>
        <p:nvSpPr>
          <p:cNvPr id="11" name="Rectangle 71"/>
          <p:cNvSpPr>
            <a:spLocks noChangeArrowheads="1"/>
          </p:cNvSpPr>
          <p:nvPr/>
        </p:nvSpPr>
        <p:spPr bwMode="auto">
          <a:xfrm>
            <a:off x="4357688" y="4032250"/>
            <a:ext cx="439737" cy="10048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6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x</a:t>
            </a:r>
          </a:p>
        </p:txBody>
      </p:sp>
      <p:sp>
        <p:nvSpPr>
          <p:cNvPr id="12" name="Rectangle 72"/>
          <p:cNvSpPr>
            <a:spLocks noChangeArrowheads="1"/>
          </p:cNvSpPr>
          <p:nvPr/>
        </p:nvSpPr>
        <p:spPr bwMode="auto">
          <a:xfrm>
            <a:off x="4357688" y="4673600"/>
            <a:ext cx="439737" cy="10048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6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x</a:t>
            </a:r>
          </a:p>
        </p:txBody>
      </p:sp>
      <p:sp>
        <p:nvSpPr>
          <p:cNvPr id="13" name="Rectangle 73"/>
          <p:cNvSpPr>
            <a:spLocks noChangeArrowheads="1"/>
          </p:cNvSpPr>
          <p:nvPr/>
        </p:nvSpPr>
        <p:spPr bwMode="auto">
          <a:xfrm>
            <a:off x="6988175" y="4710113"/>
            <a:ext cx="439738" cy="10048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60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x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38597" y="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r-H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136 – 137</a:t>
            </a:r>
            <a:endParaRPr lang="hr-HR" sz="1600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9819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686800" cy="868346"/>
          </a:xfrm>
        </p:spPr>
        <p:txBody>
          <a:bodyPr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4000" dirty="0" smtClean="0">
                <a:latin typeface="Calibri" pitchFamily="34" charset="0"/>
                <a:cs typeface="Calibri" pitchFamily="34" charset="0"/>
              </a:rPr>
              <a:t>SISTEMI DR. STRATIFIKACIJE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643188" y="2071688"/>
            <a:ext cx="1855787" cy="1928812"/>
          </a:xfrm>
          <a:prstGeom prst="rect">
            <a:avLst/>
          </a:prstGeom>
          <a:noFill/>
          <a:ln w="28575">
            <a:solidFill>
              <a:srgbClr val="FFFFFF"/>
            </a:solidFill>
            <a:round/>
            <a:headEnd/>
            <a:tailEnd/>
          </a:ln>
          <a:effectLst/>
        </p:spPr>
        <p:txBody>
          <a:bodyPr lIns="180000" tIns="45000" rIns="90000" bIns="45000" anchor="ctr"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</a:tabLst>
            </a:pPr>
            <a:r>
              <a:rPr lang="en-US" sz="220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oblik dr. stratifikacije zasnovan na </a:t>
            </a:r>
            <a:r>
              <a:rPr lang="en-US" sz="2200" b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religiji</a:t>
            </a: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(hinduizam)</a:t>
            </a:r>
            <a:endParaRPr lang="en-US" sz="2200" i="1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2428875" y="3714750"/>
            <a:ext cx="2428875" cy="30718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57188" y="928688"/>
            <a:ext cx="1928812" cy="571500"/>
          </a:xfrm>
          <a:prstGeom prst="rect">
            <a:avLst/>
          </a:prstGeom>
          <a:solidFill>
            <a:srgbClr val="000000"/>
          </a:solidFill>
          <a:ln w="28575">
            <a:solidFill>
              <a:srgbClr val="FFFFFF"/>
            </a:solidFill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</a:tabLst>
            </a:pPr>
            <a:r>
              <a:rPr lang="en-US" sz="2400" b="1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ROPSTVO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608263" y="928688"/>
            <a:ext cx="1928812" cy="57150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2857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</a:tabLst>
            </a:pPr>
            <a:r>
              <a:rPr lang="en-US" sz="2400" b="1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KASTE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6892925" y="928688"/>
            <a:ext cx="1928813" cy="571500"/>
          </a:xfrm>
          <a:prstGeom prst="rect">
            <a:avLst/>
          </a:prstGeom>
          <a:solidFill>
            <a:srgbClr val="C00000"/>
          </a:solidFill>
          <a:ln w="2857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</a:tabLst>
            </a:pPr>
            <a:r>
              <a:rPr lang="en-US" sz="2400" b="1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KLASE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1035050" y="1643063"/>
            <a:ext cx="576000" cy="288000"/>
          </a:xfrm>
          <a:prstGeom prst="downArrow">
            <a:avLst/>
          </a:prstGeom>
          <a:solidFill>
            <a:srgbClr val="FFFFFF"/>
          </a:solidFill>
          <a:ln w="25560">
            <a:solidFill>
              <a:srgbClr val="FFFFFF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hr-HR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177800" y="2071688"/>
            <a:ext cx="2286000" cy="2286000"/>
          </a:xfrm>
          <a:prstGeom prst="rect">
            <a:avLst/>
          </a:prstGeom>
          <a:noFill/>
          <a:ln w="28575">
            <a:solidFill>
              <a:srgbClr val="FFFFFF"/>
            </a:solidFill>
            <a:round/>
            <a:headEnd/>
            <a:tailEnd/>
          </a:ln>
          <a:effectLst/>
        </p:spPr>
        <p:txBody>
          <a:bodyPr lIns="180000" tIns="45000" rIns="90000" bIns="45000" anchor="ctr"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en-US" sz="22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ekstremni oblik dr. </a:t>
            </a:r>
            <a:r>
              <a:rPr lang="hr-HR" sz="22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nejednakosti</a:t>
            </a:r>
            <a:r>
              <a:rPr lang="en-US" sz="22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en-US" sz="22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(pojedinci </a:t>
            </a:r>
            <a:r>
              <a:rPr lang="en-US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zakonski </a:t>
            </a: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„</a:t>
            </a:r>
            <a:r>
              <a:rPr lang="en-US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posjeduju”</a:t>
            </a: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en-US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druge </a:t>
            </a:r>
            <a:r>
              <a:rPr lang="en-US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ljude</a:t>
            </a:r>
            <a:r>
              <a:rPr lang="en-US" sz="22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)</a:t>
            </a:r>
          </a:p>
        </p:txBody>
      </p:sp>
      <p:sp>
        <p:nvSpPr>
          <p:cNvPr id="12" name="AutoShape 9"/>
          <p:cNvSpPr>
            <a:spLocks noChangeArrowheads="1"/>
          </p:cNvSpPr>
          <p:nvPr/>
        </p:nvSpPr>
        <p:spPr bwMode="auto">
          <a:xfrm>
            <a:off x="3286125" y="1643063"/>
            <a:ext cx="576000" cy="288000"/>
          </a:xfrm>
          <a:prstGeom prst="downArrow">
            <a:avLst/>
          </a:prstGeom>
          <a:solidFill>
            <a:srgbClr val="FFFFFF"/>
          </a:solidFill>
          <a:ln w="25560">
            <a:solidFill>
              <a:srgbClr val="FFFFFF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hr-HR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AutoShape 10"/>
          <p:cNvSpPr>
            <a:spLocks noChangeArrowheads="1"/>
          </p:cNvSpPr>
          <p:nvPr/>
        </p:nvSpPr>
        <p:spPr bwMode="auto">
          <a:xfrm>
            <a:off x="7572375" y="1643063"/>
            <a:ext cx="576000" cy="288000"/>
          </a:xfrm>
          <a:prstGeom prst="downArrow">
            <a:avLst/>
          </a:prstGeom>
          <a:solidFill>
            <a:srgbClr val="FFFFFF"/>
          </a:solidFill>
          <a:ln w="25560">
            <a:solidFill>
              <a:srgbClr val="FFFFFF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hr-HR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6858000" y="2071688"/>
            <a:ext cx="1998663" cy="1928812"/>
          </a:xfrm>
          <a:prstGeom prst="rect">
            <a:avLst/>
          </a:prstGeom>
          <a:noFill/>
          <a:ln w="28575">
            <a:solidFill>
              <a:srgbClr val="FFFFFF"/>
            </a:solidFill>
            <a:round/>
            <a:headEnd/>
            <a:tailEnd/>
          </a:ln>
          <a:effectLst/>
        </p:spPr>
        <p:txBody>
          <a:bodyPr lIns="180000" tIns="45000" rIns="90000" bIns="45000" anchor="ctr"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</a:tabLst>
            </a:pPr>
            <a:r>
              <a:rPr lang="en-US" sz="220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oblik dr. stratifikacije zasnovan na </a:t>
            </a:r>
            <a:r>
              <a:rPr lang="en-US" sz="22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ekonomskim </a:t>
            </a: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razlikama</a:t>
            </a:r>
            <a:endParaRPr lang="en-US" sz="2200" b="1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4714875" y="928688"/>
            <a:ext cx="1928813" cy="571500"/>
          </a:xfrm>
          <a:prstGeom prst="rect">
            <a:avLst/>
          </a:prstGeom>
          <a:solidFill>
            <a:srgbClr val="002060"/>
          </a:solidFill>
          <a:ln w="2857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</a:tabLst>
            </a:pPr>
            <a:r>
              <a:rPr lang="en-US" sz="2400" b="1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STALEŽI</a:t>
            </a:r>
          </a:p>
        </p:txBody>
      </p:sp>
      <p:sp>
        <p:nvSpPr>
          <p:cNvPr id="16" name="AutoShape 13"/>
          <p:cNvSpPr>
            <a:spLocks noChangeArrowheads="1"/>
          </p:cNvSpPr>
          <p:nvPr/>
        </p:nvSpPr>
        <p:spPr bwMode="auto">
          <a:xfrm>
            <a:off x="5392738" y="1643063"/>
            <a:ext cx="576000" cy="288000"/>
          </a:xfrm>
          <a:prstGeom prst="downArrow">
            <a:avLst/>
          </a:prstGeom>
          <a:solidFill>
            <a:srgbClr val="FFFFFF"/>
          </a:solidFill>
          <a:ln w="25560">
            <a:solidFill>
              <a:srgbClr val="FFFFFF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hr-HR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4679950" y="2071688"/>
            <a:ext cx="1998663" cy="1928812"/>
          </a:xfrm>
          <a:prstGeom prst="rect">
            <a:avLst/>
          </a:prstGeom>
          <a:noFill/>
          <a:ln w="28575">
            <a:solidFill>
              <a:srgbClr val="FFFFFF"/>
            </a:solidFill>
            <a:round/>
            <a:headEnd/>
            <a:tailEnd/>
          </a:ln>
          <a:effectLst/>
        </p:spPr>
        <p:txBody>
          <a:bodyPr lIns="180000" tIns="45000" rIns="90000" bIns="45000" anchor="ctr"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</a:tabLst>
            </a:pPr>
            <a:r>
              <a:rPr lang="en-US" sz="220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oblik dr. stratifikacije zasnovan na </a:t>
            </a:r>
            <a:r>
              <a:rPr lang="en-US" sz="22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vlasništvu nad zemljom</a:t>
            </a:r>
          </a:p>
        </p:txBody>
      </p:sp>
      <p:pic>
        <p:nvPicPr>
          <p:cNvPr id="18" name="Picture 15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71438" y="4479925"/>
            <a:ext cx="2571750" cy="1897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19" name="Picture 16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71438" y="4479925"/>
            <a:ext cx="2571750" cy="18970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20" name="Picture 17"/>
          <p:cNvPicPr>
            <a:picLocks noChangeAspect="1" noChangeArrowheads="1"/>
          </p:cNvPicPr>
          <p:nvPr/>
        </p:nvPicPr>
        <p:blipFill>
          <a:blip r:embed="rId5" cstate="email"/>
          <a:srcRect/>
          <a:stretch>
            <a:fillRect/>
          </a:stretch>
        </p:blipFill>
        <p:spPr bwMode="auto">
          <a:xfrm>
            <a:off x="4857750" y="4143375"/>
            <a:ext cx="4214813" cy="26050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21" name="Picture 18"/>
          <p:cNvPicPr>
            <a:picLocks noChangeAspect="1" noChangeArrowheads="1"/>
          </p:cNvPicPr>
          <p:nvPr/>
        </p:nvPicPr>
        <p:blipFill>
          <a:blip r:embed="rId6" cstate="email"/>
          <a:srcRect/>
          <a:stretch>
            <a:fillRect/>
          </a:stretch>
        </p:blipFill>
        <p:spPr bwMode="auto">
          <a:xfrm rot="875122">
            <a:off x="5919091" y="1418505"/>
            <a:ext cx="1208087" cy="12080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22" name="TextBox 21"/>
          <p:cNvSpPr txBox="1"/>
          <p:nvPr/>
        </p:nvSpPr>
        <p:spPr>
          <a:xfrm>
            <a:off x="8138597" y="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r-H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137 – 138</a:t>
            </a:r>
            <a:endParaRPr lang="hr-HR" sz="1600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52115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4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1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4" dur="2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"/>
                            </p:stCondLst>
                            <p:childTnLst>
                              <p:par>
                                <p:cTn id="26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8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1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36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40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43" dur="2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750"/>
                            </p:stCondLst>
                            <p:childTnLst>
                              <p:par>
                                <p:cTn id="49" presetID="10" presetClass="entr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 additive="repl"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1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56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"/>
                            </p:stCondLst>
                            <p:childTnLst>
                              <p:par>
                                <p:cTn id="5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60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63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6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72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50"/>
                            </p:stCondLst>
                            <p:childTnLst>
                              <p:par>
                                <p:cTn id="7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76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79" dur="25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83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88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50"/>
                            </p:stCondLst>
                            <p:childTnLst>
                              <p:par>
                                <p:cTn id="9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92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95" dur="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99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686800" cy="868346"/>
          </a:xfrm>
        </p:spPr>
        <p:txBody>
          <a:bodyPr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4000" dirty="0" smtClean="0">
                <a:latin typeface="Calibri" pitchFamily="34" charset="0"/>
                <a:cs typeface="Calibri" pitchFamily="34" charset="0"/>
              </a:rPr>
              <a:t>ZNAČAJKE KLASE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2075" y="1071563"/>
            <a:ext cx="8909050" cy="379759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514350" indent="-51435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fluidnije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su</a:t>
            </a:r>
            <a:r>
              <a:rPr lang="hr-HR" sz="26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6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(društvena pokretljivost je češća nego u ostalim sustavima dr. stratifikacije)</a:t>
            </a:r>
          </a:p>
          <a:p>
            <a:pPr marL="514350" indent="-51435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klase se zasnivaju na 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ekonomskim razlikama</a:t>
            </a:r>
            <a:r>
              <a:rPr lang="hr-HR" sz="2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6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a ne na religiji ili zakonu</a:t>
            </a:r>
          </a:p>
          <a:p>
            <a:pPr marL="514350" indent="-51435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impersonalni</a:t>
            </a:r>
            <a:r>
              <a:rPr lang="hr-HR" sz="26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odnosi (za razliku od ropstva i feudalizma koji su zasnovani na osobnim odnosima)</a:t>
            </a:r>
          </a:p>
          <a:p>
            <a:pPr marL="514350" indent="-51435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ne postoje 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formalna ograničenja</a:t>
            </a:r>
            <a:r>
              <a:rPr lang="hr-HR" sz="2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6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prilikom prelaska iz jedne u drugu klasu (npr. za sklapanje braka)</a:t>
            </a:r>
            <a:endParaRPr lang="hr-HR" sz="2600" dirty="0">
              <a:solidFill>
                <a:srgbClr val="FFFFFF"/>
              </a:solidFill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646749" y="0"/>
            <a:ext cx="4972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r-H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138</a:t>
            </a:r>
            <a:endParaRPr lang="hr-HR" sz="1600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34415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" dur="2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2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9" dur="25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71414"/>
            <a:ext cx="8686800" cy="868346"/>
          </a:xfrm>
        </p:spPr>
        <p:txBody>
          <a:bodyPr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3200" dirty="0" smtClean="0">
                <a:latin typeface="Calibri" pitchFamily="34" charset="0"/>
                <a:cs typeface="Calibri" pitchFamily="34" charset="0"/>
              </a:rPr>
              <a:t>TEORIJE STRATIFIKACIJE SUVREMENIH DRUŠTAVA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57217" y="1573231"/>
            <a:ext cx="3714750" cy="855662"/>
          </a:xfrm>
          <a:prstGeom prst="rect">
            <a:avLst/>
          </a:prstGeom>
          <a:solidFill>
            <a:srgbClr val="002060"/>
          </a:solidFill>
          <a:ln w="19050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 sz="2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FUNKCIONALISTIČKE TEORIJE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57217" y="2573356"/>
            <a:ext cx="3714750" cy="855662"/>
          </a:xfrm>
          <a:prstGeom prst="rect">
            <a:avLst/>
          </a:prstGeom>
          <a:solidFill>
            <a:srgbClr val="002060"/>
          </a:solidFill>
          <a:ln w="19050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 sz="22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MARXOVA TEORIJA KLASA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57217" y="3573481"/>
            <a:ext cx="3714750" cy="855662"/>
          </a:xfrm>
          <a:prstGeom prst="rect">
            <a:avLst/>
          </a:prstGeom>
          <a:solidFill>
            <a:srgbClr val="002060"/>
          </a:solidFill>
          <a:ln w="19050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 sz="22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TEORIJA STRATIFIKACIJE MAXA WEBERA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57217" y="4573606"/>
            <a:ext cx="3714750" cy="855662"/>
          </a:xfrm>
          <a:prstGeom prst="rect">
            <a:avLst/>
          </a:prstGeom>
          <a:solidFill>
            <a:srgbClr val="002060"/>
          </a:solidFill>
          <a:ln w="19050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 sz="22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NOVIJE TEORIJE STRATIFIKACIJE</a:t>
            </a:r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142904" y="501668"/>
            <a:ext cx="1588" cy="1588"/>
          </a:xfrm>
          <a:prstGeom prst="line">
            <a:avLst/>
          </a:prstGeom>
          <a:noFill/>
          <a:ln w="19050">
            <a:solidFill>
              <a:srgbClr val="FFFF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r-HR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142904" y="501668"/>
            <a:ext cx="1588" cy="1588"/>
          </a:xfrm>
          <a:prstGeom prst="line">
            <a:avLst/>
          </a:prstGeom>
          <a:noFill/>
          <a:ln w="19050">
            <a:solidFill>
              <a:srgbClr val="FFFF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r-HR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5643570" y="4002106"/>
            <a:ext cx="3214688" cy="855662"/>
          </a:xfrm>
          <a:prstGeom prst="rect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US" sz="2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WRIGHTOVA TEORIJA KLASA</a:t>
            </a: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5643570" y="5145106"/>
            <a:ext cx="3214688" cy="855662"/>
          </a:xfrm>
          <a:prstGeom prst="rect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US" sz="22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TEORIJA SOCIJALNOG ZATVARANJA (PARKIN)</a:t>
            </a:r>
          </a:p>
        </p:txBody>
      </p:sp>
      <p:cxnSp>
        <p:nvCxnSpPr>
          <p:cNvPr id="13" name="AutoShape 10"/>
          <p:cNvCxnSpPr>
            <a:cxnSpLocks noChangeShapeType="1"/>
          </p:cNvCxnSpPr>
          <p:nvPr/>
        </p:nvCxnSpPr>
        <p:spPr bwMode="auto">
          <a:xfrm flipV="1">
            <a:off x="4286248" y="4429132"/>
            <a:ext cx="1214446" cy="428627"/>
          </a:xfrm>
          <a:prstGeom prst="straightConnector1">
            <a:avLst/>
          </a:prstGeom>
          <a:noFill/>
          <a:ln w="54720">
            <a:solidFill>
              <a:srgbClr val="FFFFFF"/>
            </a:solidFill>
            <a:round/>
            <a:headEnd/>
            <a:tailEnd type="triangle" w="med" len="med"/>
          </a:ln>
          <a:effectLst/>
        </p:spPr>
      </p:cxnSp>
      <p:sp>
        <p:nvSpPr>
          <p:cNvPr id="14" name="Line 11"/>
          <p:cNvSpPr>
            <a:spLocks noChangeShapeType="1"/>
          </p:cNvSpPr>
          <p:nvPr/>
        </p:nvSpPr>
        <p:spPr bwMode="auto">
          <a:xfrm>
            <a:off x="4286248" y="5214950"/>
            <a:ext cx="1214446" cy="428628"/>
          </a:xfrm>
          <a:prstGeom prst="line">
            <a:avLst/>
          </a:prstGeom>
          <a:noFill/>
          <a:ln w="54720">
            <a:solidFill>
              <a:srgbClr val="FFFFFF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hr-HR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138597" y="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r-H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138 – 143</a:t>
            </a:r>
            <a:endParaRPr lang="hr-HR" sz="1600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1541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4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1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4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"/>
                            </p:stCondLst>
                            <p:childTnLst>
                              <p:par>
                                <p:cTn id="26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8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1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35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25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39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3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6" dur="2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75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50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54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250"/>
                            </p:stCondLst>
                            <p:childTnLst>
                              <p:par>
                                <p:cTn id="56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8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61" dur="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686800" cy="868346"/>
          </a:xfrm>
        </p:spPr>
        <p:txBody>
          <a:bodyPr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4000" dirty="0" smtClean="0">
                <a:latin typeface="Calibri" pitchFamily="34" charset="0"/>
                <a:cs typeface="Calibri" pitchFamily="34" charset="0"/>
              </a:rPr>
              <a:t>FUNKCIONALISTI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14281" y="908721"/>
            <a:ext cx="8786843" cy="573496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15900" indent="-2159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̶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5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stratifikacija je </a:t>
            </a:r>
            <a:r>
              <a:rPr lang="hr-HR" sz="25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nužna</a:t>
            </a:r>
            <a:r>
              <a:rPr lang="hr-HR" sz="25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radi popunjavanja </a:t>
            </a:r>
            <a:r>
              <a:rPr lang="hr-HR" sz="25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najvažnijih položaja u društvu</a:t>
            </a:r>
          </a:p>
          <a:p>
            <a:pPr marL="215900" indent="-2159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̶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5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sposobniji članovi</a:t>
            </a:r>
            <a:r>
              <a:rPr lang="hr-HR" sz="25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5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društva dobivaju </a:t>
            </a:r>
            <a:r>
              <a:rPr lang="hr-HR" sz="25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bolje pozicije</a:t>
            </a:r>
          </a:p>
          <a:p>
            <a:pPr marL="215900" indent="-2159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̶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5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nejednake nagrade</a:t>
            </a:r>
            <a:r>
              <a:rPr lang="hr-HR" sz="25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5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su nužne </a:t>
            </a:r>
            <a:r>
              <a:rPr lang="hr-HR" sz="25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radi učinkovitijeg obavljanja zadataka </a:t>
            </a:r>
            <a:r>
              <a:rPr lang="hr-HR" sz="2500" i="1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(različite plaće doktorima i trgovcima)</a:t>
            </a:r>
          </a:p>
          <a:p>
            <a:pPr marL="215900" indent="-2159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̶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5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ako su najvažniji dr. položaji ujedno I najnagrađivaniji, onda će ljudi biti </a:t>
            </a:r>
            <a:r>
              <a:rPr lang="hr-HR" sz="25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motiviraniji</a:t>
            </a:r>
            <a:r>
              <a:rPr lang="hr-HR" sz="25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zauzimati te položaje</a:t>
            </a:r>
          </a:p>
          <a:p>
            <a:pPr marL="431800" lvl="1" indent="-2159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̶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sz="2500" dirty="0">
              <a:solidFill>
                <a:srgbClr val="FFFFFF"/>
              </a:solidFill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215900" indent="-2159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̶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nejed</a:t>
            </a:r>
            <a:r>
              <a:rPr lang="hr-HR" sz="25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nake</a:t>
            </a:r>
            <a:r>
              <a:rPr lang="en-US" sz="25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en-US" sz="25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nagrade</a:t>
            </a:r>
            <a:r>
              <a:rPr lang="en-US" sz="25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en-US" sz="25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kao</a:t>
            </a:r>
            <a:r>
              <a:rPr lang="en-US" sz="25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en-US" sz="25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poticaj</a:t>
            </a:r>
            <a:r>
              <a:rPr lang="en-US" sz="25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ljudima</a:t>
            </a:r>
          </a:p>
          <a:p>
            <a:pPr marL="215900" indent="-2159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̶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5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stratifikacija</a:t>
            </a:r>
            <a:r>
              <a:rPr lang="en-US" sz="25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en-US" sz="25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je bitna za </a:t>
            </a:r>
            <a:r>
              <a:rPr lang="en-US" sz="25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opstanak društva u</a:t>
            </a:r>
            <a:r>
              <a:rPr lang="en-US" sz="2500" b="1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en-US" sz="25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cjelini</a:t>
            </a:r>
            <a:r>
              <a:rPr lang="hr-HR" sz="2500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500" i="1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(kao stroj i kotačići stroja)</a:t>
            </a:r>
            <a:endParaRPr lang="en-US" sz="2500" i="1" dirty="0">
              <a:solidFill>
                <a:srgbClr val="FFFFFF"/>
              </a:solidFill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86289" y="4797152"/>
            <a:ext cx="8534183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138597" y="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r-H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138 – 139</a:t>
            </a:r>
            <a:endParaRPr lang="hr-HR" sz="1600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1841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" dur="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9" dur="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"/>
                            </p:stCondLst>
                            <p:childTnLst>
                              <p:par>
                                <p:cTn id="26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8" dur="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2" dur="25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686800" cy="868346"/>
          </a:xfrm>
        </p:spPr>
        <p:txBody>
          <a:bodyPr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4000" dirty="0" smtClean="0">
                <a:latin typeface="Calibri" pitchFamily="34" charset="0"/>
                <a:cs typeface="Calibri" pitchFamily="34" charset="0"/>
              </a:rPr>
              <a:t>KRITIKA FUNKCIONALISTA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07504" y="908720"/>
            <a:ext cx="9036496" cy="5572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15900" indent="-2159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̶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kako odrediti funkcionalnu važnost </a:t>
            </a:r>
            <a:r>
              <a:rPr lang="hr-HR" sz="24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pojedinog zanimanja za društvo? </a:t>
            </a:r>
            <a:r>
              <a:rPr lang="hr-HR" sz="2400" i="1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(zašto bi liječnik trebao biti funkcionalno važniji od smetlara)</a:t>
            </a:r>
          </a:p>
          <a:p>
            <a:pPr marL="215900" indent="-2159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̶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za koga </a:t>
            </a:r>
            <a:r>
              <a:rPr lang="hr-HR" sz="24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je funkcionalno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važna stratifikacija</a:t>
            </a:r>
            <a:r>
              <a:rPr lang="hr-HR" sz="24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?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i="1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(koje slojeve društva</a:t>
            </a:r>
            <a:r>
              <a:rPr lang="en-US" sz="2400" i="1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)</a:t>
            </a:r>
            <a:endParaRPr lang="en-US" sz="2400" i="1" dirty="0">
              <a:solidFill>
                <a:srgbClr val="FFFFFF"/>
              </a:solidFill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215900" indent="-2159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̶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imaju</a:t>
            </a:r>
            <a:r>
              <a:rPr lang="en-US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li </a:t>
            </a:r>
            <a:r>
              <a:rPr 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svi jednake životne šanse </a:t>
            </a:r>
            <a:r>
              <a:rPr lang="en-US" sz="24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za postići najbolje pozicije u društvu? </a:t>
            </a:r>
            <a:r>
              <a:rPr lang="en-US" sz="2400" i="1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(hoće li svi talentirani ljudi imati jednake šanse za </a:t>
            </a:r>
            <a:r>
              <a:rPr lang="hr-HR" sz="2400" i="1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ostvariti </a:t>
            </a:r>
            <a:r>
              <a:rPr lang="en-US" sz="2400" i="1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svoj </a:t>
            </a:r>
            <a:r>
              <a:rPr lang="en-US" sz="2400" i="1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potencijal)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44976" y="3284984"/>
            <a:ext cx="3819511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8646749" y="0"/>
            <a:ext cx="4972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r-H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139</a:t>
            </a:r>
            <a:endParaRPr lang="hr-HR" sz="1600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98459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" dur="2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2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686800" cy="868346"/>
          </a:xfrm>
        </p:spPr>
        <p:txBody>
          <a:bodyPr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4000" dirty="0" smtClean="0">
                <a:latin typeface="Calibri" pitchFamily="34" charset="0"/>
                <a:cs typeface="Calibri" pitchFamily="34" charset="0"/>
              </a:rPr>
              <a:t>MARXOVA TEORIJA KLASA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07504" y="908721"/>
            <a:ext cx="9036495" cy="25922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15900" indent="-2159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̶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6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stratifikacija </a:t>
            </a:r>
            <a:r>
              <a:rPr lang="en-US" sz="26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je </a:t>
            </a:r>
            <a:r>
              <a:rPr lang="en-US" sz="2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odraz suprostavljenih interesa </a:t>
            </a:r>
            <a:r>
              <a:rPr lang="en-US" sz="26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različitih dr. grupa</a:t>
            </a:r>
          </a:p>
          <a:p>
            <a:pPr marL="215900" indent="-2159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̶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dvije </a:t>
            </a:r>
            <a:r>
              <a:rPr lang="en-US" sz="2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klase</a:t>
            </a:r>
            <a:r>
              <a:rPr lang="en-US" sz="26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en-US" sz="26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– vlasnici sredstava za proizvodnju (kapitalisti, buržoazija) i radna snaga (proletarijat)</a:t>
            </a:r>
          </a:p>
          <a:p>
            <a:pPr marL="215900" indent="-2159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̶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klasna </a:t>
            </a:r>
            <a:r>
              <a:rPr lang="en-US" sz="2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borba</a:t>
            </a:r>
          </a:p>
          <a:p>
            <a:pPr marL="215900" indent="-2159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̶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klasa </a:t>
            </a:r>
            <a:r>
              <a:rPr lang="en-US" sz="2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 sebi </a:t>
            </a:r>
            <a:r>
              <a:rPr lang="hr-HR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</a:t>
            </a:r>
            <a:r>
              <a:rPr lang="en-US" sz="2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en-US" sz="2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klasa za sebe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71472" y="3861048"/>
            <a:ext cx="1819341" cy="992176"/>
          </a:xfrm>
          <a:prstGeom prst="rect">
            <a:avLst/>
          </a:prstGeom>
          <a:solidFill>
            <a:srgbClr val="002060"/>
          </a:solidFill>
          <a:ln w="19050">
            <a:noFill/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</a:tabLst>
            </a:pPr>
            <a:r>
              <a:rPr lang="en-US" sz="2400" b="1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KLASA PO SEBI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675463" y="3861048"/>
            <a:ext cx="1754189" cy="992176"/>
          </a:xfrm>
          <a:prstGeom prst="rect">
            <a:avLst/>
          </a:prstGeom>
          <a:solidFill>
            <a:srgbClr val="336600"/>
          </a:solidFill>
          <a:ln w="19050">
            <a:noFill/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</a:tabLst>
            </a:pPr>
            <a:r>
              <a:rPr lang="en-US" sz="2400" b="1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KLASA ZA SEBE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566351" y="3861048"/>
            <a:ext cx="1933575" cy="992176"/>
          </a:xfrm>
          <a:prstGeom prst="rect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</a:tabLst>
            </a:pPr>
            <a:r>
              <a:rPr lang="en-US" sz="2400" b="1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KLASNA SVIJEST</a:t>
            </a:r>
          </a:p>
        </p:txBody>
      </p:sp>
      <p:sp>
        <p:nvSpPr>
          <p:cNvPr id="9" name="Right Arrow 8"/>
          <p:cNvSpPr/>
          <p:nvPr/>
        </p:nvSpPr>
        <p:spPr bwMode="auto">
          <a:xfrm>
            <a:off x="2621392" y="4035665"/>
            <a:ext cx="714380" cy="642942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800" b="0" i="0" u="none" strike="noStrike" cap="none" normalizeH="0" baseline="0" dirty="0" smtClean="0">
              <a:ln>
                <a:noFill/>
              </a:ln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Right Arrow 9"/>
          <p:cNvSpPr/>
          <p:nvPr/>
        </p:nvSpPr>
        <p:spPr bwMode="auto">
          <a:xfrm>
            <a:off x="5730505" y="4035665"/>
            <a:ext cx="714380" cy="642942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800" b="0" i="0" u="none" strike="noStrike" cap="none" normalizeH="0" baseline="0" dirty="0" smtClean="0">
              <a:ln>
                <a:noFill/>
              </a:ln>
              <a:effectLst/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5857884" y="5072074"/>
            <a:ext cx="3286115" cy="1571612"/>
            <a:chOff x="5857884" y="5143536"/>
            <a:chExt cx="3286115" cy="1571612"/>
          </a:xfrm>
        </p:grpSpPr>
        <p:sp>
          <p:nvSpPr>
            <p:cNvPr id="12" name="TextBox 11"/>
            <p:cNvSpPr txBox="1"/>
            <p:nvPr/>
          </p:nvSpPr>
          <p:spPr>
            <a:xfrm>
              <a:off x="5857884" y="5371967"/>
              <a:ext cx="3286115" cy="120032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hr-HR" b="1" dirty="0" smtClean="0">
                  <a:latin typeface="Calibri" pitchFamily="34" charset="0"/>
                  <a:cs typeface="Calibri" pitchFamily="34" charset="0"/>
                </a:rPr>
                <a:t>organizirana dr. grupa</a:t>
              </a:r>
            </a:p>
            <a:p>
              <a:pPr algn="ctr"/>
              <a:r>
                <a:rPr lang="hr-HR" b="1" dirty="0" smtClean="0">
                  <a:latin typeface="Calibri" pitchFamily="34" charset="0"/>
                  <a:cs typeface="Calibri" pitchFamily="34" charset="0"/>
                </a:rPr>
                <a:t>koja se bori za promjenu</a:t>
              </a:r>
            </a:p>
            <a:p>
              <a:pPr algn="ctr"/>
              <a:r>
                <a:rPr lang="hr-HR" b="1" dirty="0" smtClean="0">
                  <a:latin typeface="Calibri" pitchFamily="34" charset="0"/>
                  <a:cs typeface="Calibri" pitchFamily="34" charset="0"/>
                </a:rPr>
                <a:t>društva, tj. ukidanje </a:t>
              </a:r>
            </a:p>
            <a:p>
              <a:pPr algn="ctr"/>
              <a:r>
                <a:rPr lang="hr-HR" b="1" dirty="0" smtClean="0">
                  <a:latin typeface="Calibri" pitchFamily="34" charset="0"/>
                  <a:cs typeface="Calibri" pitchFamily="34" charset="0"/>
                </a:rPr>
                <a:t>kapitalizma</a:t>
              </a:r>
              <a:endParaRPr lang="hr-HR" b="1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6000760" y="5143536"/>
              <a:ext cx="3000396" cy="1571612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hr-HR" sz="1800" b="1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85720" y="5072062"/>
            <a:ext cx="2357454" cy="1571636"/>
            <a:chOff x="285720" y="5143512"/>
            <a:chExt cx="2357454" cy="1714512"/>
          </a:xfrm>
        </p:grpSpPr>
        <p:sp>
          <p:nvSpPr>
            <p:cNvPr id="15" name="TextBox 14"/>
            <p:cNvSpPr txBox="1"/>
            <p:nvPr/>
          </p:nvSpPr>
          <p:spPr>
            <a:xfrm>
              <a:off x="285720" y="5377323"/>
              <a:ext cx="2357454" cy="130945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hr-HR" b="1" dirty="0" smtClean="0">
                  <a:latin typeface="Calibri" pitchFamily="34" charset="0"/>
                  <a:cs typeface="Calibri" pitchFamily="34" charset="0"/>
                </a:rPr>
                <a:t>skupina ljudi koji </a:t>
              </a:r>
            </a:p>
            <a:p>
              <a:pPr algn="ctr"/>
              <a:r>
                <a:rPr lang="hr-HR" b="1" dirty="0" smtClean="0">
                  <a:latin typeface="Calibri" pitchFamily="34" charset="0"/>
                  <a:cs typeface="Calibri" pitchFamily="34" charset="0"/>
                </a:rPr>
                <a:t>se nalaze u istom </a:t>
              </a:r>
            </a:p>
            <a:p>
              <a:pPr algn="ctr"/>
              <a:r>
                <a:rPr lang="hr-HR" b="1" dirty="0" smtClean="0">
                  <a:latin typeface="Calibri" pitchFamily="34" charset="0"/>
                  <a:cs typeface="Calibri" pitchFamily="34" charset="0"/>
                </a:rPr>
                <a:t>ekonomskom</a:t>
              </a:r>
            </a:p>
            <a:p>
              <a:pPr algn="ctr"/>
              <a:r>
                <a:rPr lang="hr-HR" b="1" dirty="0" smtClean="0">
                  <a:latin typeface="Calibri" pitchFamily="34" charset="0"/>
                  <a:cs typeface="Calibri" pitchFamily="34" charset="0"/>
                </a:rPr>
                <a:t>položaju</a:t>
              </a:r>
              <a:endParaRPr lang="hr-HR" b="1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6" name="Oval 15"/>
            <p:cNvSpPr/>
            <p:nvPr/>
          </p:nvSpPr>
          <p:spPr bwMode="auto">
            <a:xfrm>
              <a:off x="357158" y="5143512"/>
              <a:ext cx="2214578" cy="1714512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hr-HR" sz="1800" b="1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286116" y="5072062"/>
            <a:ext cx="2500329" cy="1571636"/>
            <a:chOff x="214282" y="5143512"/>
            <a:chExt cx="2500329" cy="1714512"/>
          </a:xfrm>
        </p:grpSpPr>
        <p:sp>
          <p:nvSpPr>
            <p:cNvPr id="18" name="TextBox 17"/>
            <p:cNvSpPr txBox="1"/>
            <p:nvPr/>
          </p:nvSpPr>
          <p:spPr>
            <a:xfrm>
              <a:off x="214282" y="5352357"/>
              <a:ext cx="2500329" cy="130945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hr-HR" b="1" dirty="0" smtClean="0">
                  <a:latin typeface="Calibri" pitchFamily="34" charset="0"/>
                  <a:cs typeface="Calibri" pitchFamily="34" charset="0"/>
                </a:rPr>
                <a:t>organiziraju se</a:t>
              </a:r>
            </a:p>
            <a:p>
              <a:pPr algn="ctr"/>
              <a:r>
                <a:rPr lang="hr-HR" b="1" dirty="0" smtClean="0">
                  <a:latin typeface="Calibri" pitchFamily="34" charset="0"/>
                  <a:cs typeface="Calibri" pitchFamily="34" charset="0"/>
                </a:rPr>
                <a:t>u sindikate i </a:t>
              </a:r>
            </a:p>
            <a:p>
              <a:pPr algn="ctr"/>
              <a:r>
                <a:rPr lang="hr-HR" b="1" dirty="0" smtClean="0">
                  <a:latin typeface="Calibri" pitchFamily="34" charset="0"/>
                  <a:cs typeface="Calibri" pitchFamily="34" charset="0"/>
                </a:rPr>
                <a:t>radničke političke</a:t>
              </a:r>
            </a:p>
            <a:p>
              <a:pPr algn="ctr"/>
              <a:r>
                <a:rPr lang="hr-HR" b="1" dirty="0" smtClean="0">
                  <a:latin typeface="Calibri" pitchFamily="34" charset="0"/>
                  <a:cs typeface="Calibri" pitchFamily="34" charset="0"/>
                </a:rPr>
                <a:t>stranke</a:t>
              </a:r>
              <a:endParaRPr lang="hr-HR" b="1" dirty="0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9" name="Oval 18"/>
            <p:cNvSpPr/>
            <p:nvPr/>
          </p:nvSpPr>
          <p:spPr bwMode="auto">
            <a:xfrm>
              <a:off x="357158" y="5143512"/>
              <a:ext cx="2214578" cy="1714512"/>
            </a:xfrm>
            <a:prstGeom prst="ellips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buNone/>
                <a:tabLst/>
              </a:pPr>
              <a:endParaRPr kumimoji="0" lang="hr-HR" sz="1800" b="1" i="0" u="none" strike="noStrike" cap="none" normalizeH="0" baseline="0" dirty="0" smtClean="0">
                <a:ln>
                  <a:noFill/>
                </a:ln>
                <a:effectLst/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8138597" y="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r-H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139 – 141</a:t>
            </a:r>
            <a:endParaRPr lang="hr-HR" sz="1600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86458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" dur="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9" dur="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24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32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5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40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686800" cy="868346"/>
          </a:xfrm>
        </p:spPr>
        <p:txBody>
          <a:bodyPr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4000" dirty="0" smtClean="0">
                <a:latin typeface="Calibri" pitchFamily="34" charset="0"/>
                <a:cs typeface="Calibri" pitchFamily="34" charset="0"/>
              </a:rPr>
              <a:t>KRITIKA MARXA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79512" y="1071563"/>
            <a:ext cx="8964488" cy="5572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52000" indent="-252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̶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ekonomski determinizam</a:t>
            </a:r>
            <a:r>
              <a:rPr lang="hr-HR" sz="2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/>
            </a:r>
            <a:br>
              <a:rPr lang="hr-HR" sz="24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</a:br>
            <a:r>
              <a:rPr lang="hr-HR" sz="2400" i="1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(postoje i drugi izvori stratifikacije i sukoba među klasama – religija, rasa, nacionalnost, etnicitet...)</a:t>
            </a:r>
          </a:p>
          <a:p>
            <a:pPr marL="252000" indent="-252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̶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postojanje 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srednje klase</a:t>
            </a:r>
            <a:r>
              <a:rPr lang="hr-HR" sz="2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/>
            </a:r>
            <a:br>
              <a:rPr lang="hr-HR" sz="24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</a:br>
            <a:r>
              <a:rPr lang="hr-HR" sz="2400" i="1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(ne posjeduju sredstva za proizvodnju ali im je dr. položaj i moć bolja/veća od radničke klase)</a:t>
            </a:r>
          </a:p>
          <a:p>
            <a:pPr marL="252000" indent="-252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̶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socijalističke</a:t>
            </a:r>
            <a:r>
              <a:rPr lang="hr-HR" sz="26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države i 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ukidanje privatnog vlasništva</a:t>
            </a:r>
            <a:r>
              <a:rPr lang="hr-HR" sz="2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br>
              <a:rPr lang="hr-HR" sz="2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</a:br>
            <a:r>
              <a:rPr lang="hr-HR" sz="2400" i="1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(nejednakosti u vlasništvu pretvorene u nejednakosti u političkoj moći)</a:t>
            </a:r>
            <a:endParaRPr lang="hr-HR" sz="2400" i="1" dirty="0">
              <a:solidFill>
                <a:srgbClr val="FFFFFF"/>
              </a:solidFill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138597" y="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r-H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140 – 141</a:t>
            </a:r>
            <a:endParaRPr lang="hr-HR" sz="1600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92703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" dur="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115328" cy="868346"/>
          </a:xfrm>
        </p:spPr>
        <p:txBody>
          <a:bodyPr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4400" dirty="0" smtClean="0">
                <a:latin typeface="Calibri" pitchFamily="34" charset="0"/>
                <a:cs typeface="Calibri" pitchFamily="34" charset="0"/>
              </a:rPr>
              <a:t>DRUŠTVENE NEJEDNAKOSTI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2" y="1071546"/>
            <a:ext cx="9036528" cy="564360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vi-VN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  <a:sym typeface="Wingdings" pitchFamily="2" charset="2"/>
              </a:rPr>
              <a:t>antičko shvaćanje nejednakosti </a:t>
            </a:r>
            <a:r>
              <a:rPr lang="vi-VN" sz="2400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– zasnovano na prirodi, </a:t>
            </a:r>
          </a:p>
          <a:p>
            <a:pPr>
              <a:buNone/>
            </a:pPr>
            <a:r>
              <a:rPr lang="vi-VN" sz="2400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tj.  proizvod su prirodnih razlika među ljudima</a:t>
            </a:r>
          </a:p>
          <a:p>
            <a:pPr>
              <a:spcBef>
                <a:spcPts val="1800"/>
              </a:spcBef>
              <a:buNone/>
            </a:pPr>
            <a:r>
              <a:rPr lang="vi-VN" sz="2400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	</a:t>
            </a:r>
            <a:r>
              <a:rPr lang="hr-HR" sz="2400" i="1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„</a:t>
            </a:r>
            <a:r>
              <a:rPr lang="vi-VN" sz="2400" i="1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Prema tome je jasno da po prirodi postoje slobodni ljudi i robovi, te da je ropstvo pravedno i prihvatljivo za potonje. Isto tako, odnos muškarca i žene je po prirodi takav da je jedan superioran, a drugi inferioran, jedan dominira, a drugi je podčinjen.” – </a:t>
            </a:r>
            <a:r>
              <a:rPr lang="vi-VN" sz="24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  <a:sym typeface="Wingdings" pitchFamily="2" charset="2"/>
              </a:rPr>
              <a:t>Aristotel</a:t>
            </a:r>
            <a:endParaRPr lang="vi-VN" sz="2400" dirty="0" smtClean="0">
              <a:latin typeface="Calibri" pitchFamily="34" charset="0"/>
              <a:cs typeface="Calibri" pitchFamily="34" charset="0"/>
              <a:sym typeface="Wingdings" pitchFamily="2" charset="2"/>
            </a:endParaRPr>
          </a:p>
          <a:p>
            <a:pPr>
              <a:spcBef>
                <a:spcPts val="4200"/>
              </a:spcBef>
              <a:buNone/>
            </a:pPr>
            <a:r>
              <a:rPr lang="vi-VN" sz="2400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18. st. – ideja </a:t>
            </a:r>
            <a:r>
              <a:rPr lang="vi-VN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  <a:sym typeface="Wingdings" pitchFamily="2" charset="2"/>
              </a:rPr>
              <a:t>Prirodnog prava </a:t>
            </a:r>
            <a:r>
              <a:rPr lang="vi-VN" sz="2400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– svi ljudi su po prirodi jednaki </a:t>
            </a:r>
            <a:endParaRPr lang="hr-HR" sz="2400" dirty="0" smtClean="0">
              <a:latin typeface="Calibri" pitchFamily="34" charset="0"/>
              <a:cs typeface="Calibri" pitchFamily="34" charset="0"/>
              <a:sym typeface="Wingdings" pitchFamily="2" charset="2"/>
            </a:endParaRPr>
          </a:p>
          <a:p>
            <a:pPr>
              <a:buSzPct val="100000"/>
              <a:buFont typeface="Arial" pitchFamily="34" charset="0"/>
              <a:buChar char="–"/>
            </a:pPr>
            <a:r>
              <a:rPr lang="hr-HR" sz="2400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D</a:t>
            </a:r>
            <a:r>
              <a:rPr lang="vi-VN" sz="2400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eklaracija o pravima čovjeka i građanina</a:t>
            </a:r>
            <a:endParaRPr lang="hr-HR" sz="2400" dirty="0" smtClean="0">
              <a:latin typeface="Calibri" pitchFamily="34" charset="0"/>
              <a:cs typeface="Calibri" pitchFamily="34" charset="0"/>
              <a:sym typeface="Wingdings" pitchFamily="2" charset="2"/>
            </a:endParaRPr>
          </a:p>
          <a:p>
            <a:pPr>
              <a:buSzPct val="100000"/>
              <a:buFont typeface="Arial" pitchFamily="34" charset="0"/>
              <a:buChar char="–"/>
            </a:pPr>
            <a:r>
              <a:rPr lang="vi-VN" sz="2400" i="1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John Locke, Jean-Jacques Rousseau i Thomas Hobbes</a:t>
            </a:r>
          </a:p>
          <a:p>
            <a:pPr>
              <a:spcBef>
                <a:spcPts val="2400"/>
              </a:spcBef>
              <a:buNone/>
            </a:pPr>
            <a:r>
              <a:rPr lang="hr-HR" sz="2400" i="1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	</a:t>
            </a:r>
            <a:r>
              <a:rPr lang="vi-VN" sz="2400" i="1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Ako su ljudi po prirodi jednaki, zašto onda postoj</a:t>
            </a:r>
            <a:r>
              <a:rPr lang="hr-HR" sz="2400" i="1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i</a:t>
            </a:r>
            <a:r>
              <a:rPr lang="vi-VN" sz="2400" i="1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 društven</a:t>
            </a:r>
            <a:r>
              <a:rPr lang="hr-HR" sz="2400" i="1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a</a:t>
            </a:r>
            <a:r>
              <a:rPr lang="vi-VN" sz="2400" i="1" dirty="0" smtClean="0">
                <a:latin typeface="Calibri" pitchFamily="34" charset="0"/>
                <a:cs typeface="Calibri" pitchFamily="34" charset="0"/>
                <a:sym typeface="Wingdings" pitchFamily="2" charset="2"/>
              </a:rPr>
              <a:t> nejednakost? </a:t>
            </a:r>
            <a:endParaRPr lang="hr-HR" i="1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Line 3"/>
          <p:cNvSpPr>
            <a:spLocks noChangeShapeType="1"/>
          </p:cNvSpPr>
          <p:nvPr/>
        </p:nvSpPr>
        <p:spPr bwMode="auto">
          <a:xfrm>
            <a:off x="267671" y="3934180"/>
            <a:ext cx="8608715" cy="1588"/>
          </a:xfrm>
          <a:prstGeom prst="line">
            <a:avLst/>
          </a:prstGeom>
          <a:noFill/>
          <a:ln w="12700">
            <a:solidFill>
              <a:srgbClr val="FFFFFF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hr-HR" dirty="0"/>
          </a:p>
        </p:txBody>
      </p:sp>
      <p:sp>
        <p:nvSpPr>
          <p:cNvPr id="5" name="TextBox 4"/>
          <p:cNvSpPr txBox="1"/>
          <p:nvPr/>
        </p:nvSpPr>
        <p:spPr>
          <a:xfrm>
            <a:off x="8121618" y="-589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r-H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132 – 133</a:t>
            </a:r>
            <a:endParaRPr lang="hr-HR" sz="1600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91511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686800" cy="868346"/>
          </a:xfrm>
        </p:spPr>
        <p:txBody>
          <a:bodyPr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4000" dirty="0" smtClean="0">
                <a:latin typeface="Calibri" pitchFamily="34" charset="0"/>
                <a:cs typeface="Calibri" pitchFamily="34" charset="0"/>
              </a:rPr>
              <a:t>WEBEROVA TEORIJA STRATIFIKACIJE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2075" y="980728"/>
            <a:ext cx="8909050" cy="5572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15900" indent="-2159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osim </a:t>
            </a:r>
            <a:r>
              <a:rPr lang="en-US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ekonomske</a:t>
            </a:r>
            <a:r>
              <a:rPr lang="en-US" sz="24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, postoje </a:t>
            </a:r>
            <a:r>
              <a:rPr 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socijalna</a:t>
            </a:r>
            <a:r>
              <a:rPr lang="en-US" sz="24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i </a:t>
            </a:r>
            <a:r>
              <a:rPr lang="en-US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poli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ti</a:t>
            </a:r>
            <a:r>
              <a:rPr lang="en-US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čka</a:t>
            </a:r>
            <a:r>
              <a:rPr lang="en-US" sz="24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dimenzija</a:t>
            </a:r>
            <a:r>
              <a:rPr lang="en-US" sz="24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en-US" sz="24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stratifikacije </a:t>
            </a:r>
            <a:r>
              <a:rPr lang="hr-HR" sz="24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–</a:t>
            </a:r>
            <a:r>
              <a:rPr lang="hr-HR" sz="2400" dirty="0" smtClean="0">
                <a:solidFill>
                  <a:srgbClr val="000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en-US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TRI </a:t>
            </a:r>
            <a:r>
              <a:rPr 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DRUŠTVENA PORETKA</a:t>
            </a:r>
          </a:p>
          <a:p>
            <a:pPr marL="215900" indent="-2159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društveni položaj </a:t>
            </a:r>
            <a:r>
              <a:rPr lang="hr-HR" sz="24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na stratifikacijskoj ljestvici </a:t>
            </a:r>
            <a:r>
              <a:rPr lang="en-US" sz="24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ovisi </a:t>
            </a:r>
            <a:r>
              <a:rPr lang="en-US" sz="24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o </a:t>
            </a:r>
            <a:r>
              <a:rPr lang="en-US" sz="24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kombinaciji tih </a:t>
            </a: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triju </a:t>
            </a:r>
            <a:r>
              <a:rPr lang="en-US" sz="24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poredaka</a:t>
            </a:r>
            <a:endParaRPr lang="en-US" sz="2400" b="1" dirty="0">
              <a:solidFill>
                <a:srgbClr val="FFC000"/>
              </a:solidFill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92100" y="4251408"/>
            <a:ext cx="2103438" cy="839787"/>
          </a:xfrm>
          <a:prstGeom prst="rect">
            <a:avLst/>
          </a:prstGeom>
          <a:solidFill>
            <a:srgbClr val="002060"/>
          </a:solidFill>
          <a:ln w="19050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</a:tabLst>
            </a:pPr>
            <a:r>
              <a:rPr lang="en-US" sz="2200" b="1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SOCIJALNI POREDAK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446455" y="4243470"/>
            <a:ext cx="1933575" cy="855662"/>
          </a:xfrm>
          <a:prstGeom prst="rect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</a:tabLst>
            </a:pPr>
            <a:r>
              <a:rPr lang="en-US" sz="2200" b="1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STATUSNE GRUPE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285750" y="3003549"/>
            <a:ext cx="2103438" cy="839788"/>
          </a:xfrm>
          <a:prstGeom prst="rect">
            <a:avLst/>
          </a:prstGeom>
          <a:solidFill>
            <a:srgbClr val="002060"/>
          </a:solidFill>
          <a:ln w="19050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</a:tabLst>
            </a:pPr>
            <a:r>
              <a:rPr lang="en-US" sz="2200" b="1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EKONOMSKI POREDAK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3436930" y="2995612"/>
            <a:ext cx="1933575" cy="855662"/>
          </a:xfrm>
          <a:prstGeom prst="rect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</a:tabLst>
            </a:pPr>
            <a:r>
              <a:rPr lang="en-US" sz="2200" b="1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KLASE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74638" y="5537191"/>
            <a:ext cx="2103437" cy="839788"/>
          </a:xfrm>
          <a:prstGeom prst="rect">
            <a:avLst/>
          </a:prstGeom>
          <a:solidFill>
            <a:srgbClr val="002060"/>
          </a:solidFill>
          <a:ln w="19050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</a:tabLst>
            </a:pPr>
            <a:r>
              <a:rPr lang="en-US" sz="2200" b="1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POLITIČKI POREDAK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428992" y="5529254"/>
            <a:ext cx="1933575" cy="855662"/>
          </a:xfrm>
          <a:prstGeom prst="rect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</a:tabLst>
            </a:pPr>
            <a:r>
              <a:rPr lang="en-US" sz="2200" b="1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POLITIČKE STRANKE</a:t>
            </a: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5715008" y="2966243"/>
            <a:ext cx="3078162" cy="914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hr-HR" sz="22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ljudi koji imaju slične </a:t>
            </a:r>
          </a:p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ekonomske uvjete </a:t>
            </a:r>
          </a:p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hr-HR" sz="22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i </a:t>
            </a: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uvjete života</a:t>
            </a:r>
            <a:endParaRPr lang="hr-HR" sz="22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5715008" y="4187119"/>
            <a:ext cx="3140075" cy="96836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hr-HR" sz="22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ljudi koji imaju sličan </a:t>
            </a: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stil </a:t>
            </a:r>
          </a:p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života</a:t>
            </a:r>
            <a:r>
              <a:rPr lang="hr-HR" sz="22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</a:t>
            </a:r>
            <a:r>
              <a:rPr lang="hr-HR" sz="22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osjećaj pripadnosti</a:t>
            </a:r>
            <a:r>
              <a:rPr lang="hr-HR" sz="22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</a:p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hr-HR" sz="22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(statusnu situaciju)</a:t>
            </a:r>
            <a:endParaRPr lang="hr-HR" sz="2200" dirty="0">
              <a:solidFill>
                <a:srgbClr val="FFFFFF"/>
              </a:solidFill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5715008" y="5469724"/>
            <a:ext cx="3078162" cy="97472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hr-HR" sz="22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usmjerene na </a:t>
            </a: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stjecanje </a:t>
            </a:r>
          </a:p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moći u društvu</a:t>
            </a:r>
            <a:r>
              <a:rPr lang="hr-HR" sz="22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tj. </a:t>
            </a:r>
          </a:p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hr-HR" sz="22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utjecanju na dr. život</a:t>
            </a:r>
            <a:endParaRPr lang="hr-HR" sz="2200" dirty="0">
              <a:solidFill>
                <a:srgbClr val="FFFFFF"/>
              </a:solidFill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15" name="Right Arrow 14"/>
          <p:cNvSpPr/>
          <p:nvPr/>
        </p:nvSpPr>
        <p:spPr bwMode="auto">
          <a:xfrm>
            <a:off x="2571736" y="3069825"/>
            <a:ext cx="714380" cy="707236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800" b="0" i="0" u="none" strike="noStrike" cap="none" normalizeH="0" baseline="0" dirty="0" smtClean="0">
              <a:ln>
                <a:noFill/>
              </a:ln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6" name="Right Arrow 15"/>
          <p:cNvSpPr/>
          <p:nvPr/>
        </p:nvSpPr>
        <p:spPr bwMode="auto">
          <a:xfrm>
            <a:off x="2571736" y="4317683"/>
            <a:ext cx="714380" cy="707236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800" b="0" i="0" u="none" strike="noStrike" cap="none" normalizeH="0" baseline="0" dirty="0" smtClean="0">
              <a:ln>
                <a:noFill/>
              </a:ln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" name="Right Arrow 16"/>
          <p:cNvSpPr/>
          <p:nvPr/>
        </p:nvSpPr>
        <p:spPr bwMode="auto">
          <a:xfrm>
            <a:off x="2571736" y="5603467"/>
            <a:ext cx="714380" cy="707236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800" b="0" i="0" u="none" strike="noStrike" cap="none" normalizeH="0" baseline="0" dirty="0" smtClean="0">
              <a:ln>
                <a:noFill/>
              </a:ln>
              <a:effectLst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138597" y="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r-H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141 – 142</a:t>
            </a:r>
            <a:endParaRPr lang="hr-HR" sz="1600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40188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" dur="2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16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20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24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33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52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5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5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 additive="repl">
                                        <p:cTn id="71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5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5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allAtOnce"/>
      <p:bldP spid="13" grpId="0" build="allAtOnce"/>
      <p:bldP spid="14" grpId="0" build="allAtOnce"/>
      <p:bldP spid="15" grpId="0" animBg="1"/>
      <p:bldP spid="16" grpId="0" animBg="1"/>
      <p:bldP spid="1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686800" cy="868346"/>
          </a:xfrm>
        </p:spPr>
        <p:txBody>
          <a:bodyPr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4000" dirty="0" smtClean="0">
                <a:latin typeface="Calibri" pitchFamily="34" charset="0"/>
                <a:cs typeface="Calibri" pitchFamily="34" charset="0"/>
              </a:rPr>
              <a:t>WRIGHTOVA TEORIJA KLASA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14281" y="785794"/>
            <a:ext cx="8786843" cy="600076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360000" indent="-360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Erik Olin </a:t>
            </a:r>
            <a:r>
              <a:rPr lang="hr-HR" sz="22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Wright</a:t>
            </a:r>
          </a:p>
          <a:p>
            <a:pPr marL="360000" indent="-360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3 dimenzije kontrole 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nad ekonomskim resursima:</a:t>
            </a:r>
          </a:p>
          <a:p>
            <a:pPr marL="1200150" lvl="1"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kontrola nad </a:t>
            </a: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investicijama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, tj. </a:t>
            </a: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novčanim kapitalom</a:t>
            </a:r>
          </a:p>
          <a:p>
            <a:pPr marL="1200150" lvl="1"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kontrola nad </a:t>
            </a: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fizičkim sredstvima za proizvodnju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/>
            </a:r>
            <a:b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</a:br>
            <a:r>
              <a:rPr lang="hr-HR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(zemlja, tvornice, uredi...)</a:t>
            </a:r>
          </a:p>
          <a:p>
            <a:pPr marL="1200150" lvl="1"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kontrola </a:t>
            </a: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nad radnom snagom</a:t>
            </a:r>
          </a:p>
          <a:p>
            <a:pPr marL="360000" lvl="0" indent="-360000">
              <a:lnSpc>
                <a:spcPct val="100000"/>
              </a:lnSpc>
              <a:spcBef>
                <a:spcPts val="1200"/>
              </a:spcBef>
              <a:buClr>
                <a:srgbClr val="FFFFFF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kapitalistička klasa </a:t>
            </a:r>
            <a:r>
              <a:rPr lang="hr-HR" sz="22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ima kontrolu nad svim dimenzijama</a:t>
            </a:r>
          </a:p>
          <a:p>
            <a:pPr marL="360000" lvl="0" indent="-360000">
              <a:lnSpc>
                <a:spcPct val="100000"/>
              </a:lnSpc>
              <a:spcBef>
                <a:spcPts val="1200"/>
              </a:spcBef>
              <a:buClr>
                <a:srgbClr val="FFFFFF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radnici</a:t>
            </a:r>
            <a:r>
              <a:rPr lang="hr-HR" sz="22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– posjeduju samo </a:t>
            </a: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radnu snagu </a:t>
            </a:r>
            <a:r>
              <a:rPr lang="hr-HR" sz="22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koju prodaju</a:t>
            </a:r>
          </a:p>
          <a:p>
            <a:pPr marL="360000" lvl="0" indent="-360000">
              <a:lnSpc>
                <a:spcPct val="100000"/>
              </a:lnSpc>
              <a:spcBef>
                <a:spcPts val="1200"/>
              </a:spcBef>
              <a:buClr>
                <a:srgbClr val="FFFFFF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sitni kapitalisti </a:t>
            </a:r>
            <a:r>
              <a:rPr lang="hr-HR" sz="22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– rade na vlastitim sredstvima za proizvodnju (obrtnici i poduzetnici)</a:t>
            </a:r>
          </a:p>
          <a:p>
            <a:pPr marL="360000" lvl="0" indent="-360000">
              <a:lnSpc>
                <a:spcPct val="100000"/>
              </a:lnSpc>
              <a:spcBef>
                <a:spcPts val="1200"/>
              </a:spcBef>
              <a:buClr>
                <a:srgbClr val="FFFFFF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BAZIČNA KLASNA LOKACIJA </a:t>
            </a:r>
            <a:r>
              <a:rPr lang="hr-HR" sz="22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– jasno određeni položaji u društvu s obzirom na klasni položaj (imaju je navedene tri klase)</a:t>
            </a:r>
          </a:p>
          <a:p>
            <a:pPr marL="360000" lvl="0" indent="-360000">
              <a:lnSpc>
                <a:spcPct val="100000"/>
              </a:lnSpc>
              <a:spcBef>
                <a:spcPts val="1200"/>
              </a:spcBef>
              <a:buClr>
                <a:srgbClr val="FFFFFF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KONTRADIKTORNA KLASNA LOKACIJA </a:t>
            </a:r>
            <a:r>
              <a:rPr lang="hr-HR" sz="22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– nejasno određen položaj u društvu, ima značajke dvaju bazičnih klasa </a:t>
            </a:r>
            <a:r>
              <a:rPr lang="hr-HR" sz="2200" i="1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(službenici, stručnjaci, nadzornici, menadžeri...)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46748" y="0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r-H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142</a:t>
            </a:r>
            <a:endParaRPr lang="hr-HR" sz="1600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6894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" dur="2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2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9" dur="25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3" dur="25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7" dur="25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1" dur="25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5" dur="25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9" dur="25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3" dur="25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686800" cy="868346"/>
          </a:xfrm>
        </p:spPr>
        <p:txBody>
          <a:bodyPr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4000" dirty="0" smtClean="0">
                <a:latin typeface="Calibri" pitchFamily="34" charset="0"/>
                <a:cs typeface="Calibri" pitchFamily="34" charset="0"/>
              </a:rPr>
              <a:t>TEORIJA SOCIJALNOG ZATVARANJA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14281" y="928694"/>
            <a:ext cx="8786843" cy="571501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360000" indent="-360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Frank </a:t>
            </a:r>
            <a:r>
              <a:rPr lang="hr-HR" sz="22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Parkin</a:t>
            </a:r>
          </a:p>
          <a:p>
            <a:pPr marL="360000" indent="-360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DRUŠTVENO ZATVARANJE 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proces kojim grupe nastoje zadržati isključivu kontrolu nad resursima ograničavajući lm pristup </a:t>
            </a:r>
            <a:r>
              <a:rPr lang="hr-HR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(jezik, vjera, etnicitet, bogatstvo...)</a:t>
            </a:r>
          </a:p>
          <a:p>
            <a:pPr marL="360000" indent="-360000">
              <a:lnSpc>
                <a:spcPct val="100000"/>
              </a:lnSpc>
              <a:spcBef>
                <a:spcPts val="3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2 tipa društvenog zatvaranja:</a:t>
            </a:r>
          </a:p>
          <a:p>
            <a:pPr marL="1200150" lvl="1"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isključivanje 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hr-HR" sz="20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odvajaju nepripadnike i sprječavaju im pristup resursima </a:t>
            </a:r>
            <a:r>
              <a:rPr lang="hr-HR" sz="20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(npr. bjelački sindikat u SAD-u)</a:t>
            </a:r>
            <a:r>
              <a:rPr lang="hr-HR" sz="22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</a:p>
          <a:p>
            <a:pPr marL="1200150" lvl="1" indent="-4572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uzurpacija 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hr-HR" sz="20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nastojanje manje povlaštenih da prisvoje resurse </a:t>
            </a:r>
            <a:r>
              <a:rPr lang="hr-HR" sz="20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(npr. borba crnaca za punopravno članstvo u sindikatima)</a:t>
            </a:r>
          </a:p>
          <a:p>
            <a:pPr marL="457200" indent="-4572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dvostruko zatvaranje 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hr-HR" sz="20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istovremeno korištenje obaju strategija dr. zatvaranja (isključivanje i uzurpacija)</a:t>
            </a:r>
          </a:p>
          <a:p>
            <a:pPr marL="1200150" lvl="1" indent="-4572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0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npr. sindikat koji se bori za bolja prava radnika, a istovremeno brani pristup pripadnicima etničkih manjina</a:t>
            </a:r>
            <a:endParaRPr lang="hr-HR" sz="2200" i="1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138597" y="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r-H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142 – 143</a:t>
            </a:r>
            <a:endParaRPr lang="hr-HR" sz="1600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8966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" dur="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9" dur="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3" dur="25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7" dur="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1" dur="25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686800" cy="868346"/>
          </a:xfrm>
        </p:spPr>
        <p:txBody>
          <a:bodyPr>
            <a:normAutofit fontScale="90000"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4000" dirty="0" smtClean="0">
                <a:latin typeface="Calibri" pitchFamily="34" charset="0"/>
                <a:cs typeface="Calibri" pitchFamily="34" charset="0"/>
              </a:rPr>
              <a:t>SOCIJALNA POKRETLJIVOST (MOBILNOST)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928694"/>
            <a:ext cx="9143999" cy="566865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360000" indent="-360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SOCIJALNA POKRETLJIVOST </a:t>
            </a: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pomicanje pojedinca ili grupe </a:t>
            </a:r>
            <a:r>
              <a:rPr lang="hr-HR" sz="28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između različitih socioekonomskih položaja</a:t>
            </a:r>
          </a:p>
          <a:p>
            <a:pPr marL="1102950" lvl="1" indent="-360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vertikalna</a:t>
            </a: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i </a:t>
            </a:r>
            <a:r>
              <a:rPr lang="hr-HR" sz="28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horizontalna</a:t>
            </a: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socijalna pokretljivost</a:t>
            </a:r>
          </a:p>
          <a:p>
            <a:pPr marL="360000" indent="-360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razlikujemo </a:t>
            </a:r>
            <a:r>
              <a:rPr lang="hr-HR" sz="28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OTVORENA</a:t>
            </a: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i </a:t>
            </a:r>
            <a:r>
              <a:rPr lang="hr-HR" sz="28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ZATVORENA</a:t>
            </a: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društva</a:t>
            </a:r>
          </a:p>
          <a:p>
            <a:pPr marL="900000" lvl="1" indent="-360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OTVORENA 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društva</a:t>
            </a: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stratifikacijski sustav unutar kojeg se </a:t>
            </a: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dr. položaj relativno lako mijenja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(velika vertikalna mobilnost)</a:t>
            </a:r>
            <a:endParaRPr lang="hr-HR" sz="2400" b="1" i="1" dirty="0" smtClean="0">
              <a:solidFill>
                <a:srgbClr val="FFC000"/>
              </a:solidFill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900000" lvl="1" indent="-360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ZATVORENA 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društva</a:t>
            </a: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stratifikacijski sustav unutar kojeg se </a:t>
            </a: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otežava ili ograničava mobilnost </a:t>
            </a: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(dr. položaj se nasljeđuje)</a:t>
            </a:r>
          </a:p>
          <a:p>
            <a:pPr marL="360000" indent="-360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MERITOKRATSKA 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društva</a:t>
            </a: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(eng. merit – zasluga) 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otvorena društva u kojima položaj pojedinca ovisi o osobnom postignuću, trudu i zaslugama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46748" y="0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r-H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151</a:t>
            </a:r>
            <a:endParaRPr lang="hr-HR" sz="1600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94733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686800" cy="868346"/>
          </a:xfrm>
        </p:spPr>
        <p:txBody>
          <a:bodyPr>
            <a:normAutofit fontScale="90000"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4000" dirty="0" smtClean="0">
                <a:latin typeface="Calibri" pitchFamily="34" charset="0"/>
                <a:cs typeface="Calibri" pitchFamily="34" charset="0"/>
              </a:rPr>
              <a:t>SOCIJALNA POKRETLJIVOST (MOBILNOST)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" y="1000132"/>
            <a:ext cx="9143999" cy="571501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360000" indent="-360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VERTIKALNA</a:t>
            </a:r>
            <a:r>
              <a:rPr lang="hr-H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pokretljivost </a:t>
            </a:r>
            <a:r>
              <a:rPr lang="hr-H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– pomicanje prema gore ili prema dolje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na stratifikacijskoj ljestvici </a:t>
            </a:r>
            <a:b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</a:br>
            <a:r>
              <a:rPr lang="hr-HR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(povećanjem odnosno smanjenjem bogatstva, prestiža ili dr. moći)</a:t>
            </a:r>
          </a:p>
          <a:p>
            <a:pPr marL="360000" indent="-360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HORIZONTALNA </a:t>
            </a:r>
            <a:r>
              <a:rPr lang="hr-H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pokretljivost </a:t>
            </a:r>
            <a:r>
              <a:rPr lang="hr-H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– kretanje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u prostoru </a:t>
            </a:r>
            <a:b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</a:br>
            <a:r>
              <a:rPr lang="hr-HR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(npr. selidbe u drugi grad ili regiju, ili migraciju u inozemstvo)</a:t>
            </a:r>
          </a:p>
          <a:p>
            <a:pPr marL="360000" indent="-360000">
              <a:lnSpc>
                <a:spcPct val="100000"/>
              </a:lnSpc>
              <a:spcBef>
                <a:spcPts val="3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intra</a:t>
            </a:r>
            <a:r>
              <a:rPr lang="hr-H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generacijska (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unutargeneracijska</a:t>
            </a:r>
            <a:r>
              <a:rPr lang="hr-H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) i </a:t>
            </a:r>
            <a:r>
              <a:rPr lang="hr-HR" sz="2400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inter</a:t>
            </a:r>
            <a:r>
              <a:rPr lang="hr-H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generacijska (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međugeneracijska</a:t>
            </a:r>
            <a:r>
              <a:rPr lang="hr-H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)</a:t>
            </a:r>
          </a:p>
          <a:p>
            <a:pPr marL="360000" indent="-360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UNUTARGENERACIJSKA</a:t>
            </a:r>
            <a:r>
              <a:rPr lang="hr-H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– koliko se neki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pojedinac</a:t>
            </a:r>
            <a:r>
              <a:rPr lang="hr-H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pomicao na stratifikacijskoj ljestvici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u svom životu</a:t>
            </a:r>
          </a:p>
          <a:p>
            <a:pPr marL="360000" indent="-360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MEĐUGENERACIJSKA</a:t>
            </a:r>
            <a:r>
              <a:rPr lang="hr-HR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– usporedba pomicanja na stratifikacijskoj ljestvici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između roditelja i njihove djece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38597" y="0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r-H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151 – 152</a:t>
            </a:r>
            <a:endParaRPr lang="hr-HR" sz="1600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28754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686800" cy="868346"/>
          </a:xfrm>
        </p:spPr>
        <p:txBody>
          <a:bodyPr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4000" dirty="0" smtClean="0">
                <a:latin typeface="Calibri" pitchFamily="34" charset="0"/>
                <a:cs typeface="Calibri" pitchFamily="34" charset="0"/>
              </a:rPr>
              <a:t>APSOLUTNA I RELATIVNA MOBILNOST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" y="1000132"/>
            <a:ext cx="9143999" cy="571501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360000" indent="-360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APSOLUTNA </a:t>
            </a:r>
            <a:r>
              <a:rPr lang="hr-H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pokretljivost</a:t>
            </a: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postotak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u="sng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pojedinaca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u nekoj kategoriji koji su bili mobilni (uzlazno i silazno)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/>
            </a:r>
            <a:b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</a:b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(npr. sin smetlara je postao liječnik)</a:t>
            </a:r>
          </a:p>
          <a:p>
            <a:pPr marL="817200" lvl="1" indent="-360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posljedica u promjeni strukture zanimanja u modernim društvima</a:t>
            </a:r>
          </a:p>
          <a:p>
            <a:pPr marL="360000" indent="-360000">
              <a:lnSpc>
                <a:spcPct val="100000"/>
              </a:lnSpc>
              <a:spcBef>
                <a:spcPts val="24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RELATIVNA </a:t>
            </a:r>
            <a:r>
              <a:rPr lang="hr-H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pokretljivost</a:t>
            </a:r>
            <a:r>
              <a:rPr lang="hr-HR" sz="28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šanse za mobilnost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jedne </a:t>
            </a:r>
            <a:r>
              <a:rPr lang="hr-HR" sz="2400" u="sng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dr. grupe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u odnosu na drugu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/>
            </a:r>
            <a:b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</a:b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(npr. šanse sina manualnog radnika da se popne na administrativna zanimanja su manje od šansi sina administrativnog zanimanja)</a:t>
            </a:r>
          </a:p>
          <a:p>
            <a:pPr marL="817200" lvl="1" indent="-360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posljedica je različitih šansi za pripadnike različitih grupa</a:t>
            </a:r>
          </a:p>
          <a:p>
            <a:pPr marL="817200" lvl="1" indent="-360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koeficijent vjerojatnosti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646749" y="0"/>
            <a:ext cx="4972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r-H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152</a:t>
            </a:r>
            <a:endParaRPr lang="hr-HR" sz="1600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22887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686800" cy="868346"/>
          </a:xfrm>
        </p:spPr>
        <p:txBody>
          <a:bodyPr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4000" dirty="0" smtClean="0">
                <a:latin typeface="Calibri" pitchFamily="34" charset="0"/>
                <a:cs typeface="Calibri" pitchFamily="34" charset="0"/>
              </a:rPr>
              <a:t>KORISNI LINKOVI 		   </a:t>
            </a:r>
            <a:r>
              <a:rPr lang="hr-HR" sz="2800" b="0" i="1" dirty="0" smtClean="0">
                <a:latin typeface="Calibri" pitchFamily="34" charset="0"/>
                <a:cs typeface="Calibri" pitchFamily="34" charset="0"/>
              </a:rPr>
              <a:t>(za lakše učenje)</a:t>
            </a:r>
            <a:endParaRPr lang="hr-HR" sz="4000" b="0" i="1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" y="1000132"/>
            <a:ext cx="9143999" cy="571501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360000" indent="-360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DRUŠTVENA STRATIFIKACIJA </a:t>
            </a:r>
            <a:r>
              <a:rPr lang="hr-HR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(10:41 min)</a:t>
            </a:r>
          </a:p>
          <a:p>
            <a:pPr marL="817200" lvl="1" indent="-3600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dirty="0">
                <a:solidFill>
                  <a:schemeClr val="bg1"/>
                </a:solidFill>
                <a:highlight>
                  <a:srgbClr val="FFFF00"/>
                </a:highlight>
                <a:latin typeface="Calibri"/>
                <a:ea typeface="Calibri"/>
                <a:cs typeface="Times New Roman"/>
                <a:hlinkClick r:id="rId2"/>
              </a:rPr>
              <a:t>https://youtu.be/SlkIKCMt-Fs</a:t>
            </a:r>
            <a:endParaRPr lang="hr-HR" dirty="0">
              <a:solidFill>
                <a:schemeClr val="bg1"/>
              </a:solidFill>
              <a:highlight>
                <a:srgbClr val="FFFF00"/>
              </a:highlight>
              <a:latin typeface="Calibri"/>
              <a:ea typeface="Calibri"/>
              <a:cs typeface="Times New Roman"/>
            </a:endParaRPr>
          </a:p>
          <a:p>
            <a:pPr marL="360000" indent="-360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>
                <a:latin typeface="Calibri" pitchFamily="34" charset="0"/>
                <a:ea typeface="WenQuanYi Micro Hei" charset="0"/>
                <a:cs typeface="Calibri" pitchFamily="34" charset="0"/>
              </a:rPr>
              <a:t>DRUŠTVENA MOBILNOST </a:t>
            </a:r>
            <a:r>
              <a:rPr lang="hr-HR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(9:02 min)</a:t>
            </a:r>
          </a:p>
          <a:p>
            <a:pPr marL="817200" lvl="1" indent="-3600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dirty="0">
                <a:solidFill>
                  <a:schemeClr val="bg1"/>
                </a:solidFill>
                <a:highlight>
                  <a:srgbClr val="FFFF00"/>
                </a:highlight>
                <a:latin typeface="Calibri"/>
                <a:ea typeface="Calibri"/>
                <a:cs typeface="Times New Roman"/>
                <a:hlinkClick r:id="rId3"/>
              </a:rPr>
              <a:t>https://youtu.be/GjuV-XdYHhA</a:t>
            </a:r>
            <a:endParaRPr lang="hr-HR" dirty="0">
              <a:solidFill>
                <a:schemeClr val="bg1"/>
              </a:solidFill>
              <a:highlight>
                <a:srgbClr val="FFFF00"/>
              </a:highlight>
              <a:latin typeface="Calibri"/>
              <a:ea typeface="Calibri"/>
              <a:cs typeface="Times New Roman"/>
            </a:endParaRPr>
          </a:p>
          <a:p>
            <a:pPr marL="360000" indent="-360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>
                <a:latin typeface="Calibri" pitchFamily="34" charset="0"/>
                <a:ea typeface="WenQuanYi Micro Hei" charset="0"/>
                <a:cs typeface="Calibri" pitchFamily="34" charset="0"/>
              </a:rPr>
              <a:t>UNUTARGENERACIJSKA I MEĐUGENERACIJSKA MOBILNOST </a:t>
            </a:r>
            <a:r>
              <a:rPr lang="hr-HR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(3:31 min)</a:t>
            </a:r>
          </a:p>
          <a:p>
            <a:pPr marL="817200" lvl="1" indent="-360000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dirty="0">
                <a:solidFill>
                  <a:schemeClr val="bg1"/>
                </a:solidFill>
                <a:highlight>
                  <a:srgbClr val="FFFF00"/>
                </a:highlight>
                <a:latin typeface="Calibri"/>
                <a:ea typeface="Calibri"/>
                <a:cs typeface="Times New Roman"/>
                <a:hlinkClick r:id="rId4"/>
              </a:rPr>
              <a:t>https://</a:t>
            </a:r>
            <a:r>
              <a:rPr lang="hr-HR" dirty="0" smtClean="0">
                <a:solidFill>
                  <a:schemeClr val="bg1"/>
                </a:solidFill>
                <a:highlight>
                  <a:srgbClr val="FFFF00"/>
                </a:highlight>
                <a:latin typeface="Calibri"/>
                <a:ea typeface="Calibri"/>
                <a:cs typeface="Times New Roman"/>
                <a:hlinkClick r:id="rId4"/>
              </a:rPr>
              <a:t>youtu.be/fAUUHCZMJH8</a:t>
            </a:r>
            <a:endParaRPr lang="hr-HR" dirty="0">
              <a:solidFill>
                <a:schemeClr val="bg1"/>
              </a:solidFill>
              <a:highlight>
                <a:srgbClr val="FFFF00"/>
              </a:highlight>
              <a:latin typeface="Calibri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156769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115328" cy="868346"/>
          </a:xfrm>
        </p:spPr>
        <p:txBody>
          <a:bodyPr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4400" dirty="0" smtClean="0">
                <a:latin typeface="Calibri" pitchFamily="34" charset="0"/>
                <a:cs typeface="Calibri" pitchFamily="34" charset="0"/>
              </a:rPr>
              <a:t>DRUŠTVENE NEJEDNAKOSTI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71546"/>
            <a:ext cx="9252520" cy="5643602"/>
          </a:xfrm>
        </p:spPr>
        <p:txBody>
          <a:bodyPr>
            <a:noAutofit/>
          </a:bodyPr>
          <a:lstStyle/>
          <a:p>
            <a:pPr marL="360000" indent="-288000">
              <a:buClr>
                <a:schemeClr val="tx1"/>
              </a:buClr>
              <a:buFont typeface="Arial" charset="0"/>
              <a:buChar char="−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ŽIVOTNE ŠANSE </a:t>
            </a:r>
            <a:r>
              <a:rPr lang="en-US" sz="24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mogućnosti</a:t>
            </a:r>
            <a:r>
              <a:rPr lang="en-US" sz="24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i </a:t>
            </a:r>
            <a:r>
              <a:rPr lang="en-US" sz="24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izgledi</a:t>
            </a:r>
            <a:r>
              <a:rPr lang="en-US" sz="24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osobe da stekne prihode, obrazovanje, stanovanje, zdravlje i ostale vrijedne stvari</a:t>
            </a:r>
          </a:p>
          <a:p>
            <a:pPr marL="900000" lvl="2" indent="-288000">
              <a:buFont typeface="Arial" charset="0"/>
              <a:buChar char="−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i="1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životne šanse ovise o organizaciji društva</a:t>
            </a:r>
          </a:p>
          <a:p>
            <a:pPr marL="360000" indent="-288000">
              <a:spcBef>
                <a:spcPts val="1800"/>
              </a:spcBef>
              <a:buClr>
                <a:schemeClr val="tx1"/>
              </a:buClr>
              <a:buFont typeface="Arial" charset="0"/>
              <a:buChar char="−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Thomasa H. </a:t>
            </a:r>
            <a:r>
              <a:rPr lang="en-US" sz="2400" b="1" i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Marshall</a:t>
            </a:r>
          </a:p>
          <a:p>
            <a:pPr marL="360000" indent="-288000">
              <a:buClr>
                <a:schemeClr val="tx1"/>
              </a:buClr>
              <a:buFont typeface="Arial" charset="0"/>
              <a:buChar char="−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ideja jednakosti se javlja kao </a:t>
            </a:r>
            <a:r>
              <a:rPr lang="en-US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ideja</a:t>
            </a:r>
            <a:r>
              <a:rPr lang="en-US" sz="24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en-US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građanstva</a:t>
            </a:r>
          </a:p>
          <a:p>
            <a:pPr marL="360000" indent="-288000">
              <a:spcBef>
                <a:spcPts val="1800"/>
              </a:spcBef>
              <a:buClr>
                <a:schemeClr val="tx1"/>
              </a:buClr>
              <a:buFont typeface="Arial" charset="0"/>
              <a:buChar char="−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GRAĐANSTVO</a:t>
            </a:r>
            <a:r>
              <a:rPr lang="en-US" sz="2400" b="1" i="1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en-US" sz="2400" i="1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(eng . citizenship) </a:t>
            </a:r>
            <a:r>
              <a:rPr lang="en-US" sz="24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status je osobe koja je </a:t>
            </a:r>
            <a:r>
              <a:rPr lang="en-US" sz="24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punopravni član zajednice</a:t>
            </a:r>
            <a:r>
              <a:rPr lang="en-US" sz="24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en-US" sz="2400" i="1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(stječe se punoljetnošću)</a:t>
            </a:r>
          </a:p>
          <a:p>
            <a:pPr marL="360000" lvl="1" indent="-288000">
              <a:spcBef>
                <a:spcPts val="1800"/>
              </a:spcBef>
              <a:buFont typeface="Arial" charset="0"/>
              <a:buChar char="−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i="1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tri komponente građanstva:</a:t>
            </a:r>
          </a:p>
          <a:p>
            <a:pPr marL="1080000" lvl="4" indent="-468000">
              <a:lnSpc>
                <a:spcPct val="100000"/>
              </a:lnSpc>
              <a:buClr>
                <a:schemeClr val="tx1"/>
              </a:buClr>
              <a:buFont typeface="Lucida Sans" pitchFamily="32" charset="0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građanska</a:t>
            </a:r>
            <a:r>
              <a:rPr lang="en-US" sz="24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prava</a:t>
            </a:r>
            <a:r>
              <a:rPr lang="hr-HR" sz="24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i="1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(individualne slobode i jednakosti)</a:t>
            </a:r>
            <a:endParaRPr lang="en-US" sz="2400" i="1" dirty="0" smtClean="0">
              <a:solidFill>
                <a:srgbClr val="FFFFFF"/>
              </a:solidFill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1080000" lvl="4" indent="-468000">
              <a:lnSpc>
                <a:spcPct val="100000"/>
              </a:lnSpc>
              <a:buClr>
                <a:schemeClr val="tx1"/>
              </a:buClr>
              <a:buFont typeface="Lucida Sans" pitchFamily="32" charset="0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politička</a:t>
            </a:r>
            <a:r>
              <a:rPr lang="en-US" sz="24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prava (političko građanstvo)</a:t>
            </a:r>
          </a:p>
          <a:p>
            <a:pPr marL="1080000" lvl="4" indent="-468000">
              <a:lnSpc>
                <a:spcPct val="100000"/>
              </a:lnSpc>
              <a:buClr>
                <a:schemeClr val="tx1"/>
              </a:buClr>
              <a:buFont typeface="Lucida Sans" pitchFamily="32" charset="0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socijalna</a:t>
            </a:r>
            <a:r>
              <a:rPr lang="en-US" sz="24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prava (socijalno građanstvo)</a:t>
            </a:r>
            <a:endParaRPr lang="en-US" sz="2400" dirty="0">
              <a:solidFill>
                <a:srgbClr val="FFFFFF"/>
              </a:solidFill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629770" y="-5898"/>
            <a:ext cx="4972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r-H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133</a:t>
            </a:r>
            <a:endParaRPr lang="hr-HR" sz="1600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57420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115328" cy="868346"/>
          </a:xfrm>
        </p:spPr>
        <p:txBody>
          <a:bodyPr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4400" dirty="0" smtClean="0">
                <a:latin typeface="Calibri" pitchFamily="34" charset="0"/>
                <a:cs typeface="Calibri" pitchFamily="34" charset="0"/>
              </a:rPr>
              <a:t>TRI KONCEPCIJE JEDNAKOSTI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14313" y="980728"/>
            <a:ext cx="2857500" cy="1000125"/>
          </a:xfrm>
          <a:prstGeom prst="rect">
            <a:avLst/>
          </a:prstGeom>
          <a:solidFill>
            <a:srgbClr val="002060"/>
          </a:solidFill>
          <a:ln w="38160">
            <a:solidFill>
              <a:srgbClr val="FFFFFF"/>
            </a:solidFill>
            <a:round/>
            <a:headEnd/>
            <a:tailEnd/>
          </a:ln>
          <a:effectLst/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en-US" sz="2000" b="1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JEDNAKOST </a:t>
            </a:r>
            <a:r>
              <a:rPr lang="en-US" sz="2000" b="1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endParaRPr lang="hr-HR" sz="2000" b="1" dirty="0" smtClean="0">
              <a:solidFill>
                <a:srgbClr val="FFFFFF"/>
              </a:solidFill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en-US" sz="36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ŠANSI</a:t>
            </a:r>
            <a:endParaRPr lang="en-US" sz="2800" b="1" dirty="0">
              <a:solidFill>
                <a:srgbClr val="FFC000"/>
              </a:solidFill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197225" y="980728"/>
            <a:ext cx="2857500" cy="1000125"/>
          </a:xfrm>
          <a:prstGeom prst="rect">
            <a:avLst/>
          </a:prstGeom>
          <a:solidFill>
            <a:srgbClr val="002060"/>
          </a:solidFill>
          <a:ln w="38160">
            <a:solidFill>
              <a:srgbClr val="FFFFFF"/>
            </a:solidFill>
            <a:round/>
            <a:headEnd/>
            <a:tailEnd/>
          </a:ln>
          <a:effectLst/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en-US" sz="2000" b="1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JEDNAKOST </a:t>
            </a:r>
            <a:r>
              <a:rPr lang="en-US" sz="36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STARTA</a:t>
            </a:r>
            <a:endParaRPr lang="en-US" sz="2800" b="1" dirty="0">
              <a:solidFill>
                <a:srgbClr val="FFC000"/>
              </a:solidFill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143625" y="980728"/>
            <a:ext cx="2857500" cy="1000125"/>
          </a:xfrm>
          <a:prstGeom prst="rect">
            <a:avLst/>
          </a:prstGeom>
          <a:solidFill>
            <a:srgbClr val="002060"/>
          </a:solidFill>
          <a:ln w="38160">
            <a:solidFill>
              <a:srgbClr val="FFFFFF"/>
            </a:solidFill>
            <a:round/>
            <a:headEnd/>
            <a:tailEnd/>
          </a:ln>
          <a:effectLst/>
        </p:spPr>
        <p:txBody>
          <a:bodyPr lIns="90000" tIns="45000" rIns="90000" bIns="45000" anchor="b"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en-US" sz="2000" b="1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JEDNAKOST</a:t>
            </a:r>
            <a:r>
              <a:rPr lang="en-US" sz="2800" b="1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en-US" sz="36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REZULTATA</a:t>
            </a:r>
            <a:endParaRPr lang="en-US" sz="2800" b="1" dirty="0">
              <a:solidFill>
                <a:srgbClr val="FFC000"/>
              </a:solidFill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14282" y="1980843"/>
            <a:ext cx="2857500" cy="2857500"/>
          </a:xfrm>
          <a:prstGeom prst="rect">
            <a:avLst/>
          </a:prstGeom>
          <a:noFill/>
          <a:ln w="38160">
            <a:solidFill>
              <a:srgbClr val="FFFFFF"/>
            </a:solidFill>
            <a:round/>
            <a:headEnd/>
            <a:tailEnd/>
          </a:ln>
          <a:effectLst/>
        </p:spPr>
        <p:txBody>
          <a:bodyPr lIns="90000" tIns="180000" rIns="90000" bIns="45000"/>
          <a:lstStyle/>
          <a:p>
            <a:pPr marL="215900" indent="-215900">
              <a:lnSpc>
                <a:spcPct val="100000"/>
              </a:lnSpc>
              <a:buFont typeface="Arial" charset="0"/>
              <a:buChar char="−"/>
              <a:tabLst>
                <a:tab pos="723900" algn="l"/>
                <a:tab pos="1447800" algn="l"/>
                <a:tab pos="2171700" algn="l"/>
              </a:tabLst>
            </a:pPr>
            <a:r>
              <a:rPr lang="en-US" sz="22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položaji trebaju biti </a:t>
            </a:r>
            <a:r>
              <a:rPr lang="en-US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jednako dostupni svima</a:t>
            </a:r>
            <a:r>
              <a:rPr lang="en-US" sz="2200" b="1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, </a:t>
            </a:r>
            <a:r>
              <a:rPr lang="en-US" sz="22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bez obzira na životne prilike</a:t>
            </a:r>
          </a:p>
          <a:p>
            <a:pPr marL="215900" indent="-215900">
              <a:lnSpc>
                <a:spcPct val="100000"/>
              </a:lnSpc>
              <a:spcBef>
                <a:spcPts val="1200"/>
              </a:spcBef>
              <a:buFont typeface="Arial" charset="0"/>
              <a:buChar char="−"/>
              <a:tabLst>
                <a:tab pos="723900" algn="l"/>
                <a:tab pos="1447800" algn="l"/>
                <a:tab pos="2171700" algn="l"/>
              </a:tabLst>
            </a:pPr>
            <a:r>
              <a:rPr lang="en-US" sz="22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sposobnosti i talent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3197225" y="1980853"/>
            <a:ext cx="2857500" cy="2857500"/>
          </a:xfrm>
          <a:prstGeom prst="rect">
            <a:avLst/>
          </a:prstGeom>
          <a:noFill/>
          <a:ln w="38160">
            <a:solidFill>
              <a:srgbClr val="FFFFFF"/>
            </a:solidFill>
            <a:round/>
            <a:headEnd/>
            <a:tailEnd/>
          </a:ln>
          <a:effectLst/>
        </p:spPr>
        <p:txBody>
          <a:bodyPr lIns="90000" tIns="180000" rIns="90000" bIns="45000"/>
          <a:lstStyle/>
          <a:p>
            <a:pPr marL="215900" indent="-215900">
              <a:lnSpc>
                <a:spcPct val="100000"/>
              </a:lnSpc>
              <a:buFont typeface="Arial" charset="0"/>
              <a:buChar char="−"/>
              <a:tabLst>
                <a:tab pos="723900" algn="l"/>
                <a:tab pos="1447800" algn="l"/>
                <a:tab pos="2171700" algn="l"/>
              </a:tabLst>
            </a:pPr>
            <a:r>
              <a:rPr lang="en-US" sz="22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jednakost šansi vrijedi samo ako ljudi </a:t>
            </a:r>
            <a:r>
              <a:rPr lang="en-US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startaju s istog položaja</a:t>
            </a:r>
          </a:p>
          <a:p>
            <a:pPr marL="215900" indent="-215900">
              <a:lnSpc>
                <a:spcPct val="100000"/>
              </a:lnSpc>
              <a:spcBef>
                <a:spcPts val="1200"/>
              </a:spcBef>
              <a:buFont typeface="Arial" charset="0"/>
              <a:buChar char="−"/>
              <a:tabLst>
                <a:tab pos="723900" algn="l"/>
                <a:tab pos="1447800" algn="l"/>
                <a:tab pos="2171700" algn="l"/>
              </a:tabLst>
            </a:pPr>
            <a:r>
              <a:rPr lang="en-US" sz="22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svi kreću s iste startne crte</a:t>
            </a: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6143625" y="1980853"/>
            <a:ext cx="2857500" cy="2857500"/>
          </a:xfrm>
          <a:prstGeom prst="rect">
            <a:avLst/>
          </a:prstGeom>
          <a:noFill/>
          <a:ln w="38160">
            <a:solidFill>
              <a:srgbClr val="FFFFFF"/>
            </a:solidFill>
            <a:round/>
            <a:headEnd/>
            <a:tailEnd/>
          </a:ln>
          <a:effectLst/>
        </p:spPr>
        <p:txBody>
          <a:bodyPr lIns="90000" tIns="180000" rIns="90000" bIns="45000"/>
          <a:lstStyle/>
          <a:p>
            <a:pPr marL="215900" indent="-215900">
              <a:lnSpc>
                <a:spcPct val="100000"/>
              </a:lnSpc>
              <a:buFont typeface="Arial" charset="0"/>
              <a:buChar char="−"/>
              <a:tabLst>
                <a:tab pos="723900" algn="l"/>
                <a:tab pos="1447800" algn="l"/>
                <a:tab pos="2171700" algn="l"/>
              </a:tabLst>
            </a:pPr>
            <a:r>
              <a:rPr lang="en-US" sz="22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svi trebaju uživati </a:t>
            </a:r>
            <a:r>
              <a:rPr lang="en-US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isti standard i životne šanse</a:t>
            </a:r>
          </a:p>
          <a:p>
            <a:pPr marL="215900" indent="-215900">
              <a:lnSpc>
                <a:spcPct val="100000"/>
              </a:lnSpc>
              <a:spcBef>
                <a:spcPts val="1200"/>
              </a:spcBef>
              <a:buFont typeface="Arial" charset="0"/>
              <a:buChar char="−"/>
              <a:tabLst>
                <a:tab pos="723900" algn="l"/>
                <a:tab pos="1447800" algn="l"/>
                <a:tab pos="2171700" algn="l"/>
              </a:tabLst>
            </a:pPr>
            <a:r>
              <a:rPr lang="en-US" sz="22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svi moraju imati jednake nagrade </a:t>
            </a:r>
            <a:r>
              <a:rPr lang="hr-HR" sz="22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/>
            </a:r>
            <a:br>
              <a:rPr lang="hr-HR" sz="22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</a:br>
            <a:r>
              <a:rPr lang="en-US" sz="22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(</a:t>
            </a:r>
            <a:r>
              <a:rPr lang="en-US" sz="22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i uspješni i neuspješni)</a:t>
            </a: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467544" y="5089178"/>
            <a:ext cx="2856056" cy="571500"/>
          </a:xfrm>
          <a:prstGeom prst="rect">
            <a:avLst/>
          </a:prstGeom>
          <a:solidFill>
            <a:srgbClr val="C00000"/>
          </a:solidFill>
          <a:ln w="19050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US" sz="2800" b="1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UNIVERZALIZAM</a:t>
            </a: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467544" y="5946428"/>
            <a:ext cx="2856056" cy="571500"/>
          </a:xfrm>
          <a:prstGeom prst="rect">
            <a:avLst/>
          </a:prstGeom>
          <a:solidFill>
            <a:srgbClr val="002060"/>
          </a:solidFill>
          <a:ln w="19050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US" sz="2800" b="1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PARTIKULARIZAM</a:t>
            </a:r>
          </a:p>
        </p:txBody>
      </p:sp>
      <p:sp>
        <p:nvSpPr>
          <p:cNvPr id="13" name="AutoShape 10"/>
          <p:cNvSpPr>
            <a:spLocks noChangeArrowheads="1"/>
          </p:cNvSpPr>
          <p:nvPr/>
        </p:nvSpPr>
        <p:spPr bwMode="auto">
          <a:xfrm>
            <a:off x="3571875" y="5158035"/>
            <a:ext cx="428625" cy="432198"/>
          </a:xfrm>
          <a:prstGeom prst="rightArrow">
            <a:avLst/>
          </a:prstGeom>
          <a:solidFill>
            <a:srgbClr val="FFFFFF"/>
          </a:solidFill>
          <a:ln w="25560">
            <a:solidFill>
              <a:srgbClr val="FFFFFF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hr-HR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AutoShape 11"/>
          <p:cNvSpPr>
            <a:spLocks noChangeArrowheads="1"/>
          </p:cNvSpPr>
          <p:nvPr/>
        </p:nvSpPr>
        <p:spPr bwMode="auto">
          <a:xfrm>
            <a:off x="3571875" y="6015285"/>
            <a:ext cx="428625" cy="432198"/>
          </a:xfrm>
          <a:prstGeom prst="rightArrow">
            <a:avLst/>
          </a:prstGeom>
          <a:solidFill>
            <a:srgbClr val="FFFFFF"/>
          </a:solidFill>
          <a:ln w="25560">
            <a:solidFill>
              <a:srgbClr val="FFFFFF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hr-HR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4143375" y="4981228"/>
            <a:ext cx="4857750" cy="6429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sz="220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svi ljudi se tretiraju na </a:t>
            </a:r>
            <a:r>
              <a:rPr lang="en-US" sz="2200" b="1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jednak način</a:t>
            </a:r>
            <a:r>
              <a:rPr lang="en-US" sz="220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, bez obzira na posebnosti i osobine</a:t>
            </a:r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4143375" y="5838478"/>
            <a:ext cx="4784725" cy="6429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sz="2200" b="1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ograničavanje</a:t>
            </a:r>
            <a:r>
              <a:rPr lang="en-US" sz="220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mogućnosti nekim dr. grupama ili kategorijama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121618" y="-589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r-H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133 – 134</a:t>
            </a:r>
            <a:endParaRPr lang="hr-HR" sz="1600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551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115328" cy="868346"/>
          </a:xfrm>
        </p:spPr>
        <p:txBody>
          <a:bodyPr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4400" dirty="0" smtClean="0">
                <a:latin typeface="Calibri" pitchFamily="34" charset="0"/>
                <a:cs typeface="Calibri" pitchFamily="34" charset="0"/>
              </a:rPr>
              <a:t>DRUŠTVENI POLOŽAJ I 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2" y="980728"/>
            <a:ext cx="9144032" cy="3096344"/>
          </a:xfrm>
        </p:spPr>
        <p:txBody>
          <a:bodyPr>
            <a:noAutofit/>
          </a:bodyPr>
          <a:lstStyle/>
          <a:p>
            <a:pPr marL="324000" indent="-324000">
              <a:buClr>
                <a:schemeClr val="tx1"/>
              </a:buClr>
              <a:buSzPct val="100000"/>
              <a:buFont typeface="Arial" charset="0"/>
              <a:buChar char="−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DRUŠTVENI POLOŽAJ</a:t>
            </a:r>
            <a:r>
              <a:rPr lang="en-US" b="1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en-US" sz="2400" b="1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hr-HR" sz="2400" i="1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„</a:t>
            </a:r>
            <a:r>
              <a:rPr lang="en-US" sz="2400" i="1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kućice ili prazna mjesta</a:t>
            </a:r>
            <a:r>
              <a:rPr lang="hr-HR" sz="2400" i="1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”</a:t>
            </a:r>
            <a:r>
              <a:rPr lang="en-US" sz="24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u koja smještamo ljude</a:t>
            </a:r>
          </a:p>
          <a:p>
            <a:pPr marL="900000" lvl="2" indent="-324000">
              <a:buFont typeface="Arial" charset="0"/>
              <a:buChar char="−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kategorije</a:t>
            </a:r>
            <a:r>
              <a:rPr lang="en-US" sz="24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ljudi koji obavljaju slične funkcije </a:t>
            </a:r>
            <a:r>
              <a:rPr lang="en-US" sz="2400" i="1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(učenik, liječnik...)</a:t>
            </a:r>
          </a:p>
          <a:p>
            <a:pPr marL="900000" lvl="2" indent="-324000">
              <a:buFont typeface="Arial" charset="0"/>
              <a:buChar char="−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elementi od kojih se sastoji socijalna struktura</a:t>
            </a:r>
          </a:p>
          <a:p>
            <a:pPr marL="900000" lvl="2" indent="-324000">
              <a:buFont typeface="Arial" charset="0"/>
              <a:buChar char="−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razlika između zanimanja i društvenog položaja</a:t>
            </a:r>
          </a:p>
          <a:p>
            <a:pPr marL="324000" indent="-324000">
              <a:spcBef>
                <a:spcPts val="1200"/>
              </a:spcBef>
              <a:buClr>
                <a:schemeClr val="tx1"/>
              </a:buClr>
              <a:buSzPct val="100000"/>
              <a:buFont typeface="Arial" charset="0"/>
              <a:buChar char="−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DRUŠTVENI STATUS</a:t>
            </a:r>
            <a:r>
              <a:rPr lang="en-US" b="1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en-US" sz="2400" b="1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en-US" sz="24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društveni položaj koji je </a:t>
            </a:r>
            <a:r>
              <a:rPr lang="en-US" sz="24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vrednovan</a:t>
            </a:r>
            <a:r>
              <a:rPr lang="en-US" sz="24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en-US" sz="2400" i="1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(rangiran više ili niže na nekoj ljestvici vrijednosti)</a:t>
            </a:r>
            <a:endParaRPr lang="en-US" sz="2400" i="1" dirty="0">
              <a:solidFill>
                <a:srgbClr val="FFFFFF"/>
              </a:solidFill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785813" y="4294342"/>
            <a:ext cx="7635875" cy="2322358"/>
            <a:chOff x="785813" y="4294342"/>
            <a:chExt cx="7635875" cy="2322358"/>
          </a:xfrm>
        </p:grpSpPr>
        <p:grpSp>
          <p:nvGrpSpPr>
            <p:cNvPr id="38" name="Group 37"/>
            <p:cNvGrpSpPr/>
            <p:nvPr/>
          </p:nvGrpSpPr>
          <p:grpSpPr>
            <a:xfrm>
              <a:off x="785813" y="4294342"/>
              <a:ext cx="1349375" cy="1063471"/>
              <a:chOff x="785813" y="4294342"/>
              <a:chExt cx="1349375" cy="1063471"/>
            </a:xfrm>
          </p:grpSpPr>
          <p:sp>
            <p:nvSpPr>
              <p:cNvPr id="4" name="AutoShape 3"/>
              <p:cNvSpPr>
                <a:spLocks noChangeArrowheads="1"/>
              </p:cNvSpPr>
              <p:nvPr/>
            </p:nvSpPr>
            <p:spPr bwMode="auto">
              <a:xfrm>
                <a:off x="785813" y="4294342"/>
                <a:ext cx="1349375" cy="382588"/>
              </a:xfrm>
              <a:prstGeom prst="triangle">
                <a:avLst>
                  <a:gd name="adj" fmla="val 48341"/>
                </a:avLst>
              </a:prstGeom>
              <a:solidFill>
                <a:srgbClr val="FFFFFF"/>
              </a:solidFill>
              <a:ln w="57240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r-HR" dirty="0"/>
              </a:p>
            </p:txBody>
          </p:sp>
          <p:sp>
            <p:nvSpPr>
              <p:cNvPr id="5" name="Rectangle 4"/>
              <p:cNvSpPr>
                <a:spLocks noChangeArrowheads="1"/>
              </p:cNvSpPr>
              <p:nvPr/>
            </p:nvSpPr>
            <p:spPr bwMode="auto">
              <a:xfrm>
                <a:off x="931863" y="4659313"/>
                <a:ext cx="1055687" cy="698500"/>
              </a:xfrm>
              <a:prstGeom prst="rect">
                <a:avLst/>
              </a:prstGeom>
              <a:solidFill>
                <a:srgbClr val="FFFFFF"/>
              </a:solidFill>
              <a:ln w="25560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r-HR" dirty="0"/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2357438" y="4294342"/>
              <a:ext cx="1349375" cy="1063471"/>
              <a:chOff x="2357438" y="4294342"/>
              <a:chExt cx="1349375" cy="1063471"/>
            </a:xfrm>
          </p:grpSpPr>
          <p:sp>
            <p:nvSpPr>
              <p:cNvPr id="6" name="AutoShape 5"/>
              <p:cNvSpPr>
                <a:spLocks noChangeArrowheads="1"/>
              </p:cNvSpPr>
              <p:nvPr/>
            </p:nvSpPr>
            <p:spPr bwMode="auto">
              <a:xfrm>
                <a:off x="2357438" y="4294342"/>
                <a:ext cx="1349375" cy="382588"/>
              </a:xfrm>
              <a:prstGeom prst="triangle">
                <a:avLst>
                  <a:gd name="adj" fmla="val 49232"/>
                </a:avLst>
              </a:prstGeom>
              <a:solidFill>
                <a:srgbClr val="FFFFFF"/>
              </a:solidFill>
              <a:ln w="57240">
                <a:solidFill>
                  <a:srgbClr val="375BB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r-HR" dirty="0"/>
              </a:p>
            </p:txBody>
          </p:sp>
          <p:sp>
            <p:nvSpPr>
              <p:cNvPr id="7" name="Rectangle 6"/>
              <p:cNvSpPr>
                <a:spLocks noChangeArrowheads="1"/>
              </p:cNvSpPr>
              <p:nvPr/>
            </p:nvSpPr>
            <p:spPr bwMode="auto">
              <a:xfrm>
                <a:off x="2503488" y="4659313"/>
                <a:ext cx="1055687" cy="698500"/>
              </a:xfrm>
              <a:prstGeom prst="rect">
                <a:avLst/>
              </a:prstGeom>
              <a:solidFill>
                <a:srgbClr val="FFFFFF"/>
              </a:solidFill>
              <a:ln w="25560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r-HR" dirty="0"/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3929063" y="4294342"/>
              <a:ext cx="1349375" cy="1063471"/>
              <a:chOff x="3929063" y="4294342"/>
              <a:chExt cx="1349375" cy="1063471"/>
            </a:xfrm>
          </p:grpSpPr>
          <p:sp>
            <p:nvSpPr>
              <p:cNvPr id="8" name="AutoShape 7"/>
              <p:cNvSpPr>
                <a:spLocks noChangeArrowheads="1"/>
              </p:cNvSpPr>
              <p:nvPr/>
            </p:nvSpPr>
            <p:spPr bwMode="auto">
              <a:xfrm>
                <a:off x="3929063" y="4294342"/>
                <a:ext cx="1349375" cy="382588"/>
              </a:xfrm>
              <a:prstGeom prst="triangle">
                <a:avLst>
                  <a:gd name="adj" fmla="val 48341"/>
                </a:avLst>
              </a:prstGeom>
              <a:solidFill>
                <a:srgbClr val="FFFFFF"/>
              </a:solidFill>
              <a:ln w="57240">
                <a:solidFill>
                  <a:schemeClr val="tx1">
                    <a:lumMod val="50000"/>
                  </a:schemeClr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r-HR" dirty="0"/>
              </a:p>
            </p:txBody>
          </p:sp>
          <p:sp>
            <p:nvSpPr>
              <p:cNvPr id="9" name="Rectangle 8"/>
              <p:cNvSpPr>
                <a:spLocks noChangeArrowheads="1"/>
              </p:cNvSpPr>
              <p:nvPr/>
            </p:nvSpPr>
            <p:spPr bwMode="auto">
              <a:xfrm>
                <a:off x="4076700" y="4659313"/>
                <a:ext cx="1055688" cy="698500"/>
              </a:xfrm>
              <a:prstGeom prst="rect">
                <a:avLst/>
              </a:prstGeom>
              <a:solidFill>
                <a:srgbClr val="FFFFFF"/>
              </a:solidFill>
              <a:ln w="25560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r-HR" dirty="0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5500688" y="4294342"/>
              <a:ext cx="1349375" cy="1063471"/>
              <a:chOff x="5500688" y="4294342"/>
              <a:chExt cx="1349375" cy="1063471"/>
            </a:xfrm>
          </p:grpSpPr>
          <p:sp>
            <p:nvSpPr>
              <p:cNvPr id="10" name="AutoShape 9"/>
              <p:cNvSpPr>
                <a:spLocks noChangeArrowheads="1"/>
              </p:cNvSpPr>
              <p:nvPr/>
            </p:nvSpPr>
            <p:spPr bwMode="auto">
              <a:xfrm>
                <a:off x="5500688" y="4294342"/>
                <a:ext cx="1349375" cy="382588"/>
              </a:xfrm>
              <a:prstGeom prst="triangle">
                <a:avLst>
                  <a:gd name="adj" fmla="val 50124"/>
                </a:avLst>
              </a:prstGeom>
              <a:solidFill>
                <a:srgbClr val="FFFFFF"/>
              </a:solidFill>
              <a:ln w="57240">
                <a:solidFill>
                  <a:srgbClr val="FFC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r-HR" dirty="0"/>
              </a:p>
            </p:txBody>
          </p:sp>
          <p:sp>
            <p:nvSpPr>
              <p:cNvPr id="11" name="Rectangle 10"/>
              <p:cNvSpPr>
                <a:spLocks noChangeArrowheads="1"/>
              </p:cNvSpPr>
              <p:nvPr/>
            </p:nvSpPr>
            <p:spPr bwMode="auto">
              <a:xfrm>
                <a:off x="5646738" y="4659313"/>
                <a:ext cx="1055687" cy="698500"/>
              </a:xfrm>
              <a:prstGeom prst="rect">
                <a:avLst/>
              </a:prstGeom>
              <a:solidFill>
                <a:srgbClr val="FFFFFF"/>
              </a:solidFill>
              <a:ln w="25560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r-HR" dirty="0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7072313" y="4294342"/>
              <a:ext cx="1349375" cy="1063471"/>
              <a:chOff x="7072313" y="4294342"/>
              <a:chExt cx="1349375" cy="1063471"/>
            </a:xfrm>
          </p:grpSpPr>
          <p:sp>
            <p:nvSpPr>
              <p:cNvPr id="12" name="AutoShape 11"/>
              <p:cNvSpPr>
                <a:spLocks noChangeArrowheads="1"/>
              </p:cNvSpPr>
              <p:nvPr/>
            </p:nvSpPr>
            <p:spPr bwMode="auto">
              <a:xfrm>
                <a:off x="7072313" y="4294342"/>
                <a:ext cx="1349375" cy="382588"/>
              </a:xfrm>
              <a:prstGeom prst="triangle">
                <a:avLst>
                  <a:gd name="adj" fmla="val 47449"/>
                </a:avLst>
              </a:prstGeom>
              <a:solidFill>
                <a:srgbClr val="FFFFFF"/>
              </a:solidFill>
              <a:ln w="57240">
                <a:solidFill>
                  <a:srgbClr val="9CB084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r-HR" dirty="0"/>
              </a:p>
            </p:txBody>
          </p:sp>
          <p:sp>
            <p:nvSpPr>
              <p:cNvPr id="13" name="Rectangle 12"/>
              <p:cNvSpPr>
                <a:spLocks noChangeArrowheads="1"/>
              </p:cNvSpPr>
              <p:nvPr/>
            </p:nvSpPr>
            <p:spPr bwMode="auto">
              <a:xfrm>
                <a:off x="7218363" y="4659313"/>
                <a:ext cx="1055687" cy="698500"/>
              </a:xfrm>
              <a:prstGeom prst="rect">
                <a:avLst/>
              </a:prstGeom>
              <a:solidFill>
                <a:srgbClr val="FFFFFF"/>
              </a:solidFill>
              <a:ln w="25560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r-HR" dirty="0"/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785813" y="5545138"/>
              <a:ext cx="1349375" cy="1071562"/>
              <a:chOff x="785813" y="5545138"/>
              <a:chExt cx="1349375" cy="1071562"/>
            </a:xfrm>
          </p:grpSpPr>
          <p:sp>
            <p:nvSpPr>
              <p:cNvPr id="14" name="AutoShape 13"/>
              <p:cNvSpPr>
                <a:spLocks noChangeArrowheads="1"/>
              </p:cNvSpPr>
              <p:nvPr/>
            </p:nvSpPr>
            <p:spPr bwMode="auto">
              <a:xfrm>
                <a:off x="785813" y="5545138"/>
                <a:ext cx="1349375" cy="382587"/>
              </a:xfrm>
              <a:prstGeom prst="triangle">
                <a:avLst>
                  <a:gd name="adj" fmla="val 48341"/>
                </a:avLst>
              </a:prstGeom>
              <a:solidFill>
                <a:srgbClr val="FFFFFF"/>
              </a:solidFill>
              <a:ln w="57240">
                <a:solidFill>
                  <a:srgbClr val="0000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r-HR" dirty="0"/>
              </a:p>
            </p:txBody>
          </p:sp>
          <p:sp>
            <p:nvSpPr>
              <p:cNvPr id="15" name="Rectangle 14"/>
              <p:cNvSpPr>
                <a:spLocks noChangeArrowheads="1"/>
              </p:cNvSpPr>
              <p:nvPr/>
            </p:nvSpPr>
            <p:spPr bwMode="auto">
              <a:xfrm>
                <a:off x="931863" y="5918200"/>
                <a:ext cx="1055687" cy="698500"/>
              </a:xfrm>
              <a:prstGeom prst="rect">
                <a:avLst/>
              </a:prstGeom>
              <a:solidFill>
                <a:srgbClr val="FFFFFF"/>
              </a:solidFill>
              <a:ln w="25560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r-HR" dirty="0"/>
              </a:p>
            </p:txBody>
          </p:sp>
        </p:grpSp>
        <p:grpSp>
          <p:nvGrpSpPr>
            <p:cNvPr id="40" name="Group 39"/>
            <p:cNvGrpSpPr/>
            <p:nvPr/>
          </p:nvGrpSpPr>
          <p:grpSpPr>
            <a:xfrm>
              <a:off x="2357438" y="5545138"/>
              <a:ext cx="1349375" cy="1071562"/>
              <a:chOff x="2357438" y="5545138"/>
              <a:chExt cx="1349375" cy="1071562"/>
            </a:xfrm>
          </p:grpSpPr>
          <p:sp>
            <p:nvSpPr>
              <p:cNvPr id="16" name="AutoShape 15"/>
              <p:cNvSpPr>
                <a:spLocks noChangeArrowheads="1"/>
              </p:cNvSpPr>
              <p:nvPr/>
            </p:nvSpPr>
            <p:spPr bwMode="auto">
              <a:xfrm>
                <a:off x="2357438" y="5545138"/>
                <a:ext cx="1349375" cy="382587"/>
              </a:xfrm>
              <a:prstGeom prst="triangle">
                <a:avLst>
                  <a:gd name="adj" fmla="val 48341"/>
                </a:avLst>
              </a:prstGeom>
              <a:solidFill>
                <a:srgbClr val="FFFFFF"/>
              </a:solidFill>
              <a:ln w="57240">
                <a:solidFill>
                  <a:srgbClr val="00FF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r-HR" dirty="0"/>
              </a:p>
            </p:txBody>
          </p:sp>
          <p:sp>
            <p:nvSpPr>
              <p:cNvPr id="17" name="Rectangle 16"/>
              <p:cNvSpPr>
                <a:spLocks noChangeArrowheads="1"/>
              </p:cNvSpPr>
              <p:nvPr/>
            </p:nvSpPr>
            <p:spPr bwMode="auto">
              <a:xfrm>
                <a:off x="2503488" y="5918200"/>
                <a:ext cx="1055687" cy="698500"/>
              </a:xfrm>
              <a:prstGeom prst="rect">
                <a:avLst/>
              </a:prstGeom>
              <a:solidFill>
                <a:srgbClr val="FFFFFF"/>
              </a:solidFill>
              <a:ln w="25560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r-HR" dirty="0"/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3929063" y="5545138"/>
              <a:ext cx="1349375" cy="1071562"/>
              <a:chOff x="3929063" y="5545138"/>
              <a:chExt cx="1349375" cy="1071562"/>
            </a:xfrm>
          </p:grpSpPr>
          <p:sp>
            <p:nvSpPr>
              <p:cNvPr id="18" name="AutoShape 17"/>
              <p:cNvSpPr>
                <a:spLocks noChangeArrowheads="1"/>
              </p:cNvSpPr>
              <p:nvPr/>
            </p:nvSpPr>
            <p:spPr bwMode="auto">
              <a:xfrm>
                <a:off x="3929063" y="5545138"/>
                <a:ext cx="1349375" cy="382587"/>
              </a:xfrm>
              <a:prstGeom prst="triangle">
                <a:avLst>
                  <a:gd name="adj" fmla="val 48341"/>
                </a:avLst>
              </a:prstGeom>
              <a:solidFill>
                <a:srgbClr val="FFFFFF"/>
              </a:solidFill>
              <a:ln w="57240">
                <a:solidFill>
                  <a:srgbClr val="FF3399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r-HR" dirty="0"/>
              </a:p>
            </p:txBody>
          </p:sp>
          <p:sp>
            <p:nvSpPr>
              <p:cNvPr id="19" name="Rectangle 18"/>
              <p:cNvSpPr>
                <a:spLocks noChangeArrowheads="1"/>
              </p:cNvSpPr>
              <p:nvPr/>
            </p:nvSpPr>
            <p:spPr bwMode="auto">
              <a:xfrm>
                <a:off x="4076700" y="5918200"/>
                <a:ext cx="1055688" cy="698500"/>
              </a:xfrm>
              <a:prstGeom prst="rect">
                <a:avLst/>
              </a:prstGeom>
              <a:solidFill>
                <a:srgbClr val="FFFFFF"/>
              </a:solidFill>
              <a:ln w="25560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r-HR" dirty="0"/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5500688" y="5545138"/>
              <a:ext cx="1349375" cy="1071562"/>
              <a:chOff x="5500688" y="5545138"/>
              <a:chExt cx="1349375" cy="1071562"/>
            </a:xfrm>
          </p:grpSpPr>
          <p:sp>
            <p:nvSpPr>
              <p:cNvPr id="20" name="AutoShape 19"/>
              <p:cNvSpPr>
                <a:spLocks noChangeArrowheads="1"/>
              </p:cNvSpPr>
              <p:nvPr/>
            </p:nvSpPr>
            <p:spPr bwMode="auto">
              <a:xfrm>
                <a:off x="5500688" y="5545138"/>
                <a:ext cx="1349375" cy="382587"/>
              </a:xfrm>
              <a:prstGeom prst="triangle">
                <a:avLst>
                  <a:gd name="adj" fmla="val 49232"/>
                </a:avLst>
              </a:prstGeom>
              <a:solidFill>
                <a:srgbClr val="FFFFFF"/>
              </a:solidFill>
              <a:ln w="57240">
                <a:solidFill>
                  <a:srgbClr val="7E4E99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r-HR" dirty="0"/>
              </a:p>
            </p:txBody>
          </p:sp>
          <p:sp>
            <p:nvSpPr>
              <p:cNvPr id="21" name="Rectangle 20"/>
              <p:cNvSpPr>
                <a:spLocks noChangeArrowheads="1"/>
              </p:cNvSpPr>
              <p:nvPr/>
            </p:nvSpPr>
            <p:spPr bwMode="auto">
              <a:xfrm>
                <a:off x="5646738" y="5918200"/>
                <a:ext cx="1055687" cy="698500"/>
              </a:xfrm>
              <a:prstGeom prst="rect">
                <a:avLst/>
              </a:prstGeom>
              <a:solidFill>
                <a:srgbClr val="FFFFFF"/>
              </a:solidFill>
              <a:ln w="25560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r-HR" dirty="0"/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7072313" y="5545138"/>
              <a:ext cx="1349375" cy="1071562"/>
              <a:chOff x="7072313" y="5545138"/>
              <a:chExt cx="1349375" cy="1071562"/>
            </a:xfrm>
          </p:grpSpPr>
          <p:sp>
            <p:nvSpPr>
              <p:cNvPr id="22" name="AutoShape 21"/>
              <p:cNvSpPr>
                <a:spLocks noChangeArrowheads="1"/>
              </p:cNvSpPr>
              <p:nvPr/>
            </p:nvSpPr>
            <p:spPr bwMode="auto">
              <a:xfrm>
                <a:off x="7072313" y="5545138"/>
                <a:ext cx="1349375" cy="382587"/>
              </a:xfrm>
              <a:prstGeom prst="triangle">
                <a:avLst>
                  <a:gd name="adj" fmla="val 48341"/>
                </a:avLst>
              </a:prstGeom>
              <a:solidFill>
                <a:srgbClr val="FFFFFF"/>
              </a:solidFill>
              <a:ln w="57240">
                <a:solidFill>
                  <a:srgbClr val="99CC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r-HR" dirty="0"/>
              </a:p>
            </p:txBody>
          </p:sp>
          <p:sp>
            <p:nvSpPr>
              <p:cNvPr id="23" name="Rectangle 22"/>
              <p:cNvSpPr>
                <a:spLocks noChangeArrowheads="1"/>
              </p:cNvSpPr>
              <p:nvPr/>
            </p:nvSpPr>
            <p:spPr bwMode="auto">
              <a:xfrm>
                <a:off x="7218363" y="5918200"/>
                <a:ext cx="1055687" cy="698500"/>
              </a:xfrm>
              <a:prstGeom prst="rect">
                <a:avLst/>
              </a:prstGeom>
              <a:solidFill>
                <a:srgbClr val="FFFFFF"/>
              </a:solidFill>
              <a:ln w="25560">
                <a:solidFill>
                  <a:srgbClr val="FFFFFF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hr-HR" dirty="0"/>
              </a:p>
            </p:txBody>
          </p:sp>
        </p:grpSp>
      </p:grpSp>
      <p:pic>
        <p:nvPicPr>
          <p:cNvPr id="24" name="Picture 2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5000" y="4394200"/>
            <a:ext cx="928688" cy="9286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25" name="Picture 2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14813" y="4494213"/>
            <a:ext cx="785812" cy="7858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26" name="Picture 25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1066800" y="4464050"/>
            <a:ext cx="860425" cy="860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27" name="Picture 2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71563" y="5759450"/>
            <a:ext cx="855662" cy="8556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28" name="Picture 27"/>
          <p:cNvPicPr>
            <a:picLocks noChangeAspect="1" noChangeArrowheads="1"/>
          </p:cNvPicPr>
          <p:nvPr/>
        </p:nvPicPr>
        <p:blipFill>
          <a:blip r:embed="rId6" cstate="email"/>
          <a:srcRect/>
          <a:stretch>
            <a:fillRect/>
          </a:stretch>
        </p:blipFill>
        <p:spPr bwMode="auto">
          <a:xfrm>
            <a:off x="2643188" y="4464050"/>
            <a:ext cx="790575" cy="7905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29" name="Picture 28"/>
          <p:cNvPicPr>
            <a:picLocks noChangeAspect="1" noChangeArrowheads="1"/>
          </p:cNvPicPr>
          <p:nvPr/>
        </p:nvPicPr>
        <p:blipFill>
          <a:blip r:embed="rId7" cstate="email"/>
          <a:srcRect/>
          <a:stretch>
            <a:fillRect/>
          </a:stretch>
        </p:blipFill>
        <p:spPr bwMode="auto">
          <a:xfrm>
            <a:off x="7358063" y="4464050"/>
            <a:ext cx="860425" cy="860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30" name="Picture 29"/>
          <p:cNvPicPr>
            <a:picLocks noChangeAspect="1" noChangeArrowheads="1"/>
          </p:cNvPicPr>
          <p:nvPr/>
        </p:nvPicPr>
        <p:blipFill>
          <a:blip r:embed="rId8" cstate="email"/>
          <a:srcRect/>
          <a:stretch>
            <a:fillRect/>
          </a:stretch>
        </p:blipFill>
        <p:spPr bwMode="auto">
          <a:xfrm>
            <a:off x="2643188" y="5759450"/>
            <a:ext cx="855662" cy="8556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31" name="Picture 30"/>
          <p:cNvPicPr>
            <a:picLocks noChangeAspect="1" noChangeArrowheads="1"/>
          </p:cNvPicPr>
          <p:nvPr/>
        </p:nvPicPr>
        <p:blipFill>
          <a:blip r:embed="rId9" cstate="email"/>
          <a:srcRect/>
          <a:stretch>
            <a:fillRect/>
          </a:stretch>
        </p:blipFill>
        <p:spPr bwMode="auto">
          <a:xfrm>
            <a:off x="4214813" y="5848350"/>
            <a:ext cx="766762" cy="7667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32" name="Picture 31"/>
          <p:cNvPicPr>
            <a:picLocks noChangeAspect="1" noChangeArrowheads="1"/>
          </p:cNvPicPr>
          <p:nvPr/>
        </p:nvPicPr>
        <p:blipFill>
          <a:blip r:embed="rId10" cstate="email"/>
          <a:srcRect/>
          <a:stretch>
            <a:fillRect/>
          </a:stretch>
        </p:blipFill>
        <p:spPr bwMode="auto">
          <a:xfrm>
            <a:off x="5715000" y="5759450"/>
            <a:ext cx="882650" cy="882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pic>
        <p:nvPicPr>
          <p:cNvPr id="33" name="Picture 32"/>
          <p:cNvPicPr>
            <a:picLocks noChangeAspect="1" noChangeArrowheads="1"/>
          </p:cNvPicPr>
          <p:nvPr/>
        </p:nvPicPr>
        <p:blipFill>
          <a:blip r:embed="rId11" cstate="email"/>
          <a:srcRect/>
          <a:stretch>
            <a:fillRect/>
          </a:stretch>
        </p:blipFill>
        <p:spPr bwMode="auto">
          <a:xfrm>
            <a:off x="7286625" y="5715000"/>
            <a:ext cx="928688" cy="9286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45" name="TextBox 44"/>
          <p:cNvSpPr txBox="1"/>
          <p:nvPr/>
        </p:nvSpPr>
        <p:spPr>
          <a:xfrm>
            <a:off x="8629769" y="-5898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r-H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134</a:t>
            </a:r>
            <a:endParaRPr lang="hr-HR" sz="1600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400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5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25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75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25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115328" cy="868346"/>
          </a:xfrm>
        </p:spPr>
        <p:txBody>
          <a:bodyPr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4400" dirty="0" smtClean="0">
                <a:latin typeface="Calibri" pitchFamily="34" charset="0"/>
                <a:cs typeface="Calibri" pitchFamily="34" charset="0"/>
              </a:rPr>
              <a:t>DRUŠTVENI POLOŽAJ</a:t>
            </a:r>
          </a:p>
        </p:txBody>
      </p:sp>
      <p:sp>
        <p:nvSpPr>
          <p:cNvPr id="47" name="Rectangle 2"/>
          <p:cNvSpPr>
            <a:spLocks noChangeArrowheads="1"/>
          </p:cNvSpPr>
          <p:nvPr/>
        </p:nvSpPr>
        <p:spPr bwMode="auto">
          <a:xfrm>
            <a:off x="0" y="928688"/>
            <a:ext cx="9001125" cy="55006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15900" indent="-215900">
              <a:lnSpc>
                <a:spcPct val="100000"/>
              </a:lnSpc>
              <a:buSzPct val="65000"/>
              <a:buFont typeface="Arial" charset="0"/>
              <a:buChar char="−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sz="240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Kako društvo dodjeljuje položaje pojedincima?</a:t>
            </a:r>
          </a:p>
        </p:txBody>
      </p:sp>
      <p:sp>
        <p:nvSpPr>
          <p:cNvPr id="48" name="Rectangle 3"/>
          <p:cNvSpPr>
            <a:spLocks noChangeArrowheads="1"/>
          </p:cNvSpPr>
          <p:nvPr/>
        </p:nvSpPr>
        <p:spPr bwMode="auto">
          <a:xfrm>
            <a:off x="846994" y="1643063"/>
            <a:ext cx="2857500" cy="1000125"/>
          </a:xfrm>
          <a:prstGeom prst="rect">
            <a:avLst/>
          </a:prstGeom>
          <a:solidFill>
            <a:srgbClr val="002060"/>
          </a:solidFill>
          <a:ln w="38160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en-US" sz="2200" b="1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PRIPISANI (ASKRIBIRANI)</a:t>
            </a:r>
          </a:p>
        </p:txBody>
      </p:sp>
      <p:sp>
        <p:nvSpPr>
          <p:cNvPr id="49" name="Rectangle 4"/>
          <p:cNvSpPr>
            <a:spLocks noChangeArrowheads="1"/>
          </p:cNvSpPr>
          <p:nvPr/>
        </p:nvSpPr>
        <p:spPr bwMode="auto">
          <a:xfrm>
            <a:off x="5538703" y="1643063"/>
            <a:ext cx="2857500" cy="1000125"/>
          </a:xfrm>
          <a:prstGeom prst="rect">
            <a:avLst/>
          </a:prstGeom>
          <a:solidFill>
            <a:srgbClr val="C00000"/>
          </a:solidFill>
          <a:ln w="38160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en-US" sz="3200" b="1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POSTIGNUTI</a:t>
            </a:r>
          </a:p>
        </p:txBody>
      </p:sp>
      <p:sp>
        <p:nvSpPr>
          <p:cNvPr id="50" name="AutoShape 5"/>
          <p:cNvSpPr>
            <a:spLocks noChangeArrowheads="1"/>
          </p:cNvSpPr>
          <p:nvPr/>
        </p:nvSpPr>
        <p:spPr bwMode="auto">
          <a:xfrm>
            <a:off x="1919350" y="2857500"/>
            <a:ext cx="712788" cy="500063"/>
          </a:xfrm>
          <a:prstGeom prst="downArrow">
            <a:avLst/>
          </a:prstGeom>
          <a:solidFill>
            <a:srgbClr val="FFFFFF"/>
          </a:solidFill>
          <a:ln w="25560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1" name="AutoShape 6"/>
          <p:cNvSpPr>
            <a:spLocks noChangeArrowheads="1"/>
          </p:cNvSpPr>
          <p:nvPr/>
        </p:nvSpPr>
        <p:spPr bwMode="auto">
          <a:xfrm>
            <a:off x="6611060" y="2857500"/>
            <a:ext cx="712787" cy="500063"/>
          </a:xfrm>
          <a:prstGeom prst="downArrow">
            <a:avLst/>
          </a:prstGeom>
          <a:solidFill>
            <a:srgbClr val="FFFFFF"/>
          </a:solidFill>
          <a:ln w="25560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2" name="Rectangle 7"/>
          <p:cNvSpPr>
            <a:spLocks noChangeArrowheads="1"/>
          </p:cNvSpPr>
          <p:nvPr/>
        </p:nvSpPr>
        <p:spPr bwMode="auto">
          <a:xfrm>
            <a:off x="357188" y="3429000"/>
            <a:ext cx="3837113" cy="1212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sz="22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položaj kojeg društvo </a:t>
            </a:r>
            <a:r>
              <a:rPr lang="en-US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dodjeljuje</a:t>
            </a:r>
            <a:r>
              <a:rPr lang="en-US" sz="22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pojedincu bez obzira na njegove sposobnosti, napore, rezultate...</a:t>
            </a:r>
          </a:p>
        </p:txBody>
      </p:sp>
      <p:pic>
        <p:nvPicPr>
          <p:cNvPr id="53" name="Picture 8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2357383" y="4732338"/>
            <a:ext cx="1836918" cy="1944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4" name="Picture 9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500007" y="4718050"/>
            <a:ext cx="1656018" cy="1944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5" name="Rectangle 10"/>
          <p:cNvSpPr>
            <a:spLocks noChangeArrowheads="1"/>
          </p:cNvSpPr>
          <p:nvPr/>
        </p:nvSpPr>
        <p:spPr bwMode="auto">
          <a:xfrm>
            <a:off x="5148064" y="3429000"/>
            <a:ext cx="3638778" cy="1212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US" sz="22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rezultat su osobne nadarenosti, znanja, upornosti ili </a:t>
            </a:r>
            <a:r>
              <a:rPr lang="en-US" sz="22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izbora</a:t>
            </a:r>
            <a:endParaRPr lang="en-US" sz="2200" dirty="0">
              <a:solidFill>
                <a:srgbClr val="FFFFFF"/>
              </a:solidFill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pic>
        <p:nvPicPr>
          <p:cNvPr id="56" name="Picture 11"/>
          <p:cNvPicPr>
            <a:picLocks noChangeAspect="1" noChangeArrowheads="1"/>
          </p:cNvPicPr>
          <p:nvPr/>
        </p:nvPicPr>
        <p:blipFill>
          <a:blip r:embed="rId4" cstate="email"/>
          <a:srcRect/>
          <a:stretch>
            <a:fillRect/>
          </a:stretch>
        </p:blipFill>
        <p:spPr bwMode="auto">
          <a:xfrm>
            <a:off x="7096048" y="4738689"/>
            <a:ext cx="1690794" cy="1944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7" name="Picture 12"/>
          <p:cNvPicPr>
            <a:picLocks noChangeAspect="1" noChangeArrowheads="1"/>
          </p:cNvPicPr>
          <p:nvPr/>
        </p:nvPicPr>
        <p:blipFill>
          <a:blip r:embed="rId5" cstate="email"/>
          <a:srcRect/>
          <a:stretch>
            <a:fillRect/>
          </a:stretch>
        </p:blipFill>
        <p:spPr bwMode="auto">
          <a:xfrm>
            <a:off x="5042492" y="4714885"/>
            <a:ext cx="1937628" cy="1944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8" name="Rectangle 13"/>
          <p:cNvSpPr>
            <a:spLocks noChangeArrowheads="1"/>
          </p:cNvSpPr>
          <p:nvPr/>
        </p:nvSpPr>
        <p:spPr bwMode="auto">
          <a:xfrm>
            <a:off x="846995" y="1643050"/>
            <a:ext cx="2857499" cy="1000125"/>
          </a:xfrm>
          <a:prstGeom prst="rect">
            <a:avLst/>
          </a:prstGeom>
          <a:solidFill>
            <a:srgbClr val="002060"/>
          </a:solidFill>
          <a:ln w="38160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en-US" sz="3200" b="1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PRIPISANI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21618" y="-589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r-H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134 – 136</a:t>
            </a:r>
            <a:endParaRPr lang="hr-HR" sz="1600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0930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12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15" dur="25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19" dur="25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22" dur="25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27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30" dur="25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35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39" dur="25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43" dur="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5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47" dur="25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2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"/>
                            </p:stCondLst>
                            <p:childTnLst>
                              <p:par>
                                <p:cTn id="54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6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60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50"/>
                            </p:stCondLst>
                            <p:childTnLst>
                              <p:par>
                                <p:cTn id="62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64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762" y="-5557"/>
            <a:ext cx="8115328" cy="868346"/>
          </a:xfrm>
        </p:spPr>
        <p:txBody>
          <a:bodyPr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4400" dirty="0" smtClean="0">
                <a:latin typeface="Calibri" pitchFamily="34" charset="0"/>
                <a:cs typeface="Calibri" pitchFamily="34" charset="0"/>
              </a:rPr>
              <a:t>TIPOVI DRUŠTAVA</a:t>
            </a: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928688" y="1357298"/>
            <a:ext cx="2857500" cy="785818"/>
          </a:xfrm>
          <a:prstGeom prst="rect">
            <a:avLst/>
          </a:prstGeom>
          <a:solidFill>
            <a:srgbClr val="002060"/>
          </a:solidFill>
          <a:ln w="38160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en-US" sz="2400" b="1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STRATIFIKACIJSKI</a:t>
            </a:r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5286375" y="1357298"/>
            <a:ext cx="2857500" cy="785818"/>
          </a:xfrm>
          <a:prstGeom prst="rect">
            <a:avLst/>
          </a:prstGeom>
          <a:solidFill>
            <a:srgbClr val="C00000"/>
          </a:solidFill>
          <a:ln w="38160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en-US" sz="2400" b="1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FUNKCIONALNI</a:t>
            </a:r>
          </a:p>
        </p:txBody>
      </p:sp>
      <p:sp>
        <p:nvSpPr>
          <p:cNvPr id="17" name="AutoShape 4"/>
          <p:cNvSpPr>
            <a:spLocks noChangeArrowheads="1"/>
          </p:cNvSpPr>
          <p:nvPr/>
        </p:nvSpPr>
        <p:spPr bwMode="auto">
          <a:xfrm>
            <a:off x="1925407" y="2423810"/>
            <a:ext cx="862474" cy="648000"/>
          </a:xfrm>
          <a:prstGeom prst="downArrow">
            <a:avLst/>
          </a:prstGeom>
          <a:solidFill>
            <a:srgbClr val="FFFFFF"/>
          </a:solidFill>
          <a:ln w="25560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" name="AutoShape 5"/>
          <p:cNvSpPr>
            <a:spLocks noChangeArrowheads="1"/>
          </p:cNvSpPr>
          <p:nvPr/>
        </p:nvSpPr>
        <p:spPr bwMode="auto">
          <a:xfrm>
            <a:off x="6283095" y="2423810"/>
            <a:ext cx="862473" cy="648000"/>
          </a:xfrm>
          <a:prstGeom prst="downArrow">
            <a:avLst/>
          </a:prstGeom>
          <a:solidFill>
            <a:srgbClr val="FFFFFF"/>
          </a:solidFill>
          <a:ln w="25560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hr-HR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928688" y="3357563"/>
            <a:ext cx="2857500" cy="962038"/>
          </a:xfrm>
          <a:prstGeom prst="rect">
            <a:avLst/>
          </a:prstGeom>
          <a:solidFill>
            <a:srgbClr val="002060"/>
          </a:solidFill>
          <a:ln w="38160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en-US" sz="2400" b="1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PRIPISANI POLOŽAJI</a:t>
            </a:r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5286375" y="3357563"/>
            <a:ext cx="2857500" cy="962038"/>
          </a:xfrm>
          <a:prstGeom prst="rect">
            <a:avLst/>
          </a:prstGeom>
          <a:solidFill>
            <a:srgbClr val="C00000"/>
          </a:solidFill>
          <a:ln w="38160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en-US" sz="2400" b="1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POSTIGNUTI POLOŽAJI</a:t>
            </a:r>
          </a:p>
        </p:txBody>
      </p:sp>
      <p:sp>
        <p:nvSpPr>
          <p:cNvPr id="21" name="Rectangle 8"/>
          <p:cNvSpPr>
            <a:spLocks noChangeArrowheads="1"/>
          </p:cNvSpPr>
          <p:nvPr/>
        </p:nvSpPr>
        <p:spPr bwMode="auto">
          <a:xfrm>
            <a:off x="285750" y="4464063"/>
            <a:ext cx="4357688" cy="132239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15900" indent="-215900">
              <a:lnSpc>
                <a:spcPct val="100000"/>
              </a:lnSpc>
              <a:buFont typeface="Arial" charset="0"/>
              <a:buChar char="−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en-US" sz="22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kastinski </a:t>
            </a:r>
            <a:r>
              <a:rPr lang="en-US" sz="22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(varna) sustav u Indiji, pleme Mundugumora ili feudalni sustav</a:t>
            </a:r>
          </a:p>
        </p:txBody>
      </p:sp>
      <p:sp>
        <p:nvSpPr>
          <p:cNvPr id="22" name="Rectangle 9"/>
          <p:cNvSpPr>
            <a:spLocks noChangeArrowheads="1"/>
          </p:cNvSpPr>
          <p:nvPr/>
        </p:nvSpPr>
        <p:spPr bwMode="auto">
          <a:xfrm>
            <a:off x="5572125" y="4429138"/>
            <a:ext cx="3071813" cy="7858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15900" indent="-215900">
              <a:lnSpc>
                <a:spcPct val="100000"/>
              </a:lnSpc>
              <a:buFont typeface="Arial" charset="0"/>
              <a:buChar char="−"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US" sz="22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suvremena </a:t>
            </a:r>
            <a:r>
              <a:rPr lang="en-US" sz="22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društva (uglavnom)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714876" y="-5557"/>
            <a:ext cx="4429124" cy="868346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2000" b="1" i="0" u="none" strike="noStrike" kern="1200" cap="none" spc="0" normalizeH="0" baseline="0" noProof="0" dirty="0" smtClean="0">
                <a:ln w="6350"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itchFamily="34" charset="0"/>
                <a:ea typeface="+mj-ea"/>
                <a:cs typeface="Calibri" pitchFamily="34" charset="0"/>
              </a:rPr>
              <a:t>S OBZIROM NA NAČIN DODJELJIVANJA DRUŠTVENIH POLOŽAJA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21618" y="42861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r-H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134 – 136</a:t>
            </a:r>
            <a:endParaRPr lang="hr-HR" sz="1600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10922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7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10" dur="2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14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17" dur="25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22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26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29" dur="25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33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5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37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40" dur="25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44" dur="25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250"/>
                            </p:stCondLst>
                            <p:childTnLst>
                              <p:par>
                                <p:cTn id="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48" dur="25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7858125" cy="65801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5715000" y="571500"/>
            <a:ext cx="2643188" cy="7127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en-US" sz="3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3 000 podkasti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2959100" y="1428750"/>
            <a:ext cx="2111375" cy="515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</a:tabLst>
            </a:pPr>
            <a:r>
              <a:rPr lang="en-US" sz="3200" b="1">
                <a:solidFill>
                  <a:srgbClr val="000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BRAHMANI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3060700" y="2428875"/>
            <a:ext cx="1908175" cy="515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</a:tabLst>
            </a:pPr>
            <a:r>
              <a:rPr lang="en-US" sz="3200" b="1">
                <a:solidFill>
                  <a:srgbClr val="000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KŠATRIJE</a:t>
            </a: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3206750" y="3429000"/>
            <a:ext cx="1614488" cy="515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</a:tabLst>
            </a:pPr>
            <a:r>
              <a:rPr lang="en-US" sz="3200" b="1">
                <a:solidFill>
                  <a:srgbClr val="000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VAJŠIJE</a:t>
            </a: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3155950" y="4572000"/>
            <a:ext cx="1717675" cy="515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</a:tabLst>
            </a:pPr>
            <a:r>
              <a:rPr lang="en-US" sz="3200" b="1">
                <a:solidFill>
                  <a:srgbClr val="000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ŠUDRIJE</a:t>
            </a: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3297238" y="5643563"/>
            <a:ext cx="1436687" cy="5159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  <a:tabLst>
                <a:tab pos="723900" algn="l"/>
              </a:tabLst>
            </a:pPr>
            <a:r>
              <a:rPr lang="en-US" sz="3200" b="1">
                <a:solidFill>
                  <a:srgbClr val="000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PARIJE</a:t>
            </a: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2868613" y="2857500"/>
            <a:ext cx="2290762" cy="3635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en-US" sz="2000" b="1">
                <a:solidFill>
                  <a:srgbClr val="000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(ratnici i upravitelji)</a:t>
            </a: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3335338" y="1785938"/>
            <a:ext cx="1360487" cy="3635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  <a:tabLst>
                <a:tab pos="723900" algn="l"/>
              </a:tabLst>
            </a:pPr>
            <a:r>
              <a:rPr lang="en-US" sz="2000" b="1">
                <a:solidFill>
                  <a:srgbClr val="000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(svećenici)</a:t>
            </a:r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3467100" y="3810000"/>
            <a:ext cx="1095375" cy="3635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  <a:tabLst>
                <a:tab pos="723900" algn="l"/>
              </a:tabLst>
            </a:pPr>
            <a:r>
              <a:rPr lang="en-US" sz="2000" b="1">
                <a:solidFill>
                  <a:srgbClr val="000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(trgovci)</a:t>
            </a:r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3473450" y="4940300"/>
            <a:ext cx="1082675" cy="3635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  <a:tabLst>
                <a:tab pos="723900" algn="l"/>
              </a:tabLst>
            </a:pPr>
            <a:r>
              <a:rPr lang="en-US" sz="2000" b="1">
                <a:solidFill>
                  <a:srgbClr val="000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(radnici)</a:t>
            </a:r>
          </a:p>
        </p:txBody>
      </p:sp>
      <p:sp>
        <p:nvSpPr>
          <p:cNvPr id="14" name="Rectangle 15"/>
          <p:cNvSpPr>
            <a:spLocks noChangeArrowheads="1"/>
          </p:cNvSpPr>
          <p:nvPr/>
        </p:nvSpPr>
        <p:spPr bwMode="auto">
          <a:xfrm>
            <a:off x="2443163" y="6072188"/>
            <a:ext cx="3143250" cy="3635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US" sz="2000" b="1">
                <a:solidFill>
                  <a:srgbClr val="000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(obavljaju najgore poslove)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7504" y="119534"/>
            <a:ext cx="309488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3200" b="1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STRATIFIKACIJSKI</a:t>
            </a:r>
          </a:p>
          <a:p>
            <a:r>
              <a:rPr lang="hr-HR" sz="3200" b="1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DR. SUSTAV</a:t>
            </a:r>
            <a:endParaRPr lang="hr-HR" sz="3200" b="1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629768" y="0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r-H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137</a:t>
            </a:r>
            <a:endParaRPr lang="hr-HR" sz="1600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2263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r="29783"/>
          <a:stretch/>
        </p:blipFill>
        <p:spPr bwMode="auto">
          <a:xfrm>
            <a:off x="1115616" y="71438"/>
            <a:ext cx="2569378" cy="66675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095906" y="642938"/>
            <a:ext cx="3212398" cy="515937"/>
          </a:xfrm>
          <a:prstGeom prst="rect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 sz="2800" b="1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KRALJEVI I KRALJICE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095906" y="2286000"/>
            <a:ext cx="4148502" cy="515938"/>
          </a:xfrm>
          <a:prstGeom prst="rect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</a:tabLst>
            </a:pPr>
            <a:r>
              <a:rPr lang="en-US" sz="2800" b="1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PLEMSTVO</a:t>
            </a:r>
            <a:r>
              <a:rPr lang="hr-HR" sz="2800" b="1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I SVEĆENSTVO</a:t>
            </a:r>
            <a:endParaRPr lang="en-US" sz="2800" b="1" dirty="0">
              <a:solidFill>
                <a:srgbClr val="FFFFFF"/>
              </a:solidFill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095906" y="3857625"/>
            <a:ext cx="1606199" cy="515938"/>
          </a:xfrm>
          <a:prstGeom prst="rect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</a:tabLst>
            </a:pPr>
            <a:r>
              <a:rPr lang="en-US" sz="2800" b="1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VITEZOVI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095907" y="5500688"/>
            <a:ext cx="2996374" cy="515937"/>
          </a:xfrm>
          <a:prstGeom prst="rect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ffectLst/>
        </p:spPr>
        <p:txBody>
          <a:bodyPr wrap="none" lIns="90000" tIns="45000" rIns="90000" bIns="45000"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US" sz="2800" b="1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SELJACI I KMETOVI</a:t>
            </a:r>
          </a:p>
        </p:txBody>
      </p:sp>
      <p:sp>
        <p:nvSpPr>
          <p:cNvPr id="7" name="TextBox 6"/>
          <p:cNvSpPr txBox="1"/>
          <p:nvPr/>
        </p:nvSpPr>
        <p:spPr>
          <a:xfrm rot="16200000">
            <a:off x="-2506454" y="3177114"/>
            <a:ext cx="6018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3600" b="1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STRATIFIKACIJSKI DR. SUSTAV</a:t>
            </a:r>
            <a:endParaRPr lang="hr-HR" sz="3600" b="1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646748" y="0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r-H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138</a:t>
            </a:r>
            <a:endParaRPr lang="hr-HR" sz="1600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8140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rketing_tema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marketing_tema</Template>
  <TotalTime>10589</TotalTime>
  <Words>1306</Words>
  <Application>Microsoft Office PowerPoint</Application>
  <PresentationFormat>On-screen Show (4:3)</PresentationFormat>
  <Paragraphs>261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marketing_tema</vt:lpstr>
      <vt:lpstr>PowerPoint Presentation</vt:lpstr>
      <vt:lpstr>DRUŠTVENE NEJEDNAKOSTI</vt:lpstr>
      <vt:lpstr>DRUŠTVENE NEJEDNAKOSTI</vt:lpstr>
      <vt:lpstr>TRI KONCEPCIJE JEDNAKOSTI</vt:lpstr>
      <vt:lpstr>DRUŠTVENI POLOŽAJ I STATUS</vt:lpstr>
      <vt:lpstr>DRUŠTVENI POLOŽAJ</vt:lpstr>
      <vt:lpstr>TIPOVI DRUŠTAVA</vt:lpstr>
      <vt:lpstr>PowerPoint Presentation</vt:lpstr>
      <vt:lpstr>PowerPoint Presentation</vt:lpstr>
      <vt:lpstr>DR. STRATIFIKACIJA I DIFERENCIJACIJA</vt:lpstr>
      <vt:lpstr>ZNAČAJKE DR. STRATIFIKACIJE</vt:lpstr>
      <vt:lpstr>DR. STRATIFIKACIJA I DIFERENCIJACIJA</vt:lpstr>
      <vt:lpstr>SISTEMI DR. STRATIFIKACIJE</vt:lpstr>
      <vt:lpstr>ZNAČAJKE KLASE</vt:lpstr>
      <vt:lpstr>TEORIJE STRATIFIKACIJE SUVREMENIH DRUŠTAVA</vt:lpstr>
      <vt:lpstr>FUNKCIONALISTI</vt:lpstr>
      <vt:lpstr>KRITIKA FUNKCIONALISTA</vt:lpstr>
      <vt:lpstr>MARXOVA TEORIJA KLASA</vt:lpstr>
      <vt:lpstr>KRITIKA MARXA</vt:lpstr>
      <vt:lpstr>WEBEROVA TEORIJA STRATIFIKACIJE</vt:lpstr>
      <vt:lpstr>WRIGHTOVA TEORIJA KLASA</vt:lpstr>
      <vt:lpstr>TEORIJA SOCIJALNOG ZATVARANJA</vt:lpstr>
      <vt:lpstr>SOCIJALNA POKRETLJIVOST (MOBILNOST)</vt:lpstr>
      <vt:lpstr>SOCIJALNA POKRETLJIVOST (MOBILNOST)</vt:lpstr>
      <vt:lpstr>APSOLUTNA I RELATIVNA MOBILNOST</vt:lpstr>
      <vt:lpstr>KORISNI LINKOVI      (za lakše učenje)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cornx</dc:creator>
  <cp:lastModifiedBy>cornx</cp:lastModifiedBy>
  <cp:revision>1251</cp:revision>
  <dcterms:created xsi:type="dcterms:W3CDTF">2012-10-26T08:37:40Z</dcterms:created>
  <dcterms:modified xsi:type="dcterms:W3CDTF">2019-03-17T21:33:09Z</dcterms:modified>
</cp:coreProperties>
</file>