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3" r:id="rId3"/>
    <p:sldId id="278" r:id="rId4"/>
    <p:sldId id="279" r:id="rId5"/>
    <p:sldId id="281" r:id="rId6"/>
    <p:sldId id="295" r:id="rId7"/>
    <p:sldId id="294" r:id="rId8"/>
    <p:sldId id="287" r:id="rId9"/>
    <p:sldId id="289" r:id="rId10"/>
    <p:sldId id="318" r:id="rId11"/>
    <p:sldId id="291" r:id="rId12"/>
    <p:sldId id="290" r:id="rId13"/>
    <p:sldId id="326" r:id="rId14"/>
    <p:sldId id="325" r:id="rId15"/>
    <p:sldId id="327" r:id="rId16"/>
    <p:sldId id="307" r:id="rId17"/>
    <p:sldId id="321" r:id="rId18"/>
    <p:sldId id="309" r:id="rId19"/>
    <p:sldId id="310" r:id="rId20"/>
    <p:sldId id="311" r:id="rId21"/>
    <p:sldId id="329" r:id="rId22"/>
    <p:sldId id="330" r:id="rId23"/>
    <p:sldId id="313" r:id="rId24"/>
    <p:sldId id="320" r:id="rId25"/>
    <p:sldId id="314" r:id="rId26"/>
    <p:sldId id="316" r:id="rId27"/>
    <p:sldId id="317" r:id="rId28"/>
    <p:sldId id="32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FF7F00"/>
    <a:srgbClr val="009900"/>
    <a:srgbClr val="FF9900"/>
    <a:srgbClr val="FF6600"/>
    <a:srgbClr val="CC0000"/>
    <a:srgbClr val="FF3399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36" autoAdjust="0"/>
    <p:restoredTop sz="87167" autoAdjust="0"/>
  </p:normalViewPr>
  <p:slideViewPr>
    <p:cSldViewPr>
      <p:cViewPr varScale="1">
        <p:scale>
          <a:sx n="118" d="100"/>
          <a:sy n="118" d="100"/>
        </p:scale>
        <p:origin x="-19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15.2.2018.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4191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15.2.2018.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67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Naslov</a:t>
            </a:r>
            <a:r>
              <a:rPr lang="hr-HR" baseline="0" dirty="0" smtClean="0"/>
              <a:t> (na glagoljici): Kultura i društvo</a:t>
            </a:r>
          </a:p>
          <a:p>
            <a:r>
              <a:rPr lang="hr-HR" baseline="0" dirty="0" smtClean="0"/>
              <a:t>Fotografije:</a:t>
            </a:r>
          </a:p>
          <a:p>
            <a:r>
              <a:rPr lang="hr-HR" baseline="0" dirty="0" smtClean="0"/>
              <a:t>- Paška čipka</a:t>
            </a:r>
          </a:p>
          <a:p>
            <a:r>
              <a:rPr lang="hr-HR" baseline="0" dirty="0" smtClean="0"/>
              <a:t>- narodna nošnja iz srednje Bosne</a:t>
            </a:r>
          </a:p>
          <a:p>
            <a:r>
              <a:rPr lang="hr-HR" baseline="0" dirty="0" smtClean="0"/>
              <a:t>- Maorska tetovaža</a:t>
            </a:r>
          </a:p>
          <a:p>
            <a:r>
              <a:rPr lang="hr-HR" baseline="0" dirty="0" smtClean="0"/>
              <a:t>- Stećak</a:t>
            </a:r>
          </a:p>
          <a:p>
            <a:r>
              <a:rPr lang="hr-HR" baseline="0" dirty="0" smtClean="0"/>
              <a:t>- Pieta (Michelangelo)</a:t>
            </a:r>
          </a:p>
          <a:p>
            <a:r>
              <a:rPr lang="hr-HR" baseline="0" dirty="0" smtClean="0"/>
              <a:t>- Bušmanska djeca</a:t>
            </a:r>
          </a:p>
          <a:p>
            <a:r>
              <a:rPr lang="hr-HR" baseline="0" dirty="0" smtClean="0"/>
              <a:t>- Vučedolska golubica</a:t>
            </a:r>
          </a:p>
          <a:p>
            <a:r>
              <a:rPr lang="hr-HR" baseline="0" dirty="0" smtClean="0"/>
              <a:t>- Uzorak narodne nošnje</a:t>
            </a:r>
          </a:p>
          <a:p>
            <a:r>
              <a:rPr lang="hr-HR" baseline="0" dirty="0" smtClean="0"/>
              <a:t>- Računalo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/>
              <a:pPr/>
              <a:t>1</a:t>
            </a:fld>
            <a:endParaRPr lang="hr-H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2/15/2018</a:t>
            </a:fld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1.jpeg"/><Relationship Id="rId7" Type="http://schemas.openxmlformats.org/officeDocument/2006/relationships/image" Target="../media/image33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32.jpeg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142984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lnSpc>
                <a:spcPts val="9100"/>
              </a:lnSpc>
            </a:pPr>
            <a:r>
              <a:rPr lang="hr-HR" sz="8800" cap="none" dirty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SOCIJALIZACIJA I IDENTITET</a:t>
            </a:r>
            <a:endParaRPr lang="hr-HR" sz="8800" cap="none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cdn0.tnwcdn.com/wp-content/blogs.dir/1/files/2013/11/I-forgot-my-phone-screenshot-730x3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69532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1414"/>
            <a:ext cx="8507288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PONAVLJANJE </a:t>
            </a:r>
            <a:r>
              <a:rPr lang="hr-HR" sz="48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sz="3200" b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ključni pojmovi)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60" y="1071546"/>
            <a:ext cx="8715436" cy="5643602"/>
          </a:xfrm>
        </p:spPr>
        <p:txBody>
          <a:bodyPr>
            <a:normAutofit/>
          </a:bodyPr>
          <a:lstStyle/>
          <a:p>
            <a:pPr marL="360000" indent="-324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socijalizacija</a:t>
            </a:r>
          </a:p>
          <a:p>
            <a:pPr marL="360000" indent="-324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biološki i kulturni derterminizam</a:t>
            </a:r>
          </a:p>
          <a:p>
            <a:pPr marL="360000" indent="-324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društvene uloge</a:t>
            </a:r>
          </a:p>
          <a:p>
            <a:pPr marL="756000" lvl="1" indent="-288000">
              <a:buFont typeface="Calibri" panose="020F0502020204030204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idealna i zbiljska uloga</a:t>
            </a:r>
          </a:p>
          <a:p>
            <a:pPr marL="360000" indent="-324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skup uloga</a:t>
            </a:r>
          </a:p>
          <a:p>
            <a:pPr marL="360000" indent="-324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konflikt (sukob) uloga</a:t>
            </a:r>
          </a:p>
          <a:p>
            <a:pPr marL="360000" indent="-324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tipovi socijalizacije</a:t>
            </a:r>
          </a:p>
          <a:p>
            <a:pPr marL="756000" lvl="1" indent="-288000">
              <a:buFont typeface="Calibri" panose="020F0502020204030204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primarna i sekundarna</a:t>
            </a:r>
          </a:p>
          <a:p>
            <a:pPr marL="756000" lvl="1" indent="-288000">
              <a:buFont typeface="Calibri" panose="020F0502020204030204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anticipativna, razvojna, obrnuta i resocijalizacija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6357950" y="1385533"/>
            <a:ext cx="2643206" cy="30162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učenje potpuno novih obrazaca ponašanja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ponekad posve suprotnih onim ranije naučenima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netko postane nesrećom invalid, vojni logori, mentalne bolnice, </a:t>
            </a:r>
            <a:r>
              <a:rPr lang="hr-HR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samostani..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71414"/>
            <a:ext cx="8115328" cy="868346"/>
          </a:xfrm>
          <a:effec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TIPOVI SOCIJALIZACIJE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4314" y="988201"/>
            <a:ext cx="2357454" cy="428628"/>
          </a:xfrm>
          <a:prstGeom prst="rect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ANTICIPATIVNA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667008" y="988201"/>
            <a:ext cx="1785950" cy="428628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RAZVOJNA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48198" y="988201"/>
            <a:ext cx="1714512" cy="428628"/>
          </a:xfrm>
          <a:prstGeom prst="rect">
            <a:avLst/>
          </a:prstGeom>
          <a:solidFill>
            <a:srgbClr val="009900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OBRNUTA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357950" y="988201"/>
            <a:ext cx="2643206" cy="428628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RESOCIJALIZACIJA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14282" y="1434946"/>
            <a:ext cx="2357454" cy="2708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usmjerena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buduće uloge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pojedinca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učenje u srednjoj školi za budući posao, djevojčice i igranje s lutkama...</a:t>
            </a:r>
            <a:endParaRPr lang="hr-H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4282" y="4390729"/>
            <a:ext cx="3000396" cy="1895791"/>
            <a:chOff x="142844" y="2500306"/>
            <a:chExt cx="1571636" cy="1895791"/>
          </a:xfrm>
          <a:effectLst/>
        </p:grpSpPr>
        <p:sp>
          <p:nvSpPr>
            <p:cNvPr id="24" name="TextBox 23"/>
            <p:cNvSpPr txBox="1"/>
            <p:nvPr/>
          </p:nvSpPr>
          <p:spPr>
            <a:xfrm>
              <a:off x="142844" y="2918769"/>
              <a:ext cx="1571636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stalno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prilagođavanje novim ulogama</a:t>
              </a:r>
            </a:p>
            <a:p>
              <a:pPr>
                <a:spcBef>
                  <a:spcPts val="12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npr. roditeljstvo, novi posao, bračne vode...</a:t>
              </a:r>
              <a:endParaRPr lang="hr-HR" sz="20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RAZVOJNA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5400000">
            <a:off x="1536282" y="2892818"/>
            <a:ext cx="2786082" cy="7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357554" y="1959780"/>
            <a:ext cx="2857520" cy="2449788"/>
            <a:chOff x="142844" y="2500306"/>
            <a:chExt cx="1571636" cy="2449788"/>
          </a:xfrm>
          <a:effectLst/>
        </p:grpSpPr>
        <p:sp>
          <p:nvSpPr>
            <p:cNvPr id="30" name="TextBox 29"/>
            <p:cNvSpPr txBox="1"/>
            <p:nvPr/>
          </p:nvSpPr>
          <p:spPr>
            <a:xfrm>
              <a:off x="142844" y="2918769"/>
              <a:ext cx="1571636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 modernim društvima kada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djeca uče roditelje</a:t>
              </a:r>
            </a:p>
            <a:p>
              <a:pPr>
                <a:spcBef>
                  <a:spcPts val="1200"/>
                </a:spcBef>
                <a:buFontTx/>
                <a:buChar char="-"/>
              </a:pPr>
              <a:r>
                <a:rPr lang="hr-HR" sz="19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1900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npr. imigranti uče svoje roditelje jezik, unučad bake i djedove radu na računalu...</a:t>
              </a:r>
              <a:endParaRPr lang="hr-HR" sz="19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0099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457200"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OBRNUTA</a:t>
              </a: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rot="5400000">
            <a:off x="5142710" y="1714488"/>
            <a:ext cx="429422" cy="7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357554" y="4983464"/>
            <a:ext cx="5643602" cy="1741902"/>
            <a:chOff x="142844" y="2500306"/>
            <a:chExt cx="1571636" cy="1741902"/>
          </a:xfrm>
          <a:effectLst/>
        </p:grpSpPr>
        <p:sp>
          <p:nvSpPr>
            <p:cNvPr id="41" name="TextBox 40"/>
            <p:cNvSpPr txBox="1"/>
            <p:nvPr/>
          </p:nvSpPr>
          <p:spPr>
            <a:xfrm>
              <a:off x="142844" y="2918769"/>
              <a:ext cx="157163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organizacije čiji su štićenici </a:t>
              </a:r>
              <a:r>
                <a:rPr lang="hr-HR" sz="2000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podvrgnuti intenzivnim i često ponižavajućim postupcima resocijalizacije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kojima se želi promjeniti dotadašnji identitet i stvoriti novi</a:t>
              </a:r>
              <a:endParaRPr lang="hr-HR" sz="20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457200" algn="ctr"/>
              <a:r>
                <a:rPr lang="hr-H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TOTALNE INSTITUCIJE </a:t>
              </a:r>
              <a:r>
                <a:rPr lang="hr-HR" sz="2000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(E. Goffman)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8713816" y="4409568"/>
            <a:ext cx="1588" cy="6756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allAtOnce" animBg="1"/>
      <p:bldP spid="12" grpId="0" build="allAtOnce" animBg="1"/>
      <p:bldP spid="106" grpId="0" uiExpand="1" build="allAtOnce" animBg="1"/>
      <p:bldP spid="107" grpId="0" uiExpand="1" build="allAtOnce" animBg="1"/>
      <p:bldP spid="108" grpId="0" uiExpand="1" build="allAtOnce" animBg="1"/>
      <p:bldP spid="134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ČIMBENICI SOCIJALIZACIJE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1000132"/>
          </a:xfrm>
        </p:spPr>
        <p:txBody>
          <a:bodyPr/>
          <a:lstStyle/>
          <a:p>
            <a:pPr>
              <a:buSzPct val="100000"/>
              <a:buFont typeface="Calibri" panose="020F0502020204030204" pitchFamily="34" charset="0"/>
              <a:buChar char="–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grupe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institucije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koje bitno utječu ili u kojima se odvijaju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najznačajniji procesi socijalizacije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06" y="2134566"/>
            <a:ext cx="1571604" cy="714380"/>
          </a:xfrm>
          <a:prstGeom prst="rect">
            <a:avLst/>
          </a:prstGeom>
          <a:solidFill>
            <a:srgbClr val="CC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OBITELJ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73985" y="2134566"/>
            <a:ext cx="1476364" cy="71438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ŠKOLA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81324" y="2134566"/>
            <a:ext cx="1785950" cy="71438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>
              <a:lnSpc>
                <a:spcPts val="2500"/>
              </a:lnSpc>
            </a:pP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GRUPA VRŠNJAKA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8249" y="2134566"/>
            <a:ext cx="1928826" cy="71438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>
              <a:lnSpc>
                <a:spcPts val="2500"/>
              </a:lnSpc>
            </a:pP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MASOVNI MEDIJI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58050" y="2134566"/>
            <a:ext cx="1643042" cy="714380"/>
          </a:xfrm>
          <a:prstGeom prst="rect">
            <a:avLst/>
          </a:prstGeom>
          <a:solidFill>
            <a:srgbClr val="FF7F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OSTALI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16200000" flipH="1">
            <a:off x="535745" y="3241847"/>
            <a:ext cx="642942" cy="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1438" y="3634764"/>
            <a:ext cx="2214546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NAJVAŽNIJI</a:t>
            </a: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ČIMBENIK SOCIJALIZACIJE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1438" y="4634896"/>
            <a:ext cx="2214546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PSIHOLOŠKA I SOCIJALNA ULOGA OBITELJI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1393803" y="4241987"/>
            <a:ext cx="2642412" cy="7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00034" y="5706466"/>
            <a:ext cx="4000528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/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ULOGA UČENJA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LATENTNA ULOGA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16200000" flipH="1">
            <a:off x="3893347" y="3241847"/>
            <a:ext cx="642942" cy="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000364" y="3634764"/>
            <a:ext cx="2214546" cy="178595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buFontTx/>
              <a:buChar char="-"/>
            </a:pP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UČENJE JEDNAKOSTI 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UČENJE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NEFORMALNIH ZNANJA</a:t>
            </a:r>
            <a:endParaRPr lang="hr-HR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4787108" y="4277706"/>
            <a:ext cx="2713850" cy="7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4714876" y="5706466"/>
            <a:ext cx="4000528" cy="928694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/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INTERNET, TV, RADIO, NOVINE, REKLAME...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16200000" flipH="1">
            <a:off x="7822421" y="3241847"/>
            <a:ext cx="642942" cy="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357950" y="3634764"/>
            <a:ext cx="2643174" cy="178595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buFontTx/>
              <a:buChar char="-"/>
            </a:pP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RELIGIJSKE GRUPE, 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DRUŠTVENI POKRETI, </a:t>
            </a:r>
            <a:b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VOJSKA, KLUBOVI,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</a:t>
            </a:r>
            <a:endParaRPr lang="hr-HR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 descr="profesor.jp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214678" y="5774722"/>
            <a:ext cx="1143008" cy="78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5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33" grpId="0" uiExpand="1" build="allAtOnce" animBg="1"/>
      <p:bldP spid="35" grpId="0" uiExpand="1" build="allAtOnce" animBg="1"/>
      <p:bldP spid="36" grpId="0" build="allAtOnce" animBg="1"/>
      <p:bldP spid="37" grpId="0" build="allAtOnce" animBg="1"/>
      <p:bldP spid="53" grpId="0" build="allAtOnce" animBg="1"/>
      <p:bldP spid="65" grpId="0" uiExpand="1" build="allAtOnce" animBg="1"/>
      <p:bldP spid="67" grpId="0" uiExpand="1" build="allAtOnce" animBg="1"/>
      <p:bldP spid="70" grpId="0" uiExpand="1" build="allAtOnce" animBg="1"/>
      <p:bldP spid="75" grpId="0" uiExpand="1" build="allAtOnce" animBg="1"/>
      <p:bldP spid="78" grpId="0" uiExpand="1" build="allAtOnce" animBg="1"/>
      <p:bldP spid="81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4000"/>
                    </a14:imgEffect>
                    <a14:imgEffect>
                      <a14:brightnessContrast bright="28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"/>
          <a:stretch/>
        </p:blipFill>
        <p:spPr bwMode="auto">
          <a:xfrm>
            <a:off x="97742" y="2185805"/>
            <a:ext cx="8970341" cy="193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5536" y="184390"/>
            <a:ext cx="8507288" cy="86834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hr-HR" sz="4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Partikularizam i univerzalizam </a:t>
            </a:r>
            <a:r>
              <a:rPr lang="hr-HR" sz="20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(udžbenik 80. str)</a:t>
            </a:r>
            <a:endParaRPr lang="hr-HR" sz="2400" b="0" i="1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512" y="3068960"/>
            <a:ext cx="1008112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Oval 10"/>
          <p:cNvSpPr/>
          <p:nvPr/>
        </p:nvSpPr>
        <p:spPr>
          <a:xfrm>
            <a:off x="3035556" y="3068960"/>
            <a:ext cx="1008112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616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1414"/>
            <a:ext cx="8507288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PONAVLJANJE </a:t>
            </a:r>
            <a:r>
              <a:rPr lang="hr-HR" sz="48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sz="3200" b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ključni pojmovi)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965660" cy="5643602"/>
          </a:xfrm>
        </p:spPr>
        <p:txBody>
          <a:bodyPr>
            <a:normAutofit/>
          </a:bodyPr>
          <a:lstStyle/>
          <a:p>
            <a:pPr marL="360000" indent="-360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3200" dirty="0">
                <a:latin typeface="Calibri" panose="020F0502020204030204" pitchFamily="34" charset="0"/>
                <a:cs typeface="Calibri" panose="020F0502020204030204" pitchFamily="34" charset="0"/>
              </a:rPr>
              <a:t>tipovi socijalizacije</a:t>
            </a:r>
          </a:p>
          <a:p>
            <a:pPr marL="1021112" lvl="2" indent="-288000">
              <a:buFont typeface="Calibri" panose="020F0502020204030204" pitchFamily="34" charset="0"/>
              <a:buChar char="–"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primarna i sekundarna</a:t>
            </a:r>
          </a:p>
          <a:p>
            <a:pPr marL="1021112" lvl="2" indent="-288000">
              <a:buFont typeface="Calibri" panose="020F0502020204030204" pitchFamily="34" charset="0"/>
              <a:buChar char="–"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anticipativna, razvojna, obrnuta i resocijalizacija</a:t>
            </a:r>
          </a:p>
          <a:p>
            <a:pPr marL="360000" indent="-360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totalne institucije </a:t>
            </a: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(E. Goffman)</a:t>
            </a:r>
            <a:endParaRPr lang="hr-HR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60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čimbenici socijalizacije</a:t>
            </a:r>
          </a:p>
          <a:p>
            <a:pPr lvl="1">
              <a:buFont typeface="Arial" pitchFamily="34" charset="0"/>
              <a:buChar char="−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obitelj, škola, grupa vršnjaka, mediji i ostali čimbenici (rad)</a:t>
            </a:r>
          </a:p>
        </p:txBody>
      </p:sp>
    </p:spTree>
    <p:extLst>
      <p:ext uri="{BB962C8B-B14F-4D97-AF65-F5344CB8AC3E}">
        <p14:creationId xmlns:p14="http://schemas.microsoft.com/office/powerpoint/2010/main" val="82164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rot="16200000" flipH="1">
            <a:off x="7250925" y="1893083"/>
            <a:ext cx="571504" cy="500066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322099" y="1893083"/>
            <a:ext cx="571504" cy="500066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363272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IDENTITET					</a:t>
            </a:r>
            <a:r>
              <a:rPr lang="hr-HR" sz="25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(91. </a:t>
            </a:r>
            <a:r>
              <a:rPr lang="hr-HR" sz="2500" b="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25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96. </a:t>
            </a:r>
            <a:r>
              <a:rPr lang="hr-HR" sz="2500" b="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str)</a:t>
            </a:r>
            <a:endParaRPr lang="hr-HR" sz="480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000108"/>
            <a:ext cx="3429024" cy="785818"/>
          </a:xfrm>
          <a:prstGeom prst="rect">
            <a:avLst/>
          </a:prstGeom>
          <a:solidFill>
            <a:srgbClr val="CC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OSOBNI I SOCIJALNI 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0562" y="1000108"/>
            <a:ext cx="4214842" cy="785818"/>
          </a:xfrm>
          <a:prstGeom prst="rec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PRIMARNI I SEKUNDARNI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000100" y="1857364"/>
            <a:ext cx="571504" cy="571504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9"/>
          <p:cNvGrpSpPr/>
          <p:nvPr/>
        </p:nvGrpSpPr>
        <p:grpSpPr>
          <a:xfrm>
            <a:off x="94292" y="2500306"/>
            <a:ext cx="1571636" cy="2665231"/>
            <a:chOff x="142844" y="2500306"/>
            <a:chExt cx="1571636" cy="2665231"/>
          </a:xfrm>
        </p:grpSpPr>
        <p:sp>
          <p:nvSpPr>
            <p:cNvPr id="40" name="TextBox 39"/>
            <p:cNvSpPr txBox="1"/>
            <p:nvPr/>
          </p:nvSpPr>
          <p:spPr>
            <a:xfrm>
              <a:off x="142844" y="2918768"/>
              <a:ext cx="1571636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80000" indent="-180000"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nastaje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 interakciji s drugima</a:t>
              </a:r>
            </a:p>
            <a:p>
              <a:pPr marL="180000" indent="-180000"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naglašava </a:t>
              </a:r>
              <a:r>
                <a:rPr lang="hr-HR" sz="2000" dirty="0">
                  <a:solidFill>
                    <a:schemeClr val="bg1"/>
                  </a:solidFill>
                  <a:highlight>
                    <a:srgbClr val="FFFF00"/>
                  </a:highlight>
                  <a:latin typeface="Calibri"/>
                  <a:ea typeface="Calibri"/>
                  <a:cs typeface="Times New Roman"/>
                </a:rPr>
                <a:t>razliku u odnosu na </a:t>
              </a:r>
              <a:r>
                <a:rPr lang="hr-HR" sz="2000" dirty="0" smtClean="0">
                  <a:solidFill>
                    <a:schemeClr val="bg1"/>
                  </a:solidFill>
                  <a:highlight>
                    <a:srgbClr val="FFFF00"/>
                  </a:highlight>
                  <a:latin typeface="Calibri"/>
                  <a:ea typeface="Calibri"/>
                  <a:cs typeface="Times New Roman"/>
                </a:rPr>
                <a:t>druge </a:t>
              </a:r>
              <a:endParaRPr lang="hr-HR" sz="20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CC0000"/>
            </a:solidFill>
            <a:ln w="3175">
              <a:solidFill>
                <a:schemeClr val="tx1"/>
              </a:solidFill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OSOBNI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 rot="16200000" flipH="1">
            <a:off x="2428860" y="1857364"/>
            <a:ext cx="571504" cy="571504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8"/>
          <p:cNvGrpSpPr/>
          <p:nvPr/>
        </p:nvGrpSpPr>
        <p:grpSpPr>
          <a:xfrm>
            <a:off x="1763688" y="2500306"/>
            <a:ext cx="2520280" cy="2665231"/>
            <a:chOff x="1928794" y="2500306"/>
            <a:chExt cx="2355174" cy="2665231"/>
          </a:xfrm>
        </p:grpSpPr>
        <p:sp>
          <p:nvSpPr>
            <p:cNvPr id="41" name="TextBox 40"/>
            <p:cNvSpPr txBox="1"/>
            <p:nvPr/>
          </p:nvSpPr>
          <p:spPr>
            <a:xfrm>
              <a:off x="1928794" y="2918768"/>
              <a:ext cx="2355174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80000" indent="-180000"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način na koji </a:t>
              </a:r>
              <a:r>
                <a:rPr lang="hr-HR" sz="2000" b="1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pojedinci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 </a:t>
              </a:r>
              <a:r>
                <a:rPr lang="hr-HR" sz="2000" b="1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kolektiv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uspostavljaju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razliku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 svojim odnosima </a:t>
              </a:r>
              <a:r>
                <a:rPr lang="hr-HR" sz="2000" b="1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prema drugim pojedincima i kolektivima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28794" y="2500306"/>
              <a:ext cx="2355174" cy="428628"/>
            </a:xfrm>
            <a:prstGeom prst="rect">
              <a:avLst/>
            </a:prstGeom>
            <a:solidFill>
              <a:srgbClr val="CC00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SOCIJALNI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4357687" y="2500306"/>
            <a:ext cx="2158529" cy="2665231"/>
            <a:chOff x="4357685" y="2500306"/>
            <a:chExt cx="1785951" cy="2665231"/>
          </a:xfrm>
        </p:grpSpPr>
        <p:sp>
          <p:nvSpPr>
            <p:cNvPr id="43" name="TextBox 42"/>
            <p:cNvSpPr txBox="1"/>
            <p:nvPr/>
          </p:nvSpPr>
          <p:spPr>
            <a:xfrm>
              <a:off x="4357685" y="2918768"/>
              <a:ext cx="1785950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80000" indent="-180000">
                <a:buFontTx/>
                <a:buChar char="-"/>
              </a:pP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nametnut rođenjem</a:t>
              </a:r>
            </a:p>
            <a:p>
              <a:pPr marL="180000" indent="-180000"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osobnost, rod (spol), srodstvo i etnicitet</a:t>
              </a:r>
            </a:p>
            <a:p>
              <a:pPr marL="180000" indent="-180000">
                <a:buFontTx/>
                <a:buChar char="-"/>
              </a:pPr>
              <a:r>
                <a:rPr lang="hr-HR" sz="2000" b="1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prevladavaju vanjski faktori</a:t>
              </a:r>
              <a:endParaRPr lang="hr-HR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57686" y="2500306"/>
              <a:ext cx="1785950" cy="42862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PRIMARNI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6607982" y="2474649"/>
            <a:ext cx="2321735" cy="2690888"/>
            <a:chOff x="6357950" y="2500306"/>
            <a:chExt cx="2571768" cy="2480565"/>
          </a:xfrm>
        </p:grpSpPr>
        <p:sp>
          <p:nvSpPr>
            <p:cNvPr id="47" name="TextBox 46"/>
            <p:cNvSpPr txBox="1"/>
            <p:nvPr/>
          </p:nvSpPr>
          <p:spPr>
            <a:xfrm>
              <a:off x="6357950" y="2918768"/>
              <a:ext cx="2571768" cy="2062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80000" indent="-180000">
                <a:spcBef>
                  <a:spcPts val="1200"/>
                </a:spcBef>
                <a:buFontTx/>
                <a:buChar char="-"/>
              </a:pPr>
              <a:r>
                <a:rPr lang="hr-HR" sz="2000" b="1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usvaja se sekundarnom soc.</a:t>
              </a:r>
            </a:p>
            <a:p>
              <a:pPr marL="180000" indent="-180000">
                <a:spcBef>
                  <a:spcPts val="1200"/>
                </a:spcBef>
                <a:spcAft>
                  <a:spcPts val="1200"/>
                </a:spcAft>
                <a:buFontTx/>
                <a:buChar char="-"/>
              </a:pPr>
              <a:r>
                <a:rPr lang="hr-HR" sz="20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klasni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identitet </a:t>
              </a:r>
              <a:r>
                <a:rPr lang="hr-HR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(povezan s radom i zanimanjem), </a:t>
              </a:r>
              <a:r>
                <a:rPr lang="hr-HR" sz="2000" b="1" dirty="0" smtClean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stil života, potrošnja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57950" y="2500306"/>
              <a:ext cx="2571768" cy="42862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SEKUNDARNI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4314" y="6000768"/>
            <a:ext cx="25717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naglašava</a:t>
            </a:r>
            <a:r>
              <a:rPr lang="hr-H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sličnost među pojedincima</a:t>
            </a:r>
          </a:p>
        </p:txBody>
      </p:sp>
      <p:cxnSp>
        <p:nvCxnSpPr>
          <p:cNvPr id="66" name="Elbow Connector 65"/>
          <p:cNvCxnSpPr/>
          <p:nvPr/>
        </p:nvCxnSpPr>
        <p:spPr>
          <a:xfrm rot="5400000" flipH="1" flipV="1">
            <a:off x="2536016" y="5750738"/>
            <a:ext cx="1000135" cy="214313"/>
          </a:xfrm>
          <a:prstGeom prst="bentConnector3">
            <a:avLst>
              <a:gd name="adj1" fmla="val -2063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43438" y="6000768"/>
            <a:ext cx="32147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pod utjecajem </a:t>
            </a:r>
          </a:p>
          <a:p>
            <a:pPr algn="ctr"/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primarnog identiteta</a:t>
            </a:r>
          </a:p>
        </p:txBody>
      </p:sp>
      <p:cxnSp>
        <p:nvCxnSpPr>
          <p:cNvPr id="80" name="Elbow Connector 79"/>
          <p:cNvCxnSpPr/>
          <p:nvPr/>
        </p:nvCxnSpPr>
        <p:spPr>
          <a:xfrm rot="5400000" flipH="1" flipV="1">
            <a:off x="7679553" y="5750735"/>
            <a:ext cx="928694" cy="285752"/>
          </a:xfrm>
          <a:prstGeom prst="bentConnector3">
            <a:avLst>
              <a:gd name="adj1" fmla="val -1821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93"/>
          <p:cNvGrpSpPr/>
          <p:nvPr/>
        </p:nvGrpSpPr>
        <p:grpSpPr>
          <a:xfrm>
            <a:off x="6357950" y="2928934"/>
            <a:ext cx="2571768" cy="2428892"/>
            <a:chOff x="6357950" y="2928934"/>
            <a:chExt cx="2571768" cy="2428892"/>
          </a:xfrm>
        </p:grpSpPr>
        <p:sp>
          <p:nvSpPr>
            <p:cNvPr id="93" name="Rectangle 92"/>
            <p:cNvSpPr/>
            <p:nvPr/>
          </p:nvSpPr>
          <p:spPr>
            <a:xfrm>
              <a:off x="6357950" y="2928934"/>
              <a:ext cx="2571768" cy="24288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2" name="Picture 91" descr="thenandnow.jpg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>
            <a:xfrm>
              <a:off x="6902081" y="2928934"/>
              <a:ext cx="1599009" cy="2428892"/>
            </a:xfrm>
            <a:prstGeom prst="rect">
              <a:avLst/>
            </a:prstGeom>
          </p:spPr>
        </p:pic>
      </p:grpSp>
      <p:grpSp>
        <p:nvGrpSpPr>
          <p:cNvPr id="8" name="Group 97"/>
          <p:cNvGrpSpPr/>
          <p:nvPr/>
        </p:nvGrpSpPr>
        <p:grpSpPr>
          <a:xfrm>
            <a:off x="4357686" y="2943728"/>
            <a:ext cx="1785950" cy="2428892"/>
            <a:chOff x="4357686" y="2872290"/>
            <a:chExt cx="1785950" cy="2428892"/>
          </a:xfrm>
        </p:grpSpPr>
        <p:sp>
          <p:nvSpPr>
            <p:cNvPr id="97" name="TextBox 96"/>
            <p:cNvSpPr txBox="1"/>
            <p:nvPr/>
          </p:nvSpPr>
          <p:spPr>
            <a:xfrm>
              <a:off x="4357686" y="2872290"/>
              <a:ext cx="1785950" cy="24006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nametnut rođenjem</a:t>
              </a:r>
            </a:p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dob, spol, rod, srodstvo i etnicitet</a:t>
              </a:r>
            </a:p>
            <a:p>
              <a:pPr>
                <a:spcBef>
                  <a:spcPts val="600"/>
                </a:spcBef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prevladavaju vanjski faktori</a:t>
              </a:r>
              <a:endParaRPr lang="hr-H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6" name="Picture 95" descr="thenandnow.jpg"/>
            <p:cNvPicPr>
              <a:picLocks noChangeAspect="1"/>
            </p:cNvPicPr>
            <p:nvPr/>
          </p:nvPicPr>
          <p:blipFill>
            <a:blip r:embed="rId3" cstate="email"/>
            <a:srcRect l="-216"/>
            <a:stretch>
              <a:fillRect/>
            </a:stretch>
          </p:blipFill>
          <p:spPr>
            <a:xfrm>
              <a:off x="4429124" y="2872290"/>
              <a:ext cx="1643074" cy="2428892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15" y="2542997"/>
            <a:ext cx="4528173" cy="2686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136" y="836712"/>
            <a:ext cx="4283968" cy="60212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541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5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2" grpId="0" uiExpand="1" build="allAtOnce" animBg="1"/>
      <p:bldP spid="50" grpId="0" build="allAtOnce" animBg="1"/>
      <p:bldP spid="76" grpId="0" build="allAtOnce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7158" y="428604"/>
            <a:ext cx="3429024" cy="785818"/>
          </a:xfrm>
          <a:prstGeom prst="rect">
            <a:avLst/>
          </a:prstGeom>
          <a:solidFill>
            <a:srgbClr val="CC0000"/>
          </a:solidFill>
          <a:ln w="571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SPOL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0562" y="428604"/>
            <a:ext cx="4214842" cy="785818"/>
          </a:xfrm>
          <a:prstGeom prst="rect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ROD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000100" y="1285860"/>
            <a:ext cx="571504" cy="571504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2844" y="1928802"/>
            <a:ext cx="1857388" cy="42862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MUŠKI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714612" y="1285860"/>
            <a:ext cx="571504" cy="571504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2844" y="2357430"/>
            <a:ext cx="4141124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0000" indent="-180000">
              <a:buFontTx/>
              <a:buChar char="-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biološke, anatomske i fiziološke značajke, tj.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tjelesne značajke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muškaraca i žena</a:t>
            </a:r>
          </a:p>
          <a:p>
            <a:pPr marL="180000" indent="-180000">
              <a:buFontTx/>
              <a:buChar char="-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kulturna univerzalija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26580" y="1928802"/>
            <a:ext cx="1857388" cy="428628"/>
          </a:xfrm>
          <a:prstGeom prst="rect">
            <a:avLst/>
          </a:prstGeom>
          <a:solidFill>
            <a:srgbClr val="FF3399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ŽENSKI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6108314" y="1750604"/>
            <a:ext cx="927900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00562" y="2347264"/>
            <a:ext cx="4463926" cy="30469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0000" indent="-180000">
              <a:buFontTx/>
              <a:buChar char="-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kulturno određen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simbolički izraz biološke razlike (spol), tj. </a:t>
            </a:r>
            <a:r>
              <a:rPr lang="hr-H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socio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-kulturno „kodiranje” spolne razlike</a:t>
            </a:r>
          </a:p>
          <a:p>
            <a:pPr marL="180000" indent="-180000">
              <a:buFontTx/>
              <a:buChar char="-"/>
            </a:pP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kulturno definiran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način na koji se roditelji i okolina odnose prema djetetu </a:t>
            </a: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(odjeća, govor, igračke…)</a:t>
            </a:r>
          </a:p>
        </p:txBody>
      </p:sp>
      <p:pic>
        <p:nvPicPr>
          <p:cNvPr id="13" name="Picture 12" descr="djecak.jpg"/>
          <p:cNvPicPr>
            <a:picLocks noChangeAspect="1"/>
          </p:cNvPicPr>
          <p:nvPr/>
        </p:nvPicPr>
        <p:blipFill>
          <a:blip r:embed="rId2" cstate="email"/>
          <a:srcRect l="10000" t="11905" r="6667"/>
          <a:stretch>
            <a:fillRect/>
          </a:stretch>
        </p:blipFill>
        <p:spPr>
          <a:xfrm>
            <a:off x="285720" y="3873359"/>
            <a:ext cx="2000264" cy="2960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djevojcica.jpg"/>
          <p:cNvPicPr>
            <a:picLocks noChangeAspect="1"/>
          </p:cNvPicPr>
          <p:nvPr/>
        </p:nvPicPr>
        <p:blipFill>
          <a:blip r:embed="rId3" cstate="email"/>
          <a:srcRect l="10000" t="11905" r="6667"/>
          <a:stretch>
            <a:fillRect/>
          </a:stretch>
        </p:blipFill>
        <p:spPr>
          <a:xfrm>
            <a:off x="2357422" y="3873359"/>
            <a:ext cx="2000264" cy="2960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2" grpId="0" uiExpand="1" build="allAtOnce" animBg="1"/>
      <p:bldP spid="17" grpId="0" uiExpand="1" build="allAtOnce" animBg="1"/>
      <p:bldP spid="41" grpId="0" uiExpand="1" build="allAtOnce" animBg="1"/>
      <p:bldP spid="42" grpId="0" uiExpand="1" build="allAtOnce" animBg="1"/>
      <p:bldP spid="49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93670" y="112382"/>
            <a:ext cx="8786842" cy="868346"/>
          </a:xfrm>
          <a:effectLst/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2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PRIMJERI RAZLIČITOG SHVAĆANJA RODA I SPOLA</a:t>
            </a:r>
          </a:p>
        </p:txBody>
      </p:sp>
      <p:pic>
        <p:nvPicPr>
          <p:cNvPr id="16" name="Picture 15" descr="wodaabe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714596"/>
            <a:ext cx="2780367" cy="400052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Picture 17" descr="Wodaabe smile number 3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286512" y="2643182"/>
            <a:ext cx="2664352" cy="4000528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2857488" y="2653915"/>
            <a:ext cx="3419825" cy="3989795"/>
            <a:chOff x="2714612" y="-1"/>
            <a:chExt cx="3786214" cy="4417249"/>
          </a:xfrm>
          <a:effectLst/>
        </p:grpSpPr>
        <p:pic>
          <p:nvPicPr>
            <p:cNvPr id="15" name="Picture 14" descr="vodaabe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4612" y="-1"/>
              <a:ext cx="3786214" cy="441724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3000364" y="3929066"/>
              <a:ext cx="278608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PLEME WODAABE</a:t>
              </a:r>
              <a:endParaRPr lang="hr-H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4" name="Picture 13" descr="virdzina3.jpg"/>
          <p:cNvPicPr>
            <a:picLocks noChangeAspect="1"/>
          </p:cNvPicPr>
          <p:nvPr/>
        </p:nvPicPr>
        <p:blipFill rotWithShape="1">
          <a:blip r:embed="rId5"/>
          <a:srcRect t="5500"/>
          <a:stretch/>
        </p:blipFill>
        <p:spPr>
          <a:xfrm>
            <a:off x="4877725" y="142852"/>
            <a:ext cx="4166425" cy="340037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2" name="Picture 21" descr="Virdzine.jpg"/>
          <p:cNvPicPr>
            <a:picLocks noChangeAspect="1"/>
          </p:cNvPicPr>
          <p:nvPr/>
        </p:nvPicPr>
        <p:blipFill>
          <a:blip r:embed="rId6"/>
          <a:srcRect l="22667" r="17333"/>
          <a:stretch>
            <a:fillRect/>
          </a:stretch>
        </p:blipFill>
        <p:spPr>
          <a:xfrm>
            <a:off x="140206" y="142852"/>
            <a:ext cx="4500594" cy="425599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" name="Picture 19" descr="virdzina_1356707623_420x0.jpg"/>
          <p:cNvPicPr>
            <a:picLocks noChangeAspect="1"/>
          </p:cNvPicPr>
          <p:nvPr/>
        </p:nvPicPr>
        <p:blipFill>
          <a:blip r:embed="rId7"/>
          <a:srcRect l="33145"/>
          <a:stretch>
            <a:fillRect/>
          </a:stretch>
        </p:blipFill>
        <p:spPr>
          <a:xfrm>
            <a:off x="123090" y="3646860"/>
            <a:ext cx="3561014" cy="301832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8" name="Picture 4" descr="https://ocdn.eu/pulscms-transforms/1/bcFktkpTURBXy84M2Y5ZWZhYWVjNzBkYzczNTgwNzU3YWY3YThlOWI4YS5qcGeSlQLNAxQAwsOVAs0B1gDCw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18340"/>
            <a:ext cx="5264238" cy="35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07504" y="142852"/>
            <a:ext cx="1420485" cy="387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VIRDŽINE</a:t>
            </a:r>
            <a:endParaRPr lang="hr-H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572528" y="1357298"/>
            <a:ext cx="357190" cy="3571900"/>
            <a:chOff x="5715008" y="1285860"/>
            <a:chExt cx="642942" cy="371636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929322" y="1285860"/>
              <a:ext cx="428628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499768" y="3143248"/>
              <a:ext cx="3715570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5715008" y="5000636"/>
              <a:ext cx="64294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ounded Rectangle 64"/>
          <p:cNvSpPr/>
          <p:nvPr/>
        </p:nvSpPr>
        <p:spPr>
          <a:xfrm>
            <a:off x="214282" y="1285860"/>
            <a:ext cx="3929090" cy="214314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r-HR" sz="16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 sredstava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kojima se nastoji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osigurati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većina članova društva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poštuje</a:t>
            </a:r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08" y="71414"/>
            <a:ext cx="885828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ctr"/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SOCIJALNA KONTROLA I DEVIJANTNOST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4282" y="928670"/>
            <a:ext cx="3929090" cy="714380"/>
          </a:xfrm>
          <a:prstGeom prst="rect">
            <a:avLst/>
          </a:prstGeom>
          <a:solidFill>
            <a:srgbClr val="CC0000"/>
          </a:solidFill>
          <a:ln w="57150">
            <a:solidFill>
              <a:srgbClr val="CC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SOCIJALNA KONTROLA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10800000">
            <a:off x="3000364" y="4143380"/>
            <a:ext cx="1143008" cy="64294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427984" y="1142984"/>
            <a:ext cx="4358858" cy="336613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r-HR" sz="2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ponašanje koje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iznad prihvatljive mjere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odstupa od normi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što ih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većina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članova skupine ili društva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prihvaća</a:t>
            </a:r>
          </a:p>
          <a:p>
            <a:pPr marL="216000" indent="-21600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negativno vrednovano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izaziva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neprijateljske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reakcije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27984" y="928670"/>
            <a:ext cx="4358858" cy="7143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DEVIJANTNOST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6248" y="4643446"/>
            <a:ext cx="4143404" cy="50006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SANKCIJE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6248" y="5143512"/>
            <a:ext cx="4143404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svaka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reakcija drugih na ponašanje pojedinca ili skupine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koja za cilj ima osiguranje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poštivanja normi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42844" y="3714752"/>
            <a:ext cx="2714644" cy="1000132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POZITIVNE I NEGATIVNE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2844" y="5357826"/>
            <a:ext cx="2714644" cy="1000132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FORMALNE I NEFORMALNE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0800000" flipV="1">
            <a:off x="3071802" y="5072074"/>
            <a:ext cx="1071570" cy="78581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2251059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1631929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1012800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393671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5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5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5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allAtOnce" animBg="1"/>
      <p:bldP spid="33" grpId="0" build="allAtOnce" animBg="1"/>
      <p:bldP spid="23" grpId="0" uiExpand="1" build="allAtOnce" animBg="1"/>
      <p:bldP spid="35" grpId="0" build="allAtOnce" animBg="1"/>
      <p:bldP spid="25" grpId="0" build="allAtOnce" animBg="1"/>
      <p:bldP spid="26" grpId="0" uiExpand="1" build="allAtOnce" animBg="1"/>
      <p:bldP spid="50" grpId="0" build="allAtOnce" animBg="1"/>
      <p:bldP spid="51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80994"/>
              </p:ext>
            </p:extLst>
          </p:nvPr>
        </p:nvGraphicFramePr>
        <p:xfrm>
          <a:off x="222401" y="928672"/>
          <a:ext cx="8745471" cy="4500592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915157"/>
                <a:gridCol w="2915157"/>
                <a:gridCol w="2915157"/>
              </a:tblGrid>
              <a:tr h="1432006"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POZITIVNE</a:t>
                      </a:r>
                      <a:endParaRPr lang="hr-HR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8194" marR="98194" marT="49097" marB="490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NEGATIVNE</a:t>
                      </a:r>
                      <a:endParaRPr lang="hr-HR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8194" marR="98194" marT="49097" marB="490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365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FORMALNE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8194" marR="98194" marT="49097" marB="49097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4320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NEFORMALNE</a:t>
                      </a:r>
                      <a:endParaRPr kumimoji="0" lang="hr-HR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194" marR="98194" marT="49097" marB="49097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 rot="1662251">
            <a:off x="1142389" y="1346748"/>
            <a:ext cx="208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SANKCIJE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7158" y="1785926"/>
            <a:ext cx="166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NORME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00796" y="2517172"/>
            <a:ext cx="3022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POVEĆANJE PLAĆE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OPROŠTAJNA VEČERA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ODLIKOVANJE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DIPLOMA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5811" y="2517172"/>
            <a:ext cx="2824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NOVČANA KAZNA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ZATVORSKA KAZNA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ISKLJUČENJE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POGUBLJENJE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35715" y="4097204"/>
            <a:ext cx="2272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OSMIJEH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KOMPLIMENT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POZDRAV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79275" y="4097204"/>
            <a:ext cx="2229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UVREDA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PONIŽENJE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OSTRACIZAM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allAtOnce"/>
      <p:bldP spid="45" grpId="0" build="allAtOnce"/>
      <p:bldP spid="46" grpId="0" uiExpand="1" build="p"/>
      <p:bldP spid="47" grpId="0" uiExpand="1" build="p"/>
      <p:bldP spid="48" grpId="0" build="allAtOnce"/>
      <p:bldP spid="4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rnx\Desktop\git_master\sociologija\img\002_Metode_istrazivan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4516"/>
            <a:ext cx="3551515" cy="26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ornx\Desktop\git_master\sociologija\img\001_sociologija-znanost_o_drustv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61" y="1081247"/>
            <a:ext cx="3543842" cy="26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rnx\Desktop\git_master\sociologija\img\002_nastanak_i_razvoj_sociologije\001-Nastanak_i_razvoj_sociologij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62" y="3889559"/>
            <a:ext cx="3543841" cy="26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ornx\Desktop\git_master\sociologija\img\003_Kultura_i_drustv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45" y="3902367"/>
            <a:ext cx="3543841" cy="26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2791" y="-243408"/>
            <a:ext cx="9144000" cy="114298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>
              <a:lnSpc>
                <a:spcPts val="9100"/>
              </a:lnSpc>
            </a:pPr>
            <a:r>
              <a:rPr lang="hr-HR" sz="4800" dirty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polugodište</a:t>
            </a:r>
            <a:endParaRPr lang="hr-HR" sz="4800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9512" y="899576"/>
            <a:ext cx="8640960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285984" y="214290"/>
            <a:ext cx="5214974" cy="714380"/>
          </a:xfrm>
          <a:prstGeom prst="rect">
            <a:avLst/>
          </a:prstGeom>
          <a:solidFill>
            <a:srgbClr val="CC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FUNKCIJE DEVIJANTNOSTI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5400000">
            <a:off x="1500166" y="1142984"/>
            <a:ext cx="1071570" cy="9286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2844" y="2357430"/>
            <a:ext cx="2357454" cy="1214446"/>
          </a:xfrm>
          <a:prstGeom prst="rect">
            <a:avLst/>
          </a:prstGeom>
          <a:solidFill>
            <a:srgbClr val="FF7F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PROMICANJE DRUŠTVENE KONFORMNOSTI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66987" y="2357430"/>
            <a:ext cx="2214578" cy="121444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UČVRŠĆIVANJE DRUŠTVENIH NORMI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48254" y="2357430"/>
            <a:ext cx="1643074" cy="121444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GRUPA OSNAŽUJE SEBE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58016" y="2357430"/>
            <a:ext cx="2143140" cy="1214446"/>
          </a:xfrm>
          <a:prstGeom prst="rect">
            <a:avLst/>
          </a:prstGeom>
          <a:solidFill>
            <a:srgbClr val="CC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KATALIZATOR PROMJENE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3179753" y="1606537"/>
            <a:ext cx="107157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5358215" y="1572009"/>
            <a:ext cx="999338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7143768" y="1285860"/>
            <a:ext cx="1071570" cy="64294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ornx\Desktop\Sociologija\slike\Ivo-Sanader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844" y="3679033"/>
            <a:ext cx="2392297" cy="2714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5" name="Picture 54" descr="ivo-sanader.jpe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42844" y="3714752"/>
            <a:ext cx="2357454" cy="2786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6" name="Picture 55" descr="normal_Spaljivanje_na_lomaci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878"/>
          <a:stretch>
            <a:fillRect/>
          </a:stretch>
        </p:blipFill>
        <p:spPr>
          <a:xfrm>
            <a:off x="2643174" y="3714752"/>
            <a:ext cx="2277265" cy="2786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8" name="Picture 57" descr="gay_pride_1308419804.jpg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072066" y="3714752"/>
            <a:ext cx="3929090" cy="2786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allAtOnce" animBg="1"/>
      <p:bldP spid="27" grpId="0" uiExpand="1" build="allAtOnce" animBg="1"/>
      <p:bldP spid="37" grpId="0" uiExpand="1" build="allAtOnce" animBg="1"/>
      <p:bldP spid="41" grpId="0" uiExpand="1" build="allAtOnce" animBg="1"/>
      <p:bldP spid="42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572528" y="1357298"/>
            <a:ext cx="357190" cy="3571900"/>
            <a:chOff x="5715008" y="1285860"/>
            <a:chExt cx="642942" cy="371636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929322" y="1285860"/>
              <a:ext cx="428628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499768" y="3143248"/>
              <a:ext cx="3715570" cy="7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5715008" y="5000636"/>
              <a:ext cx="642942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ounded Rectangle 64"/>
          <p:cNvSpPr/>
          <p:nvPr/>
        </p:nvSpPr>
        <p:spPr>
          <a:xfrm>
            <a:off x="214282" y="1285860"/>
            <a:ext cx="3929090" cy="214314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r-HR" sz="16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 sredstava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kojima se nastoji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osigurati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većina članova društva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poštuje</a:t>
            </a:r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08" y="71414"/>
            <a:ext cx="885828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ctr"/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SOCIJALNA KONTROLA I DEVIJANTNOST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4282" y="928670"/>
            <a:ext cx="3929090" cy="714380"/>
          </a:xfrm>
          <a:prstGeom prst="rect">
            <a:avLst/>
          </a:prstGeom>
          <a:solidFill>
            <a:srgbClr val="CC0000"/>
          </a:solidFill>
          <a:ln w="57150">
            <a:solidFill>
              <a:srgbClr val="CC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SOCIJALNA KONTROLA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10800000">
            <a:off x="3000364" y="4143380"/>
            <a:ext cx="1143008" cy="64294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427984" y="1142984"/>
            <a:ext cx="4358858" cy="3366136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hr-HR" sz="2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ponašanje koje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iznad prihvatljive mjere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odstupa od normi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što ih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većina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članova skupine ili društva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prihvaća</a:t>
            </a:r>
          </a:p>
          <a:p>
            <a:pPr marL="216000" indent="-21600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negativno vrednovano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izaziva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neprijateljske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reakcije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27984" y="928670"/>
            <a:ext cx="4358858" cy="7143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DEVIJANTNOST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6248" y="4643446"/>
            <a:ext cx="4143404" cy="50006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SANKCIJE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6248" y="5143512"/>
            <a:ext cx="4143404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svaka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reakcija drugih na ponašanje pojedinca ili skupine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koja za cilj ima osiguranje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poštivanja normi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42844" y="3714752"/>
            <a:ext cx="2714644" cy="1000132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POZITIVNE I NEGATIVNE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2844" y="5357826"/>
            <a:ext cx="2714644" cy="1000132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FORMALNE I NEFORMALNE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0800000" flipV="1">
            <a:off x="3071802" y="5072074"/>
            <a:ext cx="1071570" cy="78581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2251059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1631929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1012800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393671" y="5035561"/>
            <a:ext cx="35719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30905"/>
              </p:ext>
            </p:extLst>
          </p:nvPr>
        </p:nvGraphicFramePr>
        <p:xfrm>
          <a:off x="222401" y="928672"/>
          <a:ext cx="8745471" cy="4500592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915157"/>
                <a:gridCol w="2915157"/>
                <a:gridCol w="2915157"/>
              </a:tblGrid>
              <a:tr h="1432006"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POZITIVNE</a:t>
                      </a:r>
                      <a:endParaRPr lang="hr-HR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8194" marR="98194" marT="49097" marB="490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NEGATIVNE</a:t>
                      </a:r>
                      <a:endParaRPr lang="hr-HR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8194" marR="98194" marT="49097" marB="490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365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FORMALNE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8194" marR="98194" marT="49097" marB="49097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4320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NEFORMALNE</a:t>
                      </a:r>
                      <a:endParaRPr kumimoji="0" lang="hr-HR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194" marR="98194" marT="49097" marB="49097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marL="98194" marR="98194" marT="49097" marB="49097">
                    <a:lnL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 rot="1662251">
            <a:off x="1142389" y="1346748"/>
            <a:ext cx="208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SANKCIJE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7158" y="1785926"/>
            <a:ext cx="166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NORME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00796" y="2517172"/>
            <a:ext cx="3022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POVEĆANJE PLAĆE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OPROŠTAJNA VEČERA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ODLIKOVANJE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DIPLOMA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5811" y="2517172"/>
            <a:ext cx="2824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NOVČANA KAZNA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ZATVORSKA KAZNA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ISKLJUČENJE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POGUBLJENJE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35715" y="4097204"/>
            <a:ext cx="2272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OSMIJEH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KOMPLIMENT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POZDRAV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79275" y="4097204"/>
            <a:ext cx="2229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UVREDA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PONIŽENJE</a:t>
            </a:r>
          </a:p>
          <a:p>
            <a:r>
              <a:rPr lang="hr-HR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OSTRACIZAM</a:t>
            </a:r>
            <a:endParaRPr lang="hr-HR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allAtOnce"/>
      <p:bldP spid="45" grpId="0" build="allAtOnce"/>
      <p:bldP spid="46" grpId="0" build="p"/>
      <p:bldP spid="47" grpId="0" build="p"/>
      <p:bldP spid="48" grpId="0" build="allAtOnce"/>
      <p:bldP spid="4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SOCIOLOŠKE TEORIJE DEVIJANTNOSTI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538380" y="1268760"/>
            <a:ext cx="8605620" cy="5429288"/>
          </a:xfrm>
        </p:spPr>
        <p:txBody>
          <a:bodyPr>
            <a:normAutofit/>
          </a:bodyPr>
          <a:lstStyle/>
          <a:p>
            <a:pPr marL="576000" indent="-57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teorija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strukturalnog pritiska</a:t>
            </a:r>
          </a:p>
          <a:p>
            <a:pPr marL="576000" indent="-57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teorija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kulturne transmisije</a:t>
            </a:r>
          </a:p>
          <a:p>
            <a:pPr marL="576000" indent="-57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konfliktna</a:t>
            </a: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teorija</a:t>
            </a:r>
          </a:p>
          <a:p>
            <a:pPr marL="576000" indent="-57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teorija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etiketiranja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TEORIJA STRUKTURALNOG PRITISKA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35496" y="931616"/>
            <a:ext cx="9108504" cy="141726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ANOMIJA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stanje koje dovodi do učestalog devijantnog ponašanja </a:t>
            </a:r>
            <a:r>
              <a:rPr lang="hr-HR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sz="2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Durkheim</a:t>
            </a:r>
            <a:r>
              <a:rPr lang="hr-HR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 K. Merton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teorija strukturalnog pritiska – odabir sredstva u postizanju društveno prihvaćenih ciljeva – </a:t>
            </a:r>
            <a:r>
              <a:rPr lang="hr-HR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primjer: američko društvo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00666" y="3111138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KONFORMIZAM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0666" y="3778642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INOVACIJA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0666" y="4381410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RITUALIZAM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0666" y="4989338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POVLAČENJE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0666" y="5648748"/>
            <a:ext cx="2214578" cy="92869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POBUNA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247342" y="3713664"/>
            <a:ext cx="8501122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47342" y="4373076"/>
            <a:ext cx="8501122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47342" y="4936140"/>
            <a:ext cx="8501122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47342" y="5567588"/>
            <a:ext cx="8501122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7342" y="3096344"/>
            <a:ext cx="850112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47342" y="6610708"/>
            <a:ext cx="8501122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94030" y="2420888"/>
            <a:ext cx="2500330" cy="64294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KULTURNI CILJEVI</a:t>
            </a:r>
            <a:endParaRPr lang="hr-HR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19440" y="2420888"/>
            <a:ext cx="3429024" cy="64294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INSTITUCIONALIZIRANA SREDSTVA</a:t>
            </a:r>
            <a:endParaRPr lang="hr-HR" sz="20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5400000" flipH="1" flipV="1">
            <a:off x="3367966" y="4536749"/>
            <a:ext cx="413933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36906" y="3182576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73084" y="3182576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36906" y="3833562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12349" y="3833562"/>
            <a:ext cx="267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73084" y="443633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PRIHVAĆANJE</a:t>
            </a:r>
            <a:endParaRPr lang="hr-HR" sz="24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65468" y="443633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65468" y="5042915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83787" y="5042915"/>
            <a:ext cx="253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51154" y="5577310"/>
            <a:ext cx="2928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 prevladavajućih i </a:t>
            </a:r>
            <a:b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zamjena novim</a:t>
            </a:r>
            <a:endParaRPr lang="hr-HR" sz="20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87332" y="5577310"/>
            <a:ext cx="2928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odbacivanje prevladavajućih i </a:t>
            </a:r>
            <a:br>
              <a:rPr lang="hr-H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zamjena novim</a:t>
            </a:r>
            <a:endParaRPr lang="hr-HR" sz="20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674376" y="4536749"/>
            <a:ext cx="413933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  <p:bldP spid="67" grpId="0" build="allAtOnce"/>
      <p:bldP spid="68" grpId="0" build="allAtOnce"/>
      <p:bldP spid="69" grpId="0" build="allAtOnce"/>
      <p:bldP spid="70" grpId="0" build="allAtOnce"/>
      <p:bldP spid="71" grpId="0" build="allAtOnce"/>
      <p:bldP spid="78" grpId="0" build="allAtOnce"/>
      <p:bldP spid="79" grpId="0" build="allAtOnce"/>
      <p:bldP spid="81" grpId="0" build="allAtOnce"/>
      <p:bldP spid="82" grpId="0" build="allAtOnce"/>
      <p:bldP spid="83" grpId="0" build="allAtOnce"/>
      <p:bldP spid="84" grpId="0" build="allAtOnce"/>
      <p:bldP spid="85" grpId="0" build="allAtOnce"/>
      <p:bldP spid="86" grpId="0" build="allAtOnce"/>
      <p:bldP spid="87" grpId="0" build="allAtOnce"/>
      <p:bldP spid="88" grpId="0" build="allAtOnce"/>
      <p:bldP spid="89" grpId="0" build="allAtOnce"/>
      <p:bldP spid="90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TEORIJA KULTURNE TRANSMISIJE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08520" y="953750"/>
            <a:ext cx="9144000" cy="5643602"/>
          </a:xfrm>
        </p:spPr>
        <p:txBody>
          <a:bodyPr>
            <a:normAutofit/>
          </a:bodyPr>
          <a:lstStyle/>
          <a:p>
            <a:pPr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naglašava sličnosti između načina na koji se uči devijantno ponašanje i načina na koji se uči „normalno” ponašanje</a:t>
            </a:r>
          </a:p>
          <a:p>
            <a:pPr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Erwin H.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Sutherland</a:t>
            </a:r>
            <a:r>
              <a:rPr lang="hr-H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DIFERENCIJALNA ASOCIJACIJA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ili</a:t>
            </a:r>
            <a:r>
              <a:rPr lang="hr-HR" sz="28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hr-HR" sz="28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 kim si, takav si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hr-H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okolina potiče ili osuđuje kriminalno ponašanje</a:t>
            </a:r>
          </a:p>
          <a:p>
            <a:pPr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većina devijantnog ponašanja se uči u primarnim grupama, posebice u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GRUPI VRŠNJAKA</a:t>
            </a:r>
            <a:endParaRPr lang="hr-HR" sz="3200" b="1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572264" y="4393413"/>
            <a:ext cx="2286016" cy="2143140"/>
            <a:chOff x="6607967" y="4071942"/>
            <a:chExt cx="2286016" cy="2143140"/>
          </a:xfrm>
        </p:grpSpPr>
        <p:sp>
          <p:nvSpPr>
            <p:cNvPr id="45" name="Rounded Rectangle 44"/>
            <p:cNvSpPr/>
            <p:nvPr/>
          </p:nvSpPr>
          <p:spPr>
            <a:xfrm>
              <a:off x="6643702" y="4429132"/>
              <a:ext cx="2214546" cy="178595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endParaRPr lang="hr-HR" sz="1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UČENJE JEDNAKOSTI</a:t>
              </a:r>
            </a:p>
            <a:p>
              <a:pPr marL="180000" indent="-180000">
                <a:spcBef>
                  <a:spcPts val="600"/>
                </a:spcBef>
                <a:buFont typeface="Calibri" panose="020F0502020204030204" pitchFamily="34" charset="0"/>
                <a:buChar char="–"/>
              </a:pPr>
              <a:r>
                <a:rPr lang="hr-HR" sz="16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UČENJE NEFORMALNIH ZNANJA</a:t>
              </a:r>
              <a:endParaRPr lang="hr-H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07967" y="4071942"/>
              <a:ext cx="2286016" cy="642942"/>
            </a:xfrm>
            <a:prstGeom prst="rect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457200"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GRUPA</a:t>
              </a:r>
              <a:r>
                <a:rPr lang="hr-HR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VRŠNJAKA</a:t>
              </a:r>
            </a:p>
          </p:txBody>
        </p:sp>
      </p:grpSp>
      <p:pic>
        <p:nvPicPr>
          <p:cNvPr id="48" name="Picture 47" descr="cile_policija_prosvjed_af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428868"/>
            <a:ext cx="6643702" cy="4273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9" name="Picture 11" descr="tumblr_lvec74FNz41r26wf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2428868"/>
            <a:ext cx="2643174" cy="4288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m-delikvencij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32" y="2411008"/>
            <a:ext cx="5691214" cy="42684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chpunx23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76" y="849476"/>
            <a:ext cx="8773442" cy="5865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KONFLIKTNA PERSPEKTIVA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80528" y="1071546"/>
            <a:ext cx="9324528" cy="5643602"/>
          </a:xfrm>
        </p:spPr>
        <p:txBody>
          <a:bodyPr>
            <a:normAutofit/>
          </a:bodyPr>
          <a:lstStyle/>
          <a:p>
            <a:pPr marL="576000"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postoje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suprostavljeni interesi različitih dr. grupa </a:t>
            </a:r>
            <a:b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(klase, rasne i etničke grupe, organizacije, sindikati...)</a:t>
            </a:r>
          </a:p>
          <a:p>
            <a:pPr marL="576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dominantne dr. grupe </a:t>
            </a:r>
            <a:r>
              <a:rPr lang="hr-HR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kontroliraju izradu zakona i nameću ih ostatku društva</a:t>
            </a:r>
          </a:p>
          <a:p>
            <a:pPr marL="576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kapitalističko društvo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češće kažnjava prekršaje vezane za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vlasništvo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(krađe, provale, pljačke...) dok rjeđe kriminal velikih poduzeća</a:t>
            </a:r>
          </a:p>
          <a:p>
            <a:pPr marL="576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zakon nije neutralan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već promiče interese i vrijednosti samo nekih dr. grupa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03619"/>
            <a:ext cx="5143568" cy="6268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286116" y="3168648"/>
            <a:ext cx="1214446" cy="313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056" y="4365104"/>
            <a:ext cx="1688535" cy="6831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 SMIRENJE KAŠLJA</a:t>
            </a:r>
            <a:endParaRPr lang="hr-HR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4214810" y="3786190"/>
            <a:ext cx="785818" cy="78581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animBg="1"/>
      <p:bldP spid="14" grpId="0" uiExpan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TEORIJA ETIKETIRANJA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80528" y="928670"/>
            <a:ext cx="9253122" cy="772138"/>
          </a:xfrm>
        </p:spPr>
        <p:txBody>
          <a:bodyPr>
            <a:noAutofit/>
          </a:bodyPr>
          <a:lstStyle/>
          <a:p>
            <a:pPr indent="-324000">
              <a:lnSpc>
                <a:spcPts val="33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okolina označava (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etiketira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pojedince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kao devijantne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oni počinju sebe doživljavati kao devijantne te se počinju tako i ponašati</a:t>
            </a:r>
          </a:p>
        </p:txBody>
      </p:sp>
      <p:sp>
        <p:nvSpPr>
          <p:cNvPr id="15" name="Oval 14"/>
          <p:cNvSpPr/>
          <p:nvPr/>
        </p:nvSpPr>
        <p:spPr>
          <a:xfrm>
            <a:off x="214314" y="2847236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256" y="2897214"/>
            <a:ext cx="6507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 čin nije devijantan, nego način na koji ga drugi definiraju</a:t>
            </a:r>
            <a:endParaRPr lang="hr-H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4314" y="3490178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256" y="3387744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PRIMARNA DEVIJANTNOST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ponašanje koje krši dr. norme ali prolazi nekažnjeno („uredu je, svi to rade”)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3042" y="2132856"/>
            <a:ext cx="5302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ZNAČAJKE DEVIJANTNOSTI</a:t>
            </a:r>
            <a:endParaRPr lang="hr-HR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14282" y="2704360"/>
            <a:ext cx="87868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4314" y="4275996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7256" y="4186050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nametanje normi i zakona od strane dominantne dr. grupe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slično kao i KONFLIKTNA TEORIJA DEVIJANTNOSTI</a:t>
            </a:r>
            <a:endParaRPr lang="hr-H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4314" y="5061814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56" y="4984356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SEKUNDARNA DEVIJANTNOST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devijantnost koju pojedinac usvaja kao odgovor na reakciju (etiketiranje) okoline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4314" y="5847632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7256" y="5782664"/>
            <a:ext cx="821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DEVIJANTNA SUBKULTURA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pojedinac se pridružuje devijantnoj subkulturi jer je odbačen od ostalih članova društva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 build="allAtOnce" animBg="1"/>
      <p:bldP spid="17" grpId="0" build="allAtOnce"/>
      <p:bldP spid="18" grpId="0" build="allAtOnce" animBg="1"/>
      <p:bldP spid="19" grpId="0" build="allAtOnce"/>
      <p:bldP spid="20" grpId="0" build="allAtOnce"/>
      <p:bldP spid="22" grpId="0" build="allAtOnce" animBg="1"/>
      <p:bldP spid="23" grpId="0" build="allAtOnce"/>
      <p:bldP spid="24" grpId="0" build="allAtOnce" animBg="1"/>
      <p:bldP spid="25" grpId="0" build="allAtOnce"/>
      <p:bldP spid="26" grpId="0" build="allAtOnce" animBg="1"/>
      <p:bldP spid="27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" y="282187"/>
            <a:ext cx="9092600" cy="627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16047" y="1245304"/>
            <a:ext cx="88000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ŠTO JE SOCIJALIZACIJA</a:t>
            </a:r>
            <a:endParaRPr lang="hr-HR" sz="480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SOCIJALIZACIJA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r-H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složeni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proces učenja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kojim, interakcijom sa svojom društvenom okolinom,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usvajamo znanja, stavove, vrijednosti i ponašanja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potrebna u svakodnevnom životu</a:t>
            </a:r>
          </a:p>
          <a:p>
            <a:pPr>
              <a:spcBef>
                <a:spcPts val="1800"/>
              </a:spcBef>
              <a:buFont typeface="Arial" pitchFamily="34" charset="0"/>
              <a:buChar char="−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spona između pojedinca i društva </a:t>
            </a:r>
            <a:r>
              <a:rPr lang="vi-V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kojom pojedinac postaje dio društva, tj.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društveno biće</a:t>
            </a: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vi-V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ocijalizacijom izgrađujemo i stječemo </a:t>
            </a:r>
            <a:r>
              <a:rPr lang="vi-VN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identitet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(razvoj ličnosti)</a:t>
            </a:r>
            <a:endParaRPr lang="vi-VN" sz="32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8" y="71414"/>
            <a:ext cx="885828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KULTURA I BIOLOGIJA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742"/>
            <a:ext cx="9001156" cy="5643602"/>
          </a:xfrm>
        </p:spPr>
        <p:txBody>
          <a:bodyPr>
            <a:normAutofit fontScale="92500"/>
          </a:bodyPr>
          <a:lstStyle/>
          <a:p>
            <a:pPr indent="-288000">
              <a:buFont typeface="Arial" pitchFamily="34" charset="0"/>
              <a:buChar char="−"/>
            </a:pP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Što utječe na razvoj ličnosti?</a:t>
            </a:r>
          </a:p>
          <a:p>
            <a:pPr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John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Locke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(17. st)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čovjek je </a:t>
            </a: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„tabula rasa”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Charles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Darwin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(19. st)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„biološko nasljeđe”</a:t>
            </a:r>
          </a:p>
          <a:p>
            <a:pPr>
              <a:buNone/>
            </a:pP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BIOLOŠKI DETERMINIZAM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ponašanje i osobine pojedinaca i grupa su posljedica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nasljeđa </a:t>
            </a: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(sociobiologija)</a:t>
            </a:r>
          </a:p>
          <a:p>
            <a:pPr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KULTURNI DETERMINIZAM</a:t>
            </a:r>
            <a:endParaRPr lang="hr-H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ponašanje i osobine pojedinaca i grupa su posljedica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socijalizacije</a:t>
            </a:r>
            <a:r>
              <a:rPr lang="hr-HR" sz="3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(sociologija i antropologija)</a:t>
            </a:r>
            <a:endParaRPr lang="hr-HR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20675050">
            <a:off x="6675244" y="3039639"/>
            <a:ext cx="2021568" cy="554683"/>
          </a:xfrm>
          <a:prstGeom prst="rect">
            <a:avLst/>
          </a:prstGeom>
          <a:solidFill>
            <a:srgbClr val="009900"/>
          </a:soli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GENETIKA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20675050">
            <a:off x="6818118" y="4775846"/>
            <a:ext cx="2021568" cy="554683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KULTURA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allAtOnce" animBg="1"/>
      <p:bldP spid="6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DRUŠTVENE ULOGE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96" y="1071546"/>
            <a:ext cx="9108504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DRUŠTVENA ULOGA </a:t>
            </a:r>
            <a:endParaRPr lang="hr-HR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skup društveno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očekivanih značajki i očekivanih ponašanja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(normi) pridruženih određenom dr. položaju</a:t>
            </a:r>
          </a:p>
          <a:p>
            <a:pPr lvl="2">
              <a:buFont typeface="Arial" pitchFamily="34" charset="0"/>
              <a:buChar char="−"/>
            </a:pPr>
            <a:r>
              <a:rPr lang="hr-HR" sz="2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učenik, liječnik, policajac, svećenik…</a:t>
            </a:r>
          </a:p>
          <a:p>
            <a:pPr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skup očekivanja povezanih s dr. položajem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služe tipizaciji ljudi u kategorije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uloge se uče socijalizacijom</a:t>
            </a:r>
          </a:p>
          <a:p>
            <a:pPr indent="-288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uloge su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glavna spona između ličnosti i društva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2500298" y="3143248"/>
            <a:ext cx="785818" cy="142876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406" y="2285992"/>
            <a:ext cx="2357454" cy="1500198"/>
          </a:xfrm>
          <a:prstGeom prst="ellipse">
            <a:avLst/>
          </a:prstGeom>
          <a:solidFill>
            <a:schemeClr val="accent4">
              <a:lumMod val="50000"/>
            </a:schemeClr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ULOGA ČLANA OBITELJI</a:t>
            </a:r>
            <a:endParaRPr lang="hr-HR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3643306" y="4572008"/>
            <a:ext cx="785818" cy="357190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6104481" y="3968222"/>
            <a:ext cx="515913" cy="723355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286248" y="2000240"/>
            <a:ext cx="928694" cy="71438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039245" y="1785844"/>
            <a:ext cx="747415" cy="1110136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357554" y="2571744"/>
            <a:ext cx="2857520" cy="178595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POLOŽAJ PACIJENTA</a:t>
            </a:r>
            <a:endParaRPr lang="hr-HR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15140" y="714356"/>
            <a:ext cx="2214578" cy="1384111"/>
          </a:xfrm>
          <a:prstGeom prst="ellipse">
            <a:avLst/>
          </a:prstGeom>
          <a:solidFill>
            <a:srgbClr val="009900"/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CIMERA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57554" y="142852"/>
            <a:ext cx="2500330" cy="1384111"/>
          </a:xfrm>
          <a:prstGeom prst="ellipse">
            <a:avLst/>
          </a:prstGeom>
          <a:solidFill>
            <a:srgbClr val="CC0000"/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BOLESNIKA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29388" y="4429132"/>
            <a:ext cx="2500330" cy="15716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KUPCA NOVINA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00298" y="5214950"/>
            <a:ext cx="2428892" cy="1428760"/>
          </a:xfrm>
          <a:prstGeom prst="ellipse">
            <a:avLst/>
          </a:prstGeom>
          <a:solidFill>
            <a:srgbClr val="FF9900"/>
          </a:solidFill>
          <a:effectLst>
            <a:outerShdw blurRad="130000" dist="101600" dir="2700000" algn="tl" rotWithShape="0">
              <a:schemeClr val="bg1"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ULOGA </a:t>
            </a:r>
          </a:p>
          <a:p>
            <a:pPr algn="ctr"/>
            <a:r>
              <a:rPr lang="hr-HR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POZNANIKA</a:t>
            </a:r>
            <a:endParaRPr lang="hr-HR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allAtOnce" animBg="1"/>
      <p:bldP spid="3" grpId="0" uiExpand="1" build="allAtOnce" animBg="1"/>
      <p:bldP spid="4" grpId="0" uiExpand="1" build="allAtOnce" animBg="1"/>
      <p:bldP spid="9" grpId="0" uiExpand="1" build="allAtOnce" animBg="1"/>
      <p:bldP spid="13" grpId="0" uiExpand="1" build="allAtOnce" animBg="1"/>
      <p:bldP spid="17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928670"/>
            <a:ext cx="3799203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 normi</a:t>
            </a:r>
          </a:p>
          <a:p>
            <a:pPr algn="ctr"/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(ono što bi trebali činiti)</a:t>
            </a:r>
            <a:endParaRPr lang="hr-H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7686" y="928670"/>
            <a:ext cx="4474617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stvarno ponašanje</a:t>
            </a:r>
          </a:p>
          <a:p>
            <a:pPr algn="ctr"/>
            <a:r>
              <a:rPr lang="hr-HR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(ono što pojedinci stvarno čine)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7158" y="2428868"/>
            <a:ext cx="3799203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08000"/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političar po pozivu ili po profesiji</a:t>
            </a:r>
            <a:endParaRPr lang="hr-H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57686" y="2428868"/>
            <a:ext cx="4474617" cy="15001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08000"/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razni političari koji su u zadnje vrijeme po sudovima</a:t>
            </a:r>
            <a:endParaRPr lang="hr-H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4294967295"/>
          </p:nvPr>
        </p:nvSpPr>
        <p:spPr>
          <a:xfrm>
            <a:off x="107504" y="4293096"/>
            <a:ext cx="9144000" cy="2428875"/>
          </a:xfrm>
        </p:spPr>
        <p:txBody>
          <a:bodyPr>
            <a:normAutofit fontScale="92500"/>
          </a:bodyPr>
          <a:lstStyle/>
          <a:p>
            <a:pPr marL="288000" indent="-324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SKUP ULOGA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jedan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dr. položaj je povezan s </a:t>
            </a:r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više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uloga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snop aktivnosti koje se isprepliću s aktivnostima drugih ljudi</a:t>
            </a:r>
          </a:p>
          <a:p>
            <a:pPr marL="288000" indent="-324000">
              <a:spcBef>
                <a:spcPts val="1800"/>
              </a:spcBef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svaka uloga pretpostavlja barem još jednu </a:t>
            </a:r>
            <a:r>
              <a:rPr lang="hr-HR" sz="2800" b="1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recipročnu </a:t>
            </a: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ulogu (roditelj – dijete, liječnik – pacijent, učitelj – učenici...)</a:t>
            </a:r>
            <a:endParaRPr lang="hr-HR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158" y="357166"/>
            <a:ext cx="3799203" cy="714380"/>
          </a:xfrm>
          <a:prstGeom prst="rect">
            <a:avLst/>
          </a:prstGeom>
          <a:solidFill>
            <a:srgbClr val="002060"/>
          </a:solidFill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IDEALNA ULOGA</a:t>
            </a:r>
            <a:endParaRPr lang="hr-H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7686" y="357166"/>
            <a:ext cx="4474617" cy="714380"/>
          </a:xfrm>
          <a:prstGeom prst="rect">
            <a:avLst/>
          </a:prstGeom>
          <a:solidFill>
            <a:srgbClr val="CC0000"/>
          </a:solidFill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ZBILJSKA ULOGA</a:t>
            </a:r>
            <a:endParaRPr lang="hr-HR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allAtOnce" animBg="1"/>
      <p:bldP spid="21" grpId="0" build="allAtOnce" animBg="1"/>
      <p:bldP spid="22" grpId="0" build="allAtOnce" animBg="1"/>
      <p:bldP spid="24" grpId="0" build="allAtOnce" animBg="1"/>
      <p:bldP spid="25" grpId="0" uiExpand="1" build="p"/>
      <p:bldP spid="15" grpId="0" uiExpand="1" build="allAtOnce" animBg="1"/>
      <p:bldP spid="16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KONFLIKT </a:t>
            </a:r>
            <a:r>
              <a:rPr lang="hr-HR" sz="4800" b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(SUKOB) </a:t>
            </a:r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ULOGA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885828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KONFLIKT ULOGA</a:t>
            </a:r>
            <a:endParaRPr lang="hr-H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4000" indent="-324000">
              <a:buFont typeface="Arial" pitchFamily="34" charset="0"/>
              <a:buChar char="−"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situacija u kojoj se pojedinac suočava s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istovremenim ispunjavanjem proturječnih zahtjeva uloge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(ili uloga)</a:t>
            </a:r>
          </a:p>
          <a:p>
            <a:pPr marL="504000" indent="-324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npr. vojni kapelan, liječnik privatne prakse, nastavnik koji predaje svome djetetu...</a:t>
            </a:r>
            <a:endParaRPr lang="vi-VN" sz="2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ch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142852"/>
            <a:ext cx="4952748" cy="6507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16" name="Picture 15" descr="ch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142852"/>
            <a:ext cx="4952748" cy="6507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17" name="Picture 16" descr="che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29058" y="142852"/>
            <a:ext cx="4952748" cy="5572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2" y="5715016"/>
            <a:ext cx="5229936" cy="938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4"/>
          <p:cNvCxnSpPr/>
          <p:nvPr/>
        </p:nvCxnSpPr>
        <p:spPr>
          <a:xfrm rot="10800000" flipH="1" flipV="1">
            <a:off x="3714744" y="2143116"/>
            <a:ext cx="214314" cy="3250429"/>
          </a:xfrm>
          <a:prstGeom prst="bentConnector4">
            <a:avLst>
              <a:gd name="adj1" fmla="val 252630"/>
              <a:gd name="adj2" fmla="val 100105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0562" y="1000108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ANTICIPATIVNA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00562" y="1785926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RAZVOJNA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00562" y="2571744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OBRNUTA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00562" y="3357562"/>
            <a:ext cx="4214842" cy="64294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RESOCIJALIZACIJA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7158" y="1000108"/>
            <a:ext cx="3714776" cy="642942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PRIMARNA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57158" y="1785926"/>
            <a:ext cx="3714776" cy="64294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SEKUNDARNA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2" name="Shape 111"/>
          <p:cNvCxnSpPr>
            <a:stCxn id="109" idx="1"/>
          </p:cNvCxnSpPr>
          <p:nvPr/>
        </p:nvCxnSpPr>
        <p:spPr>
          <a:xfrm rot="10800000" flipH="1" flipV="1">
            <a:off x="357158" y="1321578"/>
            <a:ext cx="285752" cy="2178859"/>
          </a:xfrm>
          <a:prstGeom prst="bentConnector4">
            <a:avLst>
              <a:gd name="adj1" fmla="val -79999"/>
              <a:gd name="adj2" fmla="val 9989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714348" y="2714620"/>
            <a:ext cx="3429024" cy="2049679"/>
            <a:chOff x="142844" y="2500306"/>
            <a:chExt cx="1571636" cy="2049679"/>
          </a:xfrm>
          <a:effectLst/>
        </p:grpSpPr>
        <p:sp>
          <p:nvSpPr>
            <p:cNvPr id="134" name="TextBox 133"/>
            <p:cNvSpPr txBox="1"/>
            <p:nvPr/>
          </p:nvSpPr>
          <p:spPr>
            <a:xfrm>
              <a:off x="142844" y="2918769"/>
              <a:ext cx="1571636" cy="1631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 prvim godinama života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učenje u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obitelji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učenje govora, usvajanje normi, misaonih procesa, uloga i stajališta drugih</a:t>
              </a:r>
              <a:endParaRPr lang="hr-H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0099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PRIMARNA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28596" y="5044684"/>
            <a:ext cx="3429024" cy="1741902"/>
            <a:chOff x="142844" y="2500306"/>
            <a:chExt cx="1571636" cy="1741902"/>
          </a:xfrm>
        </p:grpSpPr>
        <p:sp>
          <p:nvSpPr>
            <p:cNvPr id="138" name="TextBox 137"/>
            <p:cNvSpPr txBox="1"/>
            <p:nvPr/>
          </p:nvSpPr>
          <p:spPr>
            <a:xfrm>
              <a:off x="142844" y="2918769"/>
              <a:ext cx="157163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 kasnijem djetinjstvu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interakcija s drugim ljudima 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(vršnjaci, prijatelji...)</a:t>
              </a:r>
            </a:p>
            <a:p>
              <a:pPr>
                <a:buFontTx/>
                <a:buChar char="-"/>
              </a:pP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učenje u </a:t>
              </a:r>
              <a:r>
                <a:rPr lang="hr-HR" sz="2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školi</a:t>
              </a:r>
              <a:r>
                <a:rPr lang="hr-HR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 izvan nje</a:t>
              </a:r>
              <a:endParaRPr lang="hr-H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42844" y="2500306"/>
              <a:ext cx="1571636" cy="428628"/>
            </a:xfrm>
            <a:prstGeom prst="rect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SEKUNDARNA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3" name="Picture 142" descr="beba_i_mama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4499144" y="1453180"/>
            <a:ext cx="4216260" cy="2547324"/>
          </a:xfrm>
          <a:prstGeom prst="rect">
            <a:avLst/>
          </a:prstGeom>
        </p:spPr>
      </p:pic>
      <p:pic>
        <p:nvPicPr>
          <p:cNvPr id="144" name="Picture 143" descr="batine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500562" y="1200213"/>
            <a:ext cx="4241093" cy="2824567"/>
          </a:xfrm>
          <a:prstGeom prst="rect">
            <a:avLst/>
          </a:prstGeom>
        </p:spPr>
      </p:pic>
      <p:pic>
        <p:nvPicPr>
          <p:cNvPr id="145" name="Picture 144" descr="osnovna-skola-nastava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500562" y="4143380"/>
            <a:ext cx="4143404" cy="2589627"/>
          </a:xfrm>
          <a:prstGeom prst="rect">
            <a:avLst/>
          </a:prstGeom>
        </p:spPr>
      </p:pic>
      <p:pic>
        <p:nvPicPr>
          <p:cNvPr id="147" name="Picture 146" descr="ucenica_srednja_skola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00562" y="4143380"/>
            <a:ext cx="4124204" cy="2571768"/>
          </a:xfrm>
          <a:prstGeom prst="rect">
            <a:avLst/>
          </a:prstGeom>
        </p:spPr>
      </p:pic>
      <p:pic>
        <p:nvPicPr>
          <p:cNvPr id="148" name="Picture 147" descr="eko-studiranje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4479157" y="4117571"/>
            <a:ext cx="4250951" cy="2619648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85762" y="71414"/>
            <a:ext cx="8115328" cy="868346"/>
          </a:xfrm>
          <a:effectLst/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80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TIPOVI SOCIJALIZACIJE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06" grpId="0" uiExpand="1" build="p" animBg="1"/>
      <p:bldP spid="107" grpId="0" uiExpand="1" build="p" animBg="1"/>
      <p:bldP spid="108" grpId="0" build="p" animBg="1"/>
      <p:bldP spid="109" grpId="0" uiExpand="1" build="p" animBg="1"/>
      <p:bldP spid="110" grpId="0" uiExpan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6189</TotalTime>
  <Words>1250</Words>
  <Application>Microsoft Office PowerPoint</Application>
  <PresentationFormat>On-screen Show (4:3)</PresentationFormat>
  <Paragraphs>277</Paragraphs>
  <Slides>28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marketing_tema</vt:lpstr>
      <vt:lpstr>SOCIJALIZACIJA I IDENTITET</vt:lpstr>
      <vt:lpstr>PowerPoint Presentation</vt:lpstr>
      <vt:lpstr>ŠTO JE SOCIJALIZACIJA</vt:lpstr>
      <vt:lpstr>KULTURA I BIOLOGIJA</vt:lpstr>
      <vt:lpstr>DRUŠTVENE ULOGE</vt:lpstr>
      <vt:lpstr>PowerPoint Presentation</vt:lpstr>
      <vt:lpstr>PowerPoint Presentation</vt:lpstr>
      <vt:lpstr>KONFLIKT (SUKOB) ULOGA</vt:lpstr>
      <vt:lpstr>TIPOVI SOCIJALIZACIJE</vt:lpstr>
      <vt:lpstr>PONAVLJANJE   (ključni pojmovi)</vt:lpstr>
      <vt:lpstr>TIPOVI SOCIJALIZACIJE</vt:lpstr>
      <vt:lpstr>ČIMBENICI SOCIJALIZACIJE</vt:lpstr>
      <vt:lpstr>PowerPoint Presentation</vt:lpstr>
      <vt:lpstr>PONAVLJANJE   (ključni pojmovi)</vt:lpstr>
      <vt:lpstr>IDENTITET     (91. – 96. str)</vt:lpstr>
      <vt:lpstr>PowerPoint Presentation</vt:lpstr>
      <vt:lpstr>PRIMJERI RAZLIČITOG SHVAĆANJA RODA I SPOLA</vt:lpstr>
      <vt:lpstr>SOCIJALNA KONTROLA I DEVIJANTNOST</vt:lpstr>
      <vt:lpstr>PowerPoint Presentation</vt:lpstr>
      <vt:lpstr>PowerPoint Presentation</vt:lpstr>
      <vt:lpstr>SOCIJALNA KONTROLA I DEVIJANTNOST</vt:lpstr>
      <vt:lpstr>PowerPoint Presentation</vt:lpstr>
      <vt:lpstr>SOCIOLOŠKE TEORIJE DEVIJANTNOSTI</vt:lpstr>
      <vt:lpstr>TEORIJA STRUKTURALNOG PRITISKA</vt:lpstr>
      <vt:lpstr>TEORIJA KULTURNE TRANSMISIJE</vt:lpstr>
      <vt:lpstr>KONFLIKTNA PERSPEKTIVA</vt:lpstr>
      <vt:lpstr>TEORIJA ETIKETIRANJA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707</cp:revision>
  <dcterms:created xsi:type="dcterms:W3CDTF">2012-10-26T08:37:40Z</dcterms:created>
  <dcterms:modified xsi:type="dcterms:W3CDTF">2018-02-15T07:37:52Z</dcterms:modified>
</cp:coreProperties>
</file>