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8" r:id="rId2"/>
  </p:sldMasterIdLst>
  <p:notesMasterIdLst>
    <p:notesMasterId r:id="rId25"/>
  </p:notesMasterIdLst>
  <p:sldIdLst>
    <p:sldId id="256" r:id="rId3"/>
    <p:sldId id="258" r:id="rId4"/>
    <p:sldId id="283" r:id="rId5"/>
    <p:sldId id="265" r:id="rId6"/>
    <p:sldId id="278" r:id="rId7"/>
    <p:sldId id="284" r:id="rId8"/>
    <p:sldId id="291" r:id="rId9"/>
    <p:sldId id="289" r:id="rId10"/>
    <p:sldId id="292" r:id="rId11"/>
    <p:sldId id="293" r:id="rId12"/>
    <p:sldId id="294" r:id="rId13"/>
    <p:sldId id="299" r:id="rId14"/>
    <p:sldId id="300" r:id="rId15"/>
    <p:sldId id="315" r:id="rId16"/>
    <p:sldId id="316" r:id="rId17"/>
    <p:sldId id="317" r:id="rId18"/>
    <p:sldId id="314" r:id="rId19"/>
    <p:sldId id="318" r:id="rId20"/>
    <p:sldId id="337" r:id="rId21"/>
    <p:sldId id="326" r:id="rId22"/>
    <p:sldId id="338" r:id="rId23"/>
    <p:sldId id="281" r:id="rId24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7" autoAdjust="0"/>
    <p:restoredTop sz="94660"/>
  </p:normalViewPr>
  <p:slideViewPr>
    <p:cSldViewPr>
      <p:cViewPr varScale="1">
        <p:scale>
          <a:sx n="118" d="100"/>
          <a:sy n="118" d="100"/>
        </p:scale>
        <p:origin x="-1230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EF4A96-957D-4DB7-837C-DA145AE3707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B3204-25AE-46C9-86BA-2160A9D0F1C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B3204-25AE-46C9-86BA-2160A9D0F1C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E56CAF1-C49D-45EE-86F0-DEC46AED5F4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B4ED7-1227-4D3A-9B49-2D37279AA6C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33CFA4-FF6C-4035-B97E-53B7A852FE3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6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6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6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08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5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02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5/7/2018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5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294zRodS_4?t=363" TargetMode="External"/><Relationship Id="rId2" Type="http://schemas.openxmlformats.org/officeDocument/2006/relationships/hyperlink" Target="https://youtu.be/yaeiCEro0iU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ive.google.com/open?id=1lq08kTs1leP68tRE80g4ISYIU9fjO5oW" TargetMode="External"/><Relationship Id="rId5" Type="http://schemas.openxmlformats.org/officeDocument/2006/relationships/hyperlink" Target="https://www.youtube.com/watch?v=pIgb-3e8CWA" TargetMode="External"/><Relationship Id="rId4" Type="http://schemas.openxmlformats.org/officeDocument/2006/relationships/hyperlink" Target="https://youtu.be/hYMk3Bk08N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jpe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42100" y="227687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 fontAlgn="auto" hangingPunct="0">
              <a:lnSpc>
                <a:spcPts val="4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8800" b="1" kern="0" dirty="0" smtClean="0">
                <a:ln w="3175">
                  <a:noFill/>
                </a:ln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PONAVLJANJE</a:t>
            </a:r>
          </a:p>
          <a:p>
            <a:pPr algn="ctr" fontAlgn="auto" hangingPunct="0">
              <a:lnSpc>
                <a:spcPts val="4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i="1" kern="0" dirty="0" smtClean="0">
                <a:ln w="3175">
                  <a:noFill/>
                </a:ln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za drugi i posljednji ispit</a:t>
            </a:r>
            <a:endParaRPr lang="hr-HR" sz="8000" i="1" kern="0" dirty="0">
              <a:ln w="3175">
                <a:noFill/>
              </a:ln>
              <a:solidFill>
                <a:srgbClr val="FFC0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8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13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69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56275" y="2320054"/>
            <a:ext cx="3001123" cy="1568357"/>
            <a:chOff x="3419872" y="2204864"/>
            <a:chExt cx="3001123" cy="156835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419872" y="2204864"/>
              <a:ext cx="3001123" cy="1555478"/>
            </a:xfrm>
            <a:prstGeom prst="rect">
              <a:avLst/>
            </a:pr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21571293">
              <a:off x="3427699" y="2217322"/>
              <a:ext cx="2985468" cy="401976"/>
            </a:xfrm>
            <a:prstGeom prst="rect">
              <a:avLst/>
            </a:prstGeom>
            <a:solidFill>
              <a:srgbClr val="FFC000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2800" b="1" dirty="0">
                  <a:solidFill>
                    <a:srgbClr val="C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RITUALI</a:t>
              </a:r>
              <a:endParaRPr lang="hr-HR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3419872" y="2650349"/>
              <a:ext cx="3001123" cy="112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više ili manje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formalna pravila 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koja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određuju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kako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se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ljudi trebaju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ponašati </a:t>
              </a:r>
              <a:r>
                <a:rPr lang="vi-VN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 </a:t>
              </a:r>
              <a:r>
                <a:rPr lang="vi-VN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prisutnosti</a:t>
              </a: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svetoga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8262" y="5069481"/>
            <a:ext cx="7016026" cy="1517757"/>
          </a:xfrm>
          <a:prstGeom prst="rect">
            <a:avLst/>
          </a:prstGeom>
          <a:noFill/>
          <a:ln w="57150" cap="rnd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Content Placeholder 14" descr="Emile_Durkhei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28184" y="3098365"/>
            <a:ext cx="2915816" cy="37596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8"/>
          <p:cNvSpPr/>
          <p:nvPr/>
        </p:nvSpPr>
        <p:spPr bwMode="auto">
          <a:xfrm>
            <a:off x="642938" y="357188"/>
            <a:ext cx="2571750" cy="64293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SVETO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14960" y="357188"/>
            <a:ext cx="2571750" cy="64293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PROFANO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75" y="1071563"/>
            <a:ext cx="307180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nešto što se smatra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iznimnim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nesvakodnevnim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tajanstvenim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čak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opasnim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a </a:t>
            </a:r>
            <a:r>
              <a:rPr lang="hr-HR" sz="260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60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u="sng" smtClean="0">
                <a:latin typeface="Calibri" pitchFamily="34" charset="0"/>
                <a:ea typeface="+mn-ea"/>
                <a:cs typeface="Calibri" pitchFamily="34" charset="0"/>
              </a:rPr>
              <a:t>izaziva </a:t>
            </a:r>
            <a:r>
              <a:rPr lang="hr-HR" sz="2600" u="sng">
                <a:latin typeface="Calibri" pitchFamily="34" charset="0"/>
                <a:ea typeface="+mn-ea"/>
                <a:cs typeface="Calibri" pitchFamily="34" charset="0"/>
              </a:rPr>
              <a:t>osjećaj </a:t>
            </a:r>
            <a:r>
              <a:rPr lang="hr-HR" sz="26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strahopoštovanja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izdvojeno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izuzeto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iz rutine života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438" y="1071563"/>
            <a:ext cx="4500562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povezano sa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svakodnevnim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uobičajnim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poznatim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5750" y="5143500"/>
            <a:ext cx="6572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razlika između svetog i profano nije u karakteristici stvari ili bića već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 odnosu </a:t>
            </a:r>
            <a:b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ljudi prema njima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600" i="1">
                <a:latin typeface="Calibri" pitchFamily="34" charset="0"/>
                <a:ea typeface="+mn-ea"/>
                <a:cs typeface="Calibri" pitchFamily="34" charset="0"/>
              </a:rPr>
              <a:t>(npr. kalež, hostija, krava...)</a:t>
            </a:r>
          </a:p>
        </p:txBody>
      </p:sp>
    </p:spTree>
    <p:extLst>
      <p:ext uri="{BB962C8B-B14F-4D97-AF65-F5344CB8AC3E}">
        <p14:creationId xmlns:p14="http://schemas.microsoft.com/office/powerpoint/2010/main" val="20512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build="allAtOnce" animBg="1"/>
      <p:bldP spid="20" grpId="0" build="allAtOnce" animBg="1"/>
      <p:bldP spid="15" grpId="0" build="allAtOnce"/>
      <p:bldP spid="16" grpId="0" build="allAtOnce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55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latin typeface="Calibri" pitchFamily="34" charset="0"/>
                <a:cs typeface="Calibri" pitchFamily="34" charset="0"/>
              </a:rPr>
              <a:t>R. </a:t>
            </a:r>
            <a:r>
              <a:rPr lang="hr-HR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374" y="1543023"/>
            <a:ext cx="2457515" cy="9144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JEDNOSTAVNI SUPERNATURALIZAM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61936" y="1543023"/>
            <a:ext cx="2207844" cy="91445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ANIMIZAM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14827" y="1543023"/>
            <a:ext cx="2056954" cy="914455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TEIZAM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1543023"/>
            <a:ext cx="2143125" cy="9144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SUSTAV APSTRAKTNIH IDEALA</a:t>
            </a:r>
          </a:p>
        </p:txBody>
      </p:sp>
      <p:sp>
        <p:nvSpPr>
          <p:cNvPr id="2" name="Rectangle 1"/>
          <p:cNvSpPr/>
          <p:nvPr/>
        </p:nvSpPr>
        <p:spPr>
          <a:xfrm>
            <a:off x="-20328" y="2492896"/>
            <a:ext cx="2556916" cy="264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pripisivanje nadnaravnih osobina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predmetima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pojavama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(grmljavina,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potres..</a:t>
            </a:r>
            <a:r>
              <a:rPr lang="hr-HR" dirty="0">
                <a:latin typeface="Calibri" pitchFamily="34" charset="0"/>
                <a:cs typeface="Calibri" pitchFamily="34" charset="0"/>
              </a:rPr>
              <a:t>.) –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Sioux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indijanci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(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Wakan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sile)</a:t>
            </a:r>
          </a:p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„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sila</a:t>
            </a:r>
            <a:r>
              <a:rPr lang="hr-HR" dirty="0">
                <a:latin typeface="Calibri" pitchFamily="34" charset="0"/>
                <a:cs typeface="Calibri" pitchFamily="34" charset="0"/>
              </a:rPr>
              <a:t>” kojoj se nastoji udovoljiti različitim postupcima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4883" y="2492896"/>
            <a:ext cx="2172503" cy="297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vjerovanje 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duhove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druga „onostrana” bića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duhovi koji borave u životinjama, stijenama, zvijezdama ili u drugim ljudima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 ljudske osobine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0192" y="2492896"/>
            <a:ext cx="2232248" cy="315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vjerovanje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jednog ili više bogova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monoteizam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(vjerovanje u jednog boga – judaizam, kršćanstvo, islam)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politeizam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(vjerovanje u više bogova – hinduizam)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1028" y="2492896"/>
            <a:ext cx="2269484" cy="297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religije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posvećene postizanju moralne i duhovne izvrsnosti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ponekad se nazivaju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etičkim religijama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budizam, konfucijanizam i taoizam</a:t>
            </a:r>
          </a:p>
        </p:txBody>
      </p:sp>
    </p:spTree>
    <p:extLst>
      <p:ext uri="{BB962C8B-B14F-4D97-AF65-F5344CB8AC3E}">
        <p14:creationId xmlns:p14="http://schemas.microsoft.com/office/powerpoint/2010/main" val="9945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RELIGIJSKIH ORGANIZACIJA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>
                <a:latin typeface="Calibri" pitchFamily="34" charset="0"/>
                <a:cs typeface="Calibri" pitchFamily="34" charset="0"/>
              </a:rPr>
              <a:t>četiri idealna tipa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religijskih organizacija </a:t>
            </a:r>
            <a:r>
              <a:rPr lang="pl-PL" sz="2600" i="1">
                <a:latin typeface="Calibri" pitchFamily="34" charset="0"/>
                <a:cs typeface="Calibri" pitchFamily="34" charset="0"/>
              </a:rPr>
              <a:t>(</a:t>
            </a:r>
            <a:r>
              <a:rPr lang="hr-HR" sz="2600" i="1">
                <a:latin typeface="Calibri" pitchFamily="34" charset="0"/>
                <a:cs typeface="Calibri" pitchFamily="34" charset="0"/>
              </a:rPr>
              <a:t>Ernst Trölsch)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2875" y="1700808"/>
            <a:ext cx="1928813" cy="69773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CRKVA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14563" y="1700808"/>
            <a:ext cx="2714625" cy="69773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DENOMINACIJA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72063" y="1700808"/>
            <a:ext cx="1857375" cy="697737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SEKTA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72313" y="1700808"/>
            <a:ext cx="1928812" cy="69773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KULT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0" y="3357563"/>
          <a:ext cx="5226434" cy="2786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2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7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66734"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Pozitivan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Negativan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2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2100" b="1" smtClean="0"/>
                    </a:p>
                  </a:txBody>
                  <a:tcPr marL="107266" marR="107266" marT="53633" marB="53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6876"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94640" y="4643438"/>
            <a:ext cx="104195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CRKVA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0671" y="4643438"/>
            <a:ext cx="96359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SEKTA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14546" y="5500688"/>
            <a:ext cx="2202141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DENOMINACIJA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77967" y="5500688"/>
            <a:ext cx="809004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</a:t>
            </a:r>
          </a:p>
        </p:txBody>
      </p:sp>
    </p:spTree>
    <p:extLst>
      <p:ext uri="{BB962C8B-B14F-4D97-AF65-F5344CB8AC3E}">
        <p14:creationId xmlns:p14="http://schemas.microsoft.com/office/powerpoint/2010/main" val="26890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uiExpand="1" build="allAtOnce" animBg="1"/>
      <p:bldP spid="5" grpId="0" build="allAtOnce" animBg="1"/>
      <p:bldP spid="6" grpId="0" build="allAtOnce" animBg="1"/>
      <p:bldP spid="7" grpId="0" build="allAtOnce" animBg="1"/>
      <p:bldP spid="10" grpId="0" build="allAtOnce"/>
      <p:bldP spid="11" grpId="0" build="allAtOnce"/>
      <p:bldP spid="13" grpId="0" build="allAtOnce"/>
      <p:bldP spid="1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2833" y="116632"/>
            <a:ext cx="784956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CRKVA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692696"/>
            <a:ext cx="9144000" cy="2859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u="sng" dirty="0" smtClean="0">
                <a:latin typeface="Calibri" pitchFamily="34" charset="0"/>
                <a:cs typeface="Calibri" pitchFamily="34" charset="0"/>
              </a:rPr>
              <a:t>velika, društveno prihvaćena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vjerska organizacija s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formaliziranom strukturom vjerovanja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rituala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unutarnjom organizacijom moći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članstvo se stječe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rođenjem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(krštenjem)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odnos prema društvu –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pozitivan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zagovara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tradicionalne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konzervativne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, u skladu sa svetim spisima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Crkva drži da je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jedina nadležna za tumačenje svetih spisa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formalizirani vjerski obredi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svećenstvo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posebno školovano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2833" y="62068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281589"/>
            <a:ext cx="9144000" cy="238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religijska skupina koja prihvaća postojanje drugih religija i uglavnom je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suglasju s vrijednostima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 broj članova od Crkve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karakteristična je za SAD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odobrava odvajanje Crkve od države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imaju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 svećenstvo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prezbiterijanci, baptisti, </a:t>
            </a:r>
            <a:r>
              <a:rPr lang="hr-HR" sz="2000" dirty="0" err="1">
                <a:latin typeface="Calibri" pitchFamily="34" charset="0"/>
                <a:cs typeface="Calibri" pitchFamily="34" charset="0"/>
              </a:rPr>
              <a:t>metodisti..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.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33" y="3705525"/>
            <a:ext cx="856964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DENOMINACIJA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2833" y="4209581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2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2833" y="116632"/>
            <a:ext cx="784956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SEKTA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692696"/>
            <a:ext cx="9144000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relativno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mala vjerska skupina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koja se najčešće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odvojila od Crkve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odbacuje dominantne vrijednosti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način života šireg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članovi su snažno odani grupi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 proživljavaju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duboko religiozno iskustvo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uglavnom su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zatvorene grupe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nepristupačne </a:t>
            </a:r>
            <a:r>
              <a:rPr lang="hr-HR" sz="2000" dirty="0" err="1">
                <a:latin typeface="Calibri" pitchFamily="34" charset="0"/>
                <a:ea typeface="WenQuanYi Micro Hei" charset="0"/>
                <a:cs typeface="Calibri" pitchFamily="34" charset="0"/>
              </a:rPr>
              <a:t>nečlanovima</a:t>
            </a:r>
            <a:endParaRPr lang="hr-HR" sz="20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svećenstvo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nego najčešće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vođu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(karizmatskog)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Amiši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Jim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Jones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 – Hram naroda…</a:t>
            </a:r>
            <a:endParaRPr lang="hr-HR" sz="20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2833" y="62068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933056"/>
            <a:ext cx="9144000" cy="238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manje organizirana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privremena skupina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temelji se na razrađenoj doktrini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 ne postavlja velike zahtjeve članovima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skupine koje se bave transcendentalnom meditacijom, spiritistički kultovi, vjera u astrologiju i slično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suprotnosti su s vrijednostima i načinom života šireg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npr. kultovi sudnjeg dana – često završe tragično</a:t>
            </a:r>
            <a:endParaRPr lang="hr-HR" sz="20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33" y="3356992"/>
            <a:ext cx="6985471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2833" y="386104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2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07964" y="1802323"/>
            <a:ext cx="244827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KONZERVATIVNA</a:t>
            </a:r>
            <a:r>
              <a:rPr lang="hr-HR" sz="20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00B05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PROGRESIVNA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funkcija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religija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kao sredstvo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opravdavanja društvenih nepravdi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privilegije vladajuće klase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kastinski </a:t>
            </a:r>
            <a:r>
              <a:rPr lang="hr-HR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</a:p>
          <a:p>
            <a:pPr marL="216000" indent="-216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religija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podloga za društvene promjene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err="1">
                <a:latin typeface="Calibri" pitchFamily="34" charset="0"/>
                <a:ea typeface="WenQuanYi Micro Hei" charset="0"/>
                <a:cs typeface="Calibri" pitchFamily="34" charset="0"/>
              </a:rPr>
              <a:t>Max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Weber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„Protestantska etika i duh kapitalizma</a:t>
            </a:r>
            <a:r>
              <a:rPr lang="hr-HR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endParaRPr lang="hr-HR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7245" y="2789331"/>
            <a:ext cx="2340831" cy="17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FUNKCIJE RELIGIJE</a:t>
            </a:r>
            <a:endParaRPr lang="hr-H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374" y="908720"/>
            <a:ext cx="2457515" cy="81153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KOMPENZACIJSKA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ULOGA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920" y="908720"/>
            <a:ext cx="2082072" cy="81153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SOCIJALNA INTEGRACIJA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59023" y="908720"/>
            <a:ext cx="2227773" cy="811533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SOCIJALNA KONTROLA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908720"/>
            <a:ext cx="2143125" cy="8115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IDEOLOŠKA FUNKCIJA</a:t>
            </a:r>
          </a:p>
        </p:txBody>
      </p:sp>
      <p:sp>
        <p:nvSpPr>
          <p:cNvPr id="2" name="Rectangle 1"/>
          <p:cNvSpPr/>
          <p:nvPr/>
        </p:nvSpPr>
        <p:spPr>
          <a:xfrm>
            <a:off x="-20328" y="1802323"/>
            <a:ext cx="25569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religija pruža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utočište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nadomjestak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spram životnih nedaća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pomaže u nošenju s životnim nedaćama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pomaže u životnim prijelazima (rituali prijelaza) 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rođenje, vjenčanje, smrt…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 – „Religija je opijum za narod”</a:t>
            </a:r>
            <a:endParaRPr lang="hr-HR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4883" y="1802323"/>
            <a:ext cx="2139125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stvaranje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očuvanje solidarnosti u društvu (osjećaj pripadnosti zajednici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9992" y="1826926"/>
            <a:ext cx="225908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osiguranje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poštivanja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dr. normi 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internalizacija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društveno poželjnih oblika ponašanja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služi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vrsta nepisanog zakona</a:t>
            </a:r>
          </a:p>
          <a:p>
            <a:pPr marL="216000" lvl="1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zašto muslimani i </a:t>
            </a:r>
            <a:r>
              <a:rPr lang="hr-HR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židovi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 ne jedu svinjetinu i zašto je za Indijce krava sveta životinja</a:t>
            </a:r>
            <a:endParaRPr lang="hr-HR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27245" y="4786408"/>
            <a:ext cx="2340831" cy="183153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/>
          <p:cNvGrpSpPr/>
          <p:nvPr/>
        </p:nvGrpSpPr>
        <p:grpSpPr>
          <a:xfrm>
            <a:off x="2481581" y="1946339"/>
            <a:ext cx="6607230" cy="4754200"/>
            <a:chOff x="1234229" y="1267499"/>
            <a:chExt cx="7619382" cy="5482488"/>
          </a:xfrm>
        </p:grpSpPr>
        <p:pic>
          <p:nvPicPr>
            <p:cNvPr id="15" name="Picture 9" descr="totemiz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1722"/>
            <a:stretch/>
          </p:blipFill>
          <p:spPr bwMode="auto">
            <a:xfrm>
              <a:off x="1234229" y="1267499"/>
              <a:ext cx="7596337" cy="54824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1468790" y="1348441"/>
              <a:ext cx="7384821" cy="31683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hangingPunct="0">
                <a:spcBef>
                  <a:spcPts val="1200"/>
                </a:spcBef>
                <a:buClr>
                  <a:schemeClr val="tx1"/>
                </a:buClr>
                <a:buSzPct val="100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sz="2400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SOCIJALNA </a:t>
              </a:r>
              <a:r>
                <a:rPr lang="hr-HR" sz="2400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INTEGRACIJA</a:t>
              </a:r>
              <a:r>
                <a:rPr lang="hr-HR" sz="2000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</a:t>
              </a:r>
            </a:p>
            <a:p>
              <a:pPr marL="396000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E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. </a:t>
              </a:r>
              <a:r>
                <a:rPr lang="hr-HR" b="1" dirty="0" err="1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Durkheim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–</a:t>
              </a:r>
              <a:r>
                <a:rPr lang="hr-HR" i="1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</a:t>
              </a: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„Elementarni </a:t>
              </a:r>
              <a:r>
                <a:rPr lang="hr-HR" i="1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oblici religijskog </a:t>
              </a: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života”</a:t>
              </a:r>
              <a:endParaRPr lang="hr-HR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proučavao je totemizam plemena </a:t>
              </a:r>
              <a:r>
                <a:rPr lang="hr-HR" dirty="0" err="1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Arunta</a:t>
              </a: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/>
              </a:r>
              <a:b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</a:b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(kao elementarni oblik religioznosti)</a:t>
              </a:r>
              <a:endParaRPr lang="hr-HR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izvor religije je u samom društvu</a:t>
              </a: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totem simbolizira zajednicu, tako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društvo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, </a:t>
              </a: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/>
              </a:r>
              <a:b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</a:b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obožavajući 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toteme,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obožava samo </a:t>
              </a:r>
              <a:r>
                <a:rPr lang="hr-HR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sebe</a:t>
              </a:r>
            </a:p>
            <a:p>
              <a:pPr marL="720000" lvl="2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ceremonije i rituali jačaju </a:t>
              </a:r>
              <a:r>
                <a:rPr lang="hr-HR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zajednicu</a:t>
              </a:r>
              <a:endParaRPr lang="hr-HR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 U MODERNOM DRUŠTVU</a:t>
            </a:r>
            <a:endParaRPr lang="hr-H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3496" y="908720"/>
            <a:ext cx="2912215" cy="55428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SEKULARIZACIJA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37117" y="908720"/>
            <a:ext cx="2912215" cy="554286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PRIVATIZACIJA RELIGIJE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70737" y="908720"/>
            <a:ext cx="2912215" cy="554287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CIVILNA RELIGIJA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7617" y="1549176"/>
            <a:ext cx="30784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proces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smanjivanja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utjecaja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religije u društvu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broja vjenčanih parova u crkvi 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pohađanja vjerskih obreda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političkog i socijalnog utjecaja Crkve i drugih vjerskih organizacija 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školstvo, zdravstvo i socijalna skrb prelaze u ruke države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5711" y="1549176"/>
            <a:ext cx="30336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preobrazba religije iz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javne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privatnu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stvar –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 osobno tumačenje vjerskog učenja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pad sudjelovanja u institucionalnoj religiji i porast novih oblika religioznosti 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(sekte, kultovi i sl.)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0152" y="1549176"/>
            <a:ext cx="32031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odnosi se na </a:t>
            </a:r>
            <a:r>
              <a:rPr lang="hr-HR" sz="20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kvazireligioznu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vezanost za simbole i institucije sekularnog društva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povezivanje elemenata religije s političkim sustavom</a:t>
            </a:r>
          </a:p>
          <a:p>
            <a:pPr marL="216000" lvl="1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državni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nacionalni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simboli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(sekularni simboli) doživljavaju se kao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svetinja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(zastava, grb, himna, vojne </a:t>
            </a:r>
            <a:r>
              <a:rPr lang="hr-HR" sz="2000" dirty="0" err="1">
                <a:latin typeface="Calibri" pitchFamily="34" charset="0"/>
                <a:cs typeface="Calibri" pitchFamily="34" charset="0"/>
              </a:rPr>
              <a:t>parade..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>
                <a:latin typeface="Calibri" pitchFamily="34" charset="0"/>
                <a:cs typeface="Calibri" pitchFamily="34" charset="0"/>
              </a:rPr>
              <a:t>npr. američka civilna religija, komunizam, </a:t>
            </a:r>
            <a:r>
              <a:rPr lang="hr-HR" sz="2000" i="1" dirty="0" err="1">
                <a:latin typeface="Calibri" pitchFamily="34" charset="0"/>
                <a:cs typeface="Calibri" pitchFamily="34" charset="0"/>
              </a:rPr>
              <a:t>nacionalizam..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.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1" grpId="0" build="allAtOnce" animBg="1"/>
      <p:bldP spid="2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5"/>
            <a:ext cx="8929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RELIGIJSKI FUNDAMENTALIZAM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57245"/>
            <a:ext cx="9001125" cy="185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 FUNDAMENTALIZAM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konzervativno stajalište koje zagovara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povratak temeljnim načelima religije i nastoji obnoviti izvornu vjeru</a:t>
            </a:r>
          </a:p>
          <a:p>
            <a:pPr marL="1138238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suprotstavlja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se sekularizaciji i modernim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promjenama</a:t>
            </a:r>
          </a:p>
          <a:p>
            <a:pPr marL="1138238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islamski i kršćanski fundamentalizam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0318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IDEOLOGIJA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3"/>
            <a:ext cx="910850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ideja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vjerovanja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svijetu, čovjeku i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društvu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usmjerenih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postojećega stanja 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društvu</a:t>
            </a:r>
            <a:endParaRPr lang="hr-HR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78632" y="2302575"/>
            <a:ext cx="2571768" cy="590396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KOGNITIVNI</a:t>
            </a:r>
            <a:endParaRPr kumimoji="0" lang="hr-H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00631" y="2302575"/>
            <a:ext cx="2571768" cy="590396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NORMATIVNI</a:t>
            </a:r>
            <a:endParaRPr kumimoji="0" lang="hr-H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27" y="3059375"/>
            <a:ext cx="371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prosudbe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što je dobro ili loše za društvo,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stavovi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 pravcu razvoja društva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naputci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za djelovanje </a:t>
            </a: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(npr. revolucija)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neznanstveni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elementi ideologije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144" y="3059375"/>
            <a:ext cx="3388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ima elemente znanosti –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objašnjava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sistematizira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opisuje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društvene pojave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ideologije se izgrađuju na osnovama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filozofskih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znanstvenih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spoznaja</a:t>
            </a:r>
            <a:endParaRPr lang="hr-H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p"/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04248" y="1844824"/>
            <a:ext cx="2448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izgrađivanjem solidarnosti, grupa gradi vlastiti identitet –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kriteriji razlikovanja pripadnika od </a:t>
            </a:r>
            <a:r>
              <a:rPr lang="hr-H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nepripadnika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grupe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(„mi” i „oni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”)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IDEOLOGIJE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374" y="980728"/>
            <a:ext cx="2457515" cy="81153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SIMBOLIČKA ORIJENTACIJA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920" y="980728"/>
            <a:ext cx="2082072" cy="81153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LEGITIMACIJA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59023" y="980728"/>
            <a:ext cx="2227773" cy="811533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SOLIDARNOST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980728"/>
            <a:ext cx="2143125" cy="8115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IDENTITET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328" y="1844824"/>
            <a:ext cx="243208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omogućuje pojedincima i grupama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orijentiranje u složenom svijetu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pružaju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značenja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koji služe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putokaz</a:t>
            </a:r>
            <a:r>
              <a:rPr lang="hr-HR" dirty="0">
                <a:latin typeface="Calibri" pitchFamily="34" charset="0"/>
                <a:cs typeface="Calibri" pitchFamily="34" charset="0"/>
              </a:rPr>
              <a:t> za razumijevanje, vrednovanje i djelovanje u društvu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844824"/>
            <a:ext cx="2304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ideologijama se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tumače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opravdavaju</a:t>
            </a:r>
            <a:r>
              <a:rPr lang="hr-HR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društvene pojave 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(npr. nejednakosti u bogatstvu, ugledu i moći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5356" y="1869427"/>
            <a:ext cx="2386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kao skup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ideja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vjerovanja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neke grupe, ideologija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povezuje pojedince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jača koheziju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grupe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0"/>
            <a:ext cx="835292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OBITELJ, BRAK I SRODSTVO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0318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IDEOLOGIJE U SUVREMENOM DRUŠTVU</a:t>
            </a:r>
            <a:endParaRPr lang="en-US" sz="3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1654" y="1988840"/>
            <a:ext cx="414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zalažu se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promjenu uređenja društva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pozivajući se na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pravednost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sl.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128" y="1988840"/>
            <a:ext cx="37147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zalažu se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očuvanje postojećeg</a:t>
            </a:r>
            <a:r>
              <a:rPr lang="pl-PL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načina</a:t>
            </a:r>
            <a:r>
              <a:rPr lang="pl-PL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uređenja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dr. odnosa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pozivaju se na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tradiciju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28599" y="1220924"/>
            <a:ext cx="3071834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50598" y="1220924"/>
            <a:ext cx="3071834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RADIKALNE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96" y="4005064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koriste se i termini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– po francuskoj nacionalnoj skupštini iz 18. st.</a:t>
            </a:r>
          </a:p>
        </p:txBody>
      </p:sp>
    </p:spTree>
    <p:extLst>
      <p:ext uri="{BB962C8B-B14F-4D97-AF65-F5344CB8AC3E}">
        <p14:creationId xmlns:p14="http://schemas.microsoft.com/office/powerpoint/2010/main" val="29925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uiExpand="1" build="p"/>
      <p:bldP spid="4" grpId="0" build="allAtOnce" animBg="1"/>
      <p:bldP spid="5" grpId="0" build="allAtOnce" animBg="1"/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0232" y="1844824"/>
            <a:ext cx="24482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nacionalizam se zalaže 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naroda na samoodređenje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stvaranje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nacije-države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3 varijante:</a:t>
            </a:r>
          </a:p>
          <a:p>
            <a:pPr marL="396000" lvl="1" indent="-252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liberalni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tradicionalistički konzervativni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integralni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(nacizam i fašizam)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IDEOLOGIJE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496" y="1051151"/>
            <a:ext cx="2234105" cy="67068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LIBERALIZAM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36958" y="1051151"/>
            <a:ext cx="2419907" cy="67068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KONZERVATIVIZAM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24222" y="1051150"/>
            <a:ext cx="2025248" cy="670688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1051151"/>
            <a:ext cx="2143125" cy="6706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NACIONALIZAM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328" y="1844824"/>
            <a:ext cx="228992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izvor u prosvjetiteljstvu, Francuskoj i američkoj revoluciji</a:t>
            </a:r>
          </a:p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liberalizam se zalaže 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individualizam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slobodu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jednaka prava pojedinaca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„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laissez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faire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6895" y="1844824"/>
            <a:ext cx="263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poziva </a:t>
            </a:r>
            <a:r>
              <a:rPr lang="pl-PL" dirty="0">
                <a:latin typeface="Calibri" pitchFamily="34" charset="0"/>
                <a:cs typeface="Calibri" pitchFamily="34" charset="0"/>
              </a:rPr>
              <a:t>se na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prošlost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tradiciju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običaje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moral</a:t>
            </a:r>
          </a:p>
          <a:p>
            <a:pPr marL="180000" lvl="0" indent="-180000"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3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varijante:</a:t>
            </a:r>
          </a:p>
          <a:p>
            <a:pPr marL="396000" lvl="1" indent="-252000">
              <a:spcBef>
                <a:spcPts val="30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tradicionalni</a:t>
            </a:r>
          </a:p>
          <a:p>
            <a:pPr marL="396000" lvl="1" indent="-252000"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romantički</a:t>
            </a:r>
          </a:p>
          <a:p>
            <a:pPr marL="396000" lvl="1" indent="-252000"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neokonzervativizam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7303" y="1869427"/>
            <a:ext cx="227096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ideologija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ostvarenje interesa radničke klase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 err="1">
                <a:latin typeface="Calibri" pitchFamily="34" charset="0"/>
                <a:cs typeface="Calibri" pitchFamily="34" charset="0"/>
              </a:rPr>
              <a:t>Karl</a:t>
            </a:r>
            <a:r>
              <a:rPr lang="hr-HR" dirty="0">
                <a:latin typeface="Calibri" pitchFamily="34" charset="0"/>
                <a:cs typeface="Calibri" pitchFamily="34" charset="0"/>
              </a:rPr>
              <a:t> Marx – idejni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začetnik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3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varijante: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utopijski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reformski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revolucionarni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dirty="0">
                <a:latin typeface="Calibri" pitchFamily="34" charset="0"/>
                <a:cs typeface="Calibri" pitchFamily="34" charset="0"/>
              </a:rPr>
              <a:t>komunizam)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</a:t>
            </a:r>
            <a:r>
              <a:rPr lang="hr-HR" sz="4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hr-HR" sz="4000" dirty="0" smtClean="0">
                <a:latin typeface="Calibri" pitchFamily="34" charset="0"/>
                <a:cs typeface="Calibri" pitchFamily="34" charset="0"/>
              </a:rPr>
              <a:t>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OBITELJ I BRAK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(10:59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</a:t>
            </a: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youtu.be/yaeiCEro0iU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OBRAZOVANJE U DRUŠTVU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(od 6:03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https://youtu.be/S294zRodS_4?t=363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SOCIOLOŠKE TEORIJE O OBRAZOVANJU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(11:26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https://youtu.be/hYMk3Bk08NA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(11:05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https://www.youtube.com/watch?v=pIgb-3e8CWA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kao socijalna kontrola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(„Religija je opijum za narod”)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6"/>
              </a:rPr>
              <a:t>https://drive.google.com/open?id=1lq08kTs1leP68tRE80g4ISYIU9fjO5oW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13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840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4841" y="112365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STAJALIŠTE)</a:t>
            </a:r>
            <a:endParaRPr lang="hr-HR" sz="40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196752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2348"/>
              <a:gd name="adj2" fmla="val 12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4"/>
            <a:ext cx="8640960" cy="2016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(u užem smislu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4841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3389360"/>
            <a:ext cx="8064896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2852936"/>
            <a:ext cx="813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(IDEALNI)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TIPOVI OBRAZOVANJA </a:t>
            </a:r>
            <a:r>
              <a:rPr lang="hr-HR" sz="24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(R. </a:t>
            </a:r>
            <a:r>
              <a:rPr lang="hr-HR" sz="2400" i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Collins</a:t>
            </a:r>
            <a:r>
              <a:rPr lang="hr-HR" sz="24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hr-HR" sz="24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3171" y="3581108"/>
            <a:ext cx="2125429" cy="61212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76331" y="3581108"/>
            <a:ext cx="2347797" cy="61212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45385" y="3581108"/>
            <a:ext cx="2125429" cy="61212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7227" y="6237312"/>
            <a:ext cx="2557317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77193" y="6237312"/>
            <a:ext cx="2589615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1665" y="6237312"/>
            <a:ext cx="2572869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084" y="4268820"/>
            <a:ext cx="269872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bez velike formalizacije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dirty="0"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i="1" dirty="0"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87824" y="4268820"/>
            <a:ext cx="309634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dirty="0">
                <a:latin typeface="Calibri" pitchFamily="34" charset="0"/>
                <a:cs typeface="Calibri" pitchFamily="34" charset="0"/>
              </a:rPr>
              <a:t> (aristokracija i 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viši dr. slojevi)</a:t>
            </a:r>
            <a:endParaRPr lang="pl-PL" dirty="0">
              <a:latin typeface="Calibri" pitchFamily="34" charset="0"/>
              <a:cs typeface="Calibri" pitchFamily="34" charset="0"/>
            </a:endParaRP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itchFamily="34" charset="0"/>
                <a:cs typeface="Calibri" pitchFamily="34" charset="0"/>
              </a:rPr>
              <a:t>učenje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i="1" dirty="0"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26927" y="4268820"/>
            <a:ext cx="302559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propisani uvjeti prelaska 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u viši stupanj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diplome...</a:t>
            </a:r>
          </a:p>
        </p:txBody>
      </p:sp>
    </p:spTree>
    <p:extLst>
      <p:ext uri="{BB962C8B-B14F-4D97-AF65-F5344CB8AC3E}">
        <p14:creationId xmlns:p14="http://schemas.microsoft.com/office/powerpoint/2010/main" val="3246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uiExpand="1" build="allAtOnce" animBg="1"/>
      <p:bldP spid="11" grpId="0" uiExpand="1" build="allAtOnce" animBg="1"/>
      <p:bldP spid="12" grpId="0" build="allAtOnce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73572" y="1661168"/>
            <a:ext cx="3111841" cy="61212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ELITNO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82084" y="1661168"/>
            <a:ext cx="3111841" cy="61212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DEMOKRATSKO</a:t>
            </a:r>
            <a:endParaRPr lang="hr-H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084" y="2440627"/>
            <a:ext cx="435490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obrazovanje nakon osnovnog je </a:t>
            </a:r>
            <a:r>
              <a:rPr lang="hr-HR" sz="2200" i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  <a:endParaRPr lang="hr-HR" sz="2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Europa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i Japan (primjer s Engleskom 11+)</a:t>
            </a: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svrhu osposobljavanja za posao ili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za daljnje školovanje)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4008" y="2440627"/>
            <a:ext cx="447145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obrazovanje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) –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poslije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upis na visoke škole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2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latentne funkcije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škole: 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institucije za čuvanje djece, „bračno tržište” (endogamija), mjesto razvijanja socijalnih vještina, mjesto nastanka omladinskih subkultura, smanjenje stope nezaposlenosti i onemogućavanje konkurencije odraslima za radna mjesta</a:t>
            </a:r>
          </a:p>
          <a:p>
            <a:pPr marL="720000" lvl="1" indent="-3600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</p:spTree>
    <p:extLst>
      <p:ext uri="{BB962C8B-B14F-4D97-AF65-F5344CB8AC3E}">
        <p14:creationId xmlns:p14="http://schemas.microsoft.com/office/powerpoint/2010/main" val="14411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8596" y="5382916"/>
            <a:ext cx="8143902" cy="121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uključuje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 simbola 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koji izazivaju osjećaje obožavanja ili strahopoštovanja, a povezani su s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ritualima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ceremonijama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u kojima sudjeluje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 vjernika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5" y="60307"/>
            <a:ext cx="864396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 RELIGIJE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5750" y="928688"/>
            <a:ext cx="2571750" cy="78581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SKUP SIMBOLA</a:t>
            </a:r>
          </a:p>
        </p:txBody>
      </p:sp>
      <p:pic>
        <p:nvPicPr>
          <p:cNvPr id="5" name="Picture 4" descr="Religious_syms.svg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71406" y="1922463"/>
            <a:ext cx="955833" cy="10562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Religious_syms.svg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964324" y="1968500"/>
            <a:ext cx="857353" cy="9461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Religious_syms.svg.png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357158" y="3082911"/>
            <a:ext cx="1089055" cy="10890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Religious_symbols.2.png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>
            <a:fillRect/>
          </a:stretch>
        </p:blipFill>
        <p:spPr>
          <a:xfrm>
            <a:off x="1500166" y="3105110"/>
            <a:ext cx="1172103" cy="104465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hindu.png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758762" y="1908175"/>
            <a:ext cx="1098726" cy="10910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3178175" y="928688"/>
            <a:ext cx="2573338" cy="78581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RITUALI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15063" y="928688"/>
            <a:ext cx="2571750" cy="785812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ZAJEDNICA VJERNIKA</a:t>
            </a:r>
          </a:p>
        </p:txBody>
      </p:sp>
      <p:pic>
        <p:nvPicPr>
          <p:cNvPr id="16" name="Picture 15" descr="misa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2928938" y="1857375"/>
            <a:ext cx="1865312" cy="150018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4" name="Picture 13" descr="213204a_0_q4+e5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572000" y="2000250"/>
            <a:ext cx="1484313" cy="235743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5" name="Picture 14" descr="djete_klanja_bi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38" y="3417888"/>
            <a:ext cx="1857375" cy="12255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7" name="Picture 16" descr="27015_roma-vatikan-d000186BAbaac95c7ea9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25" y="1857375"/>
            <a:ext cx="2786063" cy="20891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17" descr="Meka-hodocasc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7968" y="3500438"/>
            <a:ext cx="2643188" cy="158591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9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0" grpId="0" build="allAtOnce" animBg="1"/>
      <p:bldP spid="13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2069</TotalTime>
  <Words>1603</Words>
  <Application>Microsoft Office PowerPoint</Application>
  <PresentationFormat>On-screen Show (4:3)</PresentationFormat>
  <Paragraphs>292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marketing_tema</vt:lpstr>
      <vt:lpstr>1_marketing_tema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KORISNI LINKOVI      (za lakše učenje)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58</cp:revision>
  <cp:lastPrinted>1601-01-01T00:00:00Z</cp:lastPrinted>
  <dcterms:created xsi:type="dcterms:W3CDTF">1601-01-01T00:00:00Z</dcterms:created>
  <dcterms:modified xsi:type="dcterms:W3CDTF">2018-05-07T11:16:46Z</dcterms:modified>
</cp:coreProperties>
</file>