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13"/>
  </p:notesMasterIdLst>
  <p:sldIdLst>
    <p:sldId id="352" r:id="rId2"/>
    <p:sldId id="330" r:id="rId3"/>
    <p:sldId id="348" r:id="rId4"/>
    <p:sldId id="349" r:id="rId5"/>
    <p:sldId id="341" r:id="rId6"/>
    <p:sldId id="342" r:id="rId7"/>
    <p:sldId id="343" r:id="rId8"/>
    <p:sldId id="344" r:id="rId9"/>
    <p:sldId id="345" r:id="rId10"/>
    <p:sldId id="346" r:id="rId11"/>
    <p:sldId id="34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rnx" initials="crx" lastIdx="1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66CC"/>
    <a:srgbClr val="00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692" autoAdjust="0"/>
    <p:restoredTop sz="61104" autoAdjust="0"/>
  </p:normalViewPr>
  <p:slideViewPr>
    <p:cSldViewPr>
      <p:cViewPr varScale="1">
        <p:scale>
          <a:sx n="116" d="100"/>
          <a:sy n="116" d="100"/>
        </p:scale>
        <p:origin x="533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489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19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4DD84-C377-40D1-A959-9ADDF30BF717}" type="datetimeFigureOut">
              <a:rPr lang="hr-HR" smtClean="0"/>
              <a:t>21.11.2021.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4E48A-1F31-4E40-8DFC-41294E8DD8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3117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597821"/>
            <a:ext cx="9144000" cy="1102519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759"/>
            <a:ext cx="9144000" cy="399914"/>
          </a:xfrm>
        </p:spPr>
        <p:txBody>
          <a:bodyPr>
            <a:noAutofit/>
          </a:bodyPr>
          <a:lstStyle>
            <a:lvl1pPr algn="l">
              <a:defRPr lang="en-US" sz="28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4686300"/>
          </a:xfrm>
        </p:spPr>
        <p:txBody>
          <a:bodyPr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1pPr>
            <a:lvl2pPr marL="36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2pPr>
            <a:lvl3pPr marL="54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18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8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80000" marR="0" lvl="3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180000" marR="0" lvl="4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79749" y="424153"/>
            <a:ext cx="900455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8077201" y="0"/>
            <a:ext cx="1066800" cy="228600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749" y="424153"/>
            <a:ext cx="900455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8759"/>
            <a:ext cx="9144000" cy="399914"/>
          </a:xfrm>
        </p:spPr>
        <p:txBody>
          <a:bodyPr>
            <a:noAutofit/>
          </a:bodyPr>
          <a:lstStyle>
            <a:lvl1pPr algn="l">
              <a:defRPr lang="en-US" sz="2800" b="1" kern="12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4686300"/>
          </a:xfrm>
        </p:spPr>
        <p:txBody>
          <a:bodyPr>
            <a:normAutofit/>
          </a:bodyPr>
          <a:lstStyle>
            <a:lvl1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1pPr>
            <a:lvl2pPr marL="36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2pPr>
            <a:lvl3pPr marL="54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3pPr>
            <a:lvl4pPr marL="72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4pPr>
            <a:lvl5pPr marL="90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 sz="2000"/>
            </a:lvl5pPr>
          </a:lstStyle>
          <a:p>
            <a:pPr marL="180000" marR="0" lvl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360000" marR="0" lvl="1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540000" marR="0" lvl="2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720000" marR="0" lvl="3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Fourth level</a:t>
            </a:r>
          </a:p>
          <a:p>
            <a:pPr marL="900000" marR="0" lvl="4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–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749" y="424153"/>
            <a:ext cx="900455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8077201" y="0"/>
            <a:ext cx="1066800" cy="228600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9345"/>
            <a:ext cx="9144000" cy="4447016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53561"/>
            <a:ext cx="8715404" cy="428628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480998"/>
            <a:ext cx="8215312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480998"/>
            <a:ext cx="8215312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8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9345"/>
            <a:ext cx="9144000" cy="4447016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53561"/>
            <a:ext cx="8715404" cy="428628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480998"/>
            <a:ext cx="8215312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480998"/>
            <a:ext cx="8215312" cy="11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93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049"/>
            <a:ext cx="9144000" cy="3655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400050"/>
            <a:ext cx="9144000" cy="4743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50" r:id="rId4"/>
    <p:sldLayoutId id="2147483660" r:id="rId5"/>
    <p:sldLayoutId id="2147483661" r:id="rId6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180000" marR="0" indent="-180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–"/>
        <a:tabLst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60000" marR="0" indent="-180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marR="0" indent="-180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180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marR="0" indent="-180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5" b="3235"/>
          <a:stretch/>
        </p:blipFill>
        <p:spPr bwMode="auto">
          <a:xfrm>
            <a:off x="0" y="0"/>
            <a:ext cx="9144000" cy="51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0" y="4324350"/>
            <a:ext cx="60198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ts val="6000"/>
              </a:lnSpc>
              <a:defRPr/>
            </a:pPr>
            <a:r>
              <a:rPr lang="hr-HR" sz="44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UPUTE ZA PISANJE RADA</a:t>
            </a:r>
          </a:p>
        </p:txBody>
      </p:sp>
    </p:spTree>
    <p:extLst>
      <p:ext uri="{BB962C8B-B14F-4D97-AF65-F5344CB8AC3E}">
        <p14:creationId xmlns:p14="http://schemas.microsoft.com/office/powerpoint/2010/main" val="288559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759"/>
            <a:ext cx="9144000" cy="399914"/>
          </a:xfrm>
        </p:spPr>
        <p:txBody>
          <a:bodyPr/>
          <a:lstStyle/>
          <a:p>
            <a:r>
              <a:rPr lang="hr-HR" dirty="0"/>
              <a:t>CITIRANJE GRAFIČKIH PRIKAZA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153400" y="0"/>
            <a:ext cx="1066800" cy="228600"/>
          </a:xfrm>
        </p:spPr>
        <p:txBody>
          <a:bodyPr/>
          <a:lstStyle/>
          <a:p>
            <a:endParaRPr lang="hr-HR"/>
          </a:p>
        </p:txBody>
      </p:sp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446" y="485946"/>
            <a:ext cx="5703324" cy="379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7649773" y="4346549"/>
            <a:ext cx="1418027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cs typeface="Calibri" pitchFamily="34" charset="0"/>
              </a:rPr>
              <a:t>naslov ispod grafikona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85445" y="4382940"/>
            <a:ext cx="684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r-HR" sz="16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Slika 1.</a:t>
            </a:r>
            <a:r>
              <a:rPr lang="hr-HR" sz="16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Udio korištenja računala prema mrežnim uslugama i servisima između studenata prve i završne godine studija sociologije na Sveučilištu u Zadru</a:t>
            </a:r>
            <a:endParaRPr lang="hr-H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70739" y="1117674"/>
            <a:ext cx="2500330" cy="1754326"/>
          </a:xfrm>
          <a:prstGeom prst="rect">
            <a:avLst/>
          </a:prstGeom>
          <a:solidFill>
            <a:sysClr val="window" lastClr="FFFFFF"/>
          </a:solidFill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itchFamily="34" charset="0"/>
              </a:rPr>
              <a:t>Obratite pozornost kako piše „Slika 1” a ne „Grafikon 1”. Svi grafički prikazi u radu se označavaju kao „Slika” (s rednim brojem).</a:t>
            </a:r>
          </a:p>
        </p:txBody>
      </p:sp>
      <p:sp>
        <p:nvSpPr>
          <p:cNvPr id="16" name="Right Arrow 15"/>
          <p:cNvSpPr/>
          <p:nvPr/>
        </p:nvSpPr>
        <p:spPr>
          <a:xfrm rot="7695752">
            <a:off x="5494735" y="3394614"/>
            <a:ext cx="1406269" cy="428628"/>
          </a:xfrm>
          <a:prstGeom prst="rightArrow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199" y="4293734"/>
            <a:ext cx="6858047" cy="79426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sp>
        <p:nvSpPr>
          <p:cNvPr id="18" name="Right Arrow 17"/>
          <p:cNvSpPr/>
          <p:nvPr/>
        </p:nvSpPr>
        <p:spPr>
          <a:xfrm rot="10800000">
            <a:off x="6983748" y="4459601"/>
            <a:ext cx="601942" cy="428628"/>
          </a:xfrm>
          <a:prstGeom prst="rightArrow">
            <a:avLst/>
          </a:prstGeom>
          <a:solidFill>
            <a:sysClr val="window" lastClr="FFFFFF"/>
          </a:solidFill>
          <a:ln w="3175" cap="flat" cmpd="sng" algn="ctr">
            <a:solidFill>
              <a:sysClr val="windowText" lastClr="000000">
                <a:lumMod val="95000"/>
                <a:lumOff val="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837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CITIRANJE TABLICA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2115" t="18294" r="18796" b="16463"/>
          <a:stretch>
            <a:fillRect/>
          </a:stretch>
        </p:blipFill>
        <p:spPr bwMode="auto">
          <a:xfrm>
            <a:off x="228600" y="818202"/>
            <a:ext cx="6324600" cy="3732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834390"/>
            <a:ext cx="3200400" cy="30122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/>
          <p:cNvSpPr/>
          <p:nvPr/>
        </p:nvSpPr>
        <p:spPr>
          <a:xfrm>
            <a:off x="322907" y="4293870"/>
            <a:ext cx="3621386" cy="2951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4488537" y="571848"/>
            <a:ext cx="2013693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naslov iznad tablice</a:t>
            </a:r>
          </a:p>
        </p:txBody>
      </p:sp>
      <p:sp>
        <p:nvSpPr>
          <p:cNvPr id="9" name="Right Arrow 8"/>
          <p:cNvSpPr/>
          <p:nvPr/>
        </p:nvSpPr>
        <p:spPr>
          <a:xfrm rot="10169113">
            <a:off x="3693057" y="631016"/>
            <a:ext cx="687894" cy="42862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1200" y="4127403"/>
            <a:ext cx="2857520" cy="92333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>
                <a:latin typeface="Calibri" pitchFamily="34" charset="0"/>
                <a:cs typeface="Calibri" pitchFamily="34" charset="0"/>
              </a:rPr>
              <a:t>izvor tablice ispod </a:t>
            </a:r>
          </a:p>
          <a:p>
            <a:r>
              <a:rPr lang="hr-HR" dirty="0">
                <a:latin typeface="Calibri" pitchFamily="34" charset="0"/>
                <a:cs typeface="Calibri" pitchFamily="34" charset="0"/>
              </a:rPr>
              <a:t>(osim ako nije vlastita tablica, onda ne pišete ništa)</a:t>
            </a:r>
          </a:p>
        </p:txBody>
      </p:sp>
      <p:sp>
        <p:nvSpPr>
          <p:cNvPr id="11" name="Right Arrow 10"/>
          <p:cNvSpPr/>
          <p:nvPr/>
        </p:nvSpPr>
        <p:spPr>
          <a:xfrm rot="11132893">
            <a:off x="4056858" y="4337170"/>
            <a:ext cx="1651586" cy="428628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IZGLED (ELEMENTI)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7391400" cy="4686300"/>
          </a:xfrm>
        </p:spPr>
        <p:txBody>
          <a:bodyPr>
            <a:normAutofit fontScale="77500" lnSpcReduction="20000"/>
          </a:bodyPr>
          <a:lstStyle/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UVOD</a:t>
            </a:r>
            <a:r>
              <a:rPr lang="hr-HR" dirty="0">
                <a:solidFill>
                  <a:srgbClr val="FF0000"/>
                </a:solidFill>
              </a:rPr>
              <a:t> 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definiranje pojmova koji se istražuju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upoznavanje s literaturom</a:t>
            </a:r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PROBLEMI, HIPOTEZE I CILJ ISTRAŽIVANJA</a:t>
            </a:r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METODOLOGIJA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uzorak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metoda istraživanja </a:t>
            </a:r>
            <a:r>
              <a:rPr lang="hr-HR" i="1" dirty="0"/>
              <a:t>(anketa, intervju, analiza sadržaja)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postupak</a:t>
            </a:r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REZULTATI I RASPRAVA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analiza odgovora </a:t>
            </a:r>
            <a:r>
              <a:rPr lang="hr-HR" i="1" dirty="0"/>
              <a:t>(statistike)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sinteza podataka i teorije </a:t>
            </a:r>
            <a:r>
              <a:rPr lang="hr-HR" i="1" dirty="0"/>
              <a:t>(povezivanje rezultata i hipoteza)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potvrđivanje/odbacivanje početne hipoteze</a:t>
            </a:r>
          </a:p>
          <a:p>
            <a:pPr marL="288000" indent="-288000">
              <a:lnSpc>
                <a:spcPct val="120000"/>
              </a:lnSpc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ZAKLJUČAK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što smo naučili/zaključili iz istraživanja</a:t>
            </a:r>
          </a:p>
          <a:p>
            <a:pPr marL="540000" lvl="1" indent="-288000">
              <a:lnSpc>
                <a:spcPct val="120000"/>
              </a:lnSpc>
              <a:buClr>
                <a:schemeClr val="tx1"/>
              </a:buClr>
              <a:buSzPct val="100000"/>
              <a:defRPr/>
            </a:pPr>
            <a:r>
              <a:rPr lang="hr-HR" dirty="0"/>
              <a:t>upute budućim istraživačima</a:t>
            </a:r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PRILOZI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sz="2100" i="1" dirty="0"/>
              <a:t>(upitnici, intervju, dokumenti i sl.)</a:t>
            </a:r>
            <a:endParaRPr lang="hr-HR" sz="1600" i="1" dirty="0"/>
          </a:p>
          <a:p>
            <a:pPr marL="288000" indent="-28800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  <a:defRPr/>
            </a:pPr>
            <a:r>
              <a:rPr lang="hr-HR" b="1" dirty="0">
                <a:solidFill>
                  <a:srgbClr val="FF0000"/>
                </a:solidFill>
              </a:rPr>
              <a:t>LITERATURA</a:t>
            </a:r>
          </a:p>
          <a:p>
            <a:pPr>
              <a:buClr>
                <a:schemeClr val="tx1"/>
              </a:buClr>
            </a:pPr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9748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257"/>
            <a:ext cx="9144000" cy="399914"/>
          </a:xfrm>
        </p:spPr>
        <p:txBody>
          <a:bodyPr/>
          <a:lstStyle/>
          <a:p>
            <a:r>
              <a:rPr lang="hr-HR" dirty="0"/>
              <a:t>ISTRAŽIVANJE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077201" y="480321"/>
            <a:ext cx="1066800" cy="228600"/>
          </a:xfrm>
        </p:spPr>
        <p:txBody>
          <a:bodyPr/>
          <a:lstStyle/>
          <a:p>
            <a:endParaRPr lang="hr-HR"/>
          </a:p>
        </p:txBody>
      </p:sp>
      <p:pic>
        <p:nvPicPr>
          <p:cNvPr id="39" name="mai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8680" y="447387"/>
            <a:ext cx="10591800" cy="5638921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40" name="Rectangle 39"/>
          <p:cNvSpPr/>
          <p:nvPr/>
        </p:nvSpPr>
        <p:spPr>
          <a:xfrm>
            <a:off x="970396" y="854581"/>
            <a:ext cx="6991802" cy="193814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43000" y="3074690"/>
            <a:ext cx="2017260" cy="8510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258520" y="3075722"/>
            <a:ext cx="2279619" cy="1243775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54901" y="3074690"/>
            <a:ext cx="2201763" cy="81151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44" name="hide_bottom"/>
          <p:cNvSpPr/>
          <p:nvPr/>
        </p:nvSpPr>
        <p:spPr>
          <a:xfrm>
            <a:off x="397251" y="2838450"/>
            <a:ext cx="8328232" cy="226695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45" name="hide_top"/>
          <p:cNvSpPr/>
          <p:nvPr/>
        </p:nvSpPr>
        <p:spPr>
          <a:xfrm>
            <a:off x="397251" y="766071"/>
            <a:ext cx="8312727" cy="26377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pic>
        <p:nvPicPr>
          <p:cNvPr id="46" name="početn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31" y="806976"/>
            <a:ext cx="6724714" cy="44618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6360362" y="390721"/>
            <a:ext cx="485655" cy="410084"/>
          </a:xfrm>
          <a:prstGeom prst="rect">
            <a:avLst/>
          </a:prstGeom>
          <a:noFill/>
          <a:ln w="76200" cap="flat" cmpd="sng" algn="ctr">
            <a:solidFill>
              <a:srgbClr val="00FF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0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4" grpId="0" animBg="1"/>
      <p:bldP spid="45" grpId="0" animBg="1"/>
      <p:bldP spid="47" grpId="0" animBg="1"/>
      <p:bldP spid="4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UREĐIVANJE RADA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432"/>
            <a:ext cx="9144000" cy="42910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9920" y="1123950"/>
            <a:ext cx="5132280" cy="37338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42153" y="2221345"/>
            <a:ext cx="2720847" cy="754673"/>
          </a:xfrm>
          <a:prstGeom prst="rect">
            <a:avLst/>
          </a:prstGeom>
          <a:noFill/>
          <a:ln w="7620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20151" y="1878387"/>
            <a:ext cx="2981851" cy="513851"/>
          </a:xfrm>
          <a:prstGeom prst="rect">
            <a:avLst/>
          </a:prstGeom>
          <a:noFill/>
          <a:ln w="76200">
            <a:solidFill>
              <a:srgbClr val="00FF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59676" y="2337435"/>
            <a:ext cx="261389" cy="223176"/>
          </a:xfrm>
          <a:prstGeom prst="rect">
            <a:avLst/>
          </a:prstGeom>
          <a:noFill/>
          <a:ln w="57150">
            <a:solidFill>
              <a:srgbClr val="FF9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53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TEME ISTRAŽIVANJA PRIJAŠNJIH GENERACIJA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256" y="488909"/>
            <a:ext cx="5350213" cy="4191000"/>
          </a:xfrm>
        </p:spPr>
        <p:txBody>
          <a:bodyPr numCol="1">
            <a:noAutofit/>
          </a:bodyPr>
          <a:lstStyle/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hr-HR" sz="1600" b="1" dirty="0">
                <a:solidFill>
                  <a:srgbClr val="FF0000"/>
                </a:solidFill>
              </a:rPr>
              <a:t>2018./19.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Stavovi mladih prema homoseksualnosti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Mišljenje mladih o maloljetničkoj trudnoći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Utjecaj pedagoških mjera na stavove i školski uspjeh mladih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Počinje li nastava prerano</a:t>
            </a:r>
          </a:p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hr-HR" sz="1600" b="1" dirty="0">
                <a:solidFill>
                  <a:srgbClr val="FF0000"/>
                </a:solidFill>
              </a:rPr>
              <a:t>2019./20.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Mladi i religioznost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Mediji i manipulacija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Ima li žena pravo na pobačaj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Nasilje nad ženama</a:t>
            </a:r>
          </a:p>
          <a:p>
            <a:pPr marL="0" indent="0">
              <a:spcBef>
                <a:spcPts val="1200"/>
              </a:spcBef>
              <a:buSzPct val="100000"/>
              <a:buNone/>
            </a:pPr>
            <a:r>
              <a:rPr lang="hr-HR" sz="1600" b="1" dirty="0">
                <a:solidFill>
                  <a:srgbClr val="FF0000"/>
                </a:solidFill>
              </a:rPr>
              <a:t>2020./21.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Utjecaj korone na mlade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Žene u politici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1600" dirty="0"/>
              <a:t>Kako psihičko zlostavljanje utječe na djecu</a:t>
            </a:r>
          </a:p>
          <a:p>
            <a:pPr marL="0" indent="0">
              <a:buSzPct val="100000"/>
              <a:buNone/>
            </a:pPr>
            <a:endParaRPr lang="hr-HR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ctangle 5"/>
          <p:cNvSpPr/>
          <p:nvPr/>
        </p:nvSpPr>
        <p:spPr>
          <a:xfrm>
            <a:off x="33230" y="463591"/>
            <a:ext cx="4572000" cy="450892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1800"/>
              </a:spcBef>
              <a:buSzPct val="100000"/>
            </a:pPr>
            <a:r>
              <a:rPr lang="hr-HR" sz="1600" b="1" dirty="0">
                <a:solidFill>
                  <a:srgbClr val="FF0000"/>
                </a:solidFill>
              </a:rPr>
              <a:t>2012./13.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Mladi i glazba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Mladi i alkohol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Mladi i izvanškolske aktivnosti</a:t>
            </a:r>
          </a:p>
          <a:p>
            <a:pPr lvl="0">
              <a:spcBef>
                <a:spcPts val="600"/>
              </a:spcBef>
              <a:buSzPct val="100000"/>
            </a:pPr>
            <a:r>
              <a:rPr lang="hr-HR" sz="1600" b="1" dirty="0">
                <a:solidFill>
                  <a:srgbClr val="FF0000"/>
                </a:solidFill>
              </a:rPr>
              <a:t>2013./14.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Utječu li dr. mreže na uspjeh u školi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Utjecaj okoline na odijevanje pojedinca</a:t>
            </a:r>
          </a:p>
          <a:p>
            <a:pPr marL="180000" lvl="0" indent="-180000">
              <a:buSzPct val="100000"/>
              <a:buFont typeface="Calibri" panose="020F0502020204030204" pitchFamily="34" charset="0"/>
              <a:buChar char="–"/>
            </a:pPr>
            <a:r>
              <a:rPr lang="pl-PL" sz="1600" dirty="0">
                <a:solidFill>
                  <a:prstClr val="black"/>
                </a:solidFill>
              </a:rPr>
              <a:t>Utjecaj prehrane na aktivnosti mladih</a:t>
            </a:r>
          </a:p>
          <a:p>
            <a:pPr lvl="0">
              <a:spcBef>
                <a:spcPts val="600"/>
              </a:spcBef>
              <a:buSzPct val="100000"/>
            </a:pPr>
            <a:r>
              <a:rPr lang="hr-HR" sz="1600" b="1" dirty="0">
                <a:solidFill>
                  <a:srgbClr val="FF0000"/>
                </a:solidFill>
              </a:rPr>
              <a:t>2014./15.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Mladi i moderne ovisnosti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Srednjoškolci i odabir studija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Utjecaj roditelja na mlade</a:t>
            </a:r>
          </a:p>
          <a:p>
            <a:pPr lvl="0">
              <a:spcBef>
                <a:spcPts val="600"/>
              </a:spcBef>
              <a:buSzPct val="100000"/>
            </a:pPr>
            <a:r>
              <a:rPr lang="hr-HR" sz="1600" b="1" dirty="0">
                <a:solidFill>
                  <a:srgbClr val="FF0000"/>
                </a:solidFill>
              </a:rPr>
              <a:t>2017./18.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Glazbeni trendovi među mladima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Mišljenje mladih o moralu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Život mladih na otoku</a:t>
            </a:r>
          </a:p>
          <a:p>
            <a:pPr marL="180000" lvl="0" indent="-180000">
              <a:buSzPct val="100000"/>
              <a:buFont typeface="Arial" panose="020B0604020202020204" pitchFamily="34" charset="0"/>
              <a:buChar char="–"/>
            </a:pPr>
            <a:r>
              <a:rPr lang="hr-HR" sz="1600" dirty="0">
                <a:solidFill>
                  <a:prstClr val="black"/>
                </a:solidFill>
              </a:rPr>
              <a:t>Stres kod mladih</a:t>
            </a:r>
          </a:p>
        </p:txBody>
      </p:sp>
    </p:spTree>
    <p:extLst>
      <p:ext uri="{BB962C8B-B14F-4D97-AF65-F5344CB8AC3E}">
        <p14:creationId xmlns:p14="http://schemas.microsoft.com/office/powerpoint/2010/main" val="414345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NASLOVNA STRANICA RADA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5155763" y="133351"/>
            <a:ext cx="3441232" cy="4935904"/>
          </a:xfrm>
          <a:prstGeom prst="rect">
            <a:avLst/>
          </a:prstGeom>
          <a:solidFill>
            <a:sysClr val="window" lastClr="FFFFFF"/>
          </a:solidFill>
          <a:ln w="3175" cap="flat" cmpd="sng" algn="ctr">
            <a:solidFill>
              <a:schemeClr val="bg1">
                <a:lumMod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2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ook Antiqua"/>
              <a:cs typeface="Calibri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857884" y="539292"/>
            <a:ext cx="2286016" cy="35719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14414" y="682168"/>
            <a:ext cx="1428760" cy="369332"/>
          </a:xfrm>
          <a:prstGeom prst="rect">
            <a:avLst/>
          </a:prstGeom>
          <a:solidFill>
            <a:sysClr val="window" lastClr="FFFF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itchFamily="34" charset="0"/>
              </a:rPr>
              <a:t>vaša škola</a:t>
            </a:r>
          </a:p>
        </p:txBody>
      </p:sp>
      <p:cxnSp>
        <p:nvCxnSpPr>
          <p:cNvPr id="25" name="Elbow Connector 24"/>
          <p:cNvCxnSpPr>
            <a:stCxn id="24" idx="3"/>
            <a:endCxn id="23" idx="1"/>
          </p:cNvCxnSpPr>
          <p:nvPr/>
        </p:nvCxnSpPr>
        <p:spPr>
          <a:xfrm flipV="1">
            <a:off x="2643174" y="717887"/>
            <a:ext cx="3214710" cy="148947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214414" y="1825176"/>
            <a:ext cx="1428760" cy="369332"/>
          </a:xfrm>
          <a:prstGeom prst="rect">
            <a:avLst/>
          </a:prstGeom>
          <a:solidFill>
            <a:sysClr val="window" lastClr="FFFF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itchFamily="34" charset="0"/>
              </a:rPr>
              <a:t>naslov rada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86446" y="2009842"/>
            <a:ext cx="2286016" cy="4286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cxnSp>
        <p:nvCxnSpPr>
          <p:cNvPr id="28" name="Elbow Connector 27"/>
          <p:cNvCxnSpPr>
            <a:stCxn id="26" idx="3"/>
            <a:endCxn id="27" idx="1"/>
          </p:cNvCxnSpPr>
          <p:nvPr/>
        </p:nvCxnSpPr>
        <p:spPr>
          <a:xfrm>
            <a:off x="2643174" y="2009842"/>
            <a:ext cx="3143272" cy="214314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5383510" y="3326859"/>
            <a:ext cx="1071570" cy="94180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14414" y="3039622"/>
            <a:ext cx="2000264" cy="923330"/>
          </a:xfrm>
          <a:prstGeom prst="rect">
            <a:avLst/>
          </a:prstGeom>
          <a:solidFill>
            <a:sysClr val="window" lastClr="FFFF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itchFamily="34" charset="0"/>
              </a:rPr>
              <a:t>imena učenika koji su sudjelovali u istraživanju</a:t>
            </a:r>
          </a:p>
        </p:txBody>
      </p:sp>
      <p:cxnSp>
        <p:nvCxnSpPr>
          <p:cNvPr id="31" name="Elbow Connector 30"/>
          <p:cNvCxnSpPr>
            <a:stCxn id="30" idx="3"/>
            <a:endCxn id="29" idx="1"/>
          </p:cNvCxnSpPr>
          <p:nvPr/>
        </p:nvCxnSpPr>
        <p:spPr>
          <a:xfrm>
            <a:off x="3214678" y="3501287"/>
            <a:ext cx="2168832" cy="296474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6357950" y="4399056"/>
            <a:ext cx="1071570" cy="42862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ok Antiqu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4414" y="4324350"/>
            <a:ext cx="2000264" cy="369332"/>
          </a:xfrm>
          <a:prstGeom prst="rect">
            <a:avLst/>
          </a:prstGeom>
          <a:solidFill>
            <a:sysClr val="window" lastClr="FFFFFF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alibri" pitchFamily="34" charset="0"/>
              </a:rPr>
              <a:t>Pag, 2021.</a:t>
            </a:r>
          </a:p>
        </p:txBody>
      </p:sp>
      <p:cxnSp>
        <p:nvCxnSpPr>
          <p:cNvPr id="34" name="Elbow Connector 33"/>
          <p:cNvCxnSpPr>
            <a:stCxn id="33" idx="3"/>
            <a:endCxn id="32" idx="1"/>
          </p:cNvCxnSpPr>
          <p:nvPr/>
        </p:nvCxnSpPr>
        <p:spPr>
          <a:xfrm>
            <a:off x="3214678" y="4509016"/>
            <a:ext cx="3143272" cy="104354"/>
          </a:xfrm>
          <a:prstGeom prst="bentConnector3">
            <a:avLst>
              <a:gd name="adj1" fmla="val 50000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6455080" y="4476750"/>
            <a:ext cx="842599" cy="229326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Pag, 2021.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48298" y="3449543"/>
            <a:ext cx="825867" cy="78483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Učenici: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29991" y="2071395"/>
            <a:ext cx="1292777" cy="307777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Naslov rada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28710" y="602471"/>
            <a:ext cx="1895338" cy="23083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Srednja škola Bartula Kašića</a:t>
            </a:r>
          </a:p>
        </p:txBody>
      </p:sp>
    </p:spTree>
    <p:extLst>
      <p:ext uri="{BB962C8B-B14F-4D97-AF65-F5344CB8AC3E}">
        <p14:creationId xmlns:p14="http://schemas.microsoft.com/office/powerpoint/2010/main" val="3636119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TEKST TREBA FORMATIRATI NA SLJEDEĆI NAČIN: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220200" cy="4686300"/>
          </a:xfrm>
        </p:spPr>
        <p:txBody>
          <a:bodyPr>
            <a:noAutofit/>
          </a:bodyPr>
          <a:lstStyle/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pismo ('font'):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Times</a:t>
            </a:r>
            <a:r>
              <a:rPr lang="hr-HR" dirty="0">
                <a:latin typeface="Calibri" pitchFamily="34" charset="0"/>
                <a:cs typeface="Calibri" pitchFamily="34" charset="0"/>
              </a:rPr>
              <a:t> New Roman, veličina (font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size</a:t>
            </a:r>
            <a:r>
              <a:rPr lang="hr-HR" dirty="0">
                <a:latin typeface="Calibri" pitchFamily="34" charset="0"/>
                <a:cs typeface="Calibri" pitchFamily="34" charset="0"/>
              </a:rPr>
              <a:t>) </a:t>
            </a: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12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margine: </a:t>
            </a:r>
            <a:r>
              <a:rPr lang="hr-HR" dirty="0">
                <a:latin typeface="Calibri" pitchFamily="34" charset="0"/>
                <a:cs typeface="Calibri" pitchFamily="34" charset="0"/>
              </a:rPr>
              <a:t>lijevo i desno 3,17, gore i dolje 2,54 (to su podrazumijevane (</a:t>
            </a:r>
            <a:r>
              <a:rPr lang="hr-HR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default</a:t>
            </a:r>
            <a:r>
              <a:rPr lang="hr-HR" dirty="0">
                <a:latin typeface="Calibri" pitchFamily="34" charset="0"/>
                <a:cs typeface="Calibri" pitchFamily="34" charset="0"/>
              </a:rPr>
              <a:t>) vrijednosti u Wordu kod veličine papira A4)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prored: </a:t>
            </a:r>
            <a:r>
              <a:rPr lang="hr-HR" dirty="0">
                <a:latin typeface="Calibri" pitchFamily="34" charset="0"/>
                <a:cs typeface="Calibri" pitchFamily="34" charset="0"/>
              </a:rPr>
              <a:t>1,5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stranice numerirane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rednim brojem </a:t>
            </a: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 donjem desnom kutu 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naslovnicu nije potrebno numerirati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dirty="0">
                <a:latin typeface="Calibri" pitchFamily="34" charset="0"/>
                <a:cs typeface="Calibri" pitchFamily="34" charset="0"/>
              </a:rPr>
              <a:t>tekst pisati s </a:t>
            </a: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obostranim poravnanjem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(„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justify</a:t>
            </a:r>
            <a:r>
              <a:rPr lang="hr-HR" dirty="0">
                <a:latin typeface="Calibri" pitchFamily="34" charset="0"/>
                <a:cs typeface="Calibri" pitchFamily="34" charset="0"/>
              </a:rPr>
              <a:t>” ili „poravnaj obostrano” </a:t>
            </a:r>
            <a:r>
              <a:rPr lang="hr-HR" dirty="0"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hr-HR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Ctrl</a:t>
            </a: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+ J</a:t>
            </a:r>
            <a:r>
              <a:rPr lang="hr-HR" dirty="0">
                <a:latin typeface="Calibri" pitchFamily="34" charset="0"/>
                <a:cs typeface="Calibri" pitchFamily="34" charset="0"/>
              </a:rPr>
              <a:t>)</a:t>
            </a: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dirty="0">
                <a:latin typeface="Calibri" pitchFamily="34" charset="0"/>
                <a:cs typeface="Calibri" pitchFamily="34" charset="0"/>
              </a:rPr>
              <a:t>za sve dijelove teksta koji se žele istaknuti </a:t>
            </a:r>
            <a:r>
              <a:rPr lang="hr-HR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koristiti kurziv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„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italic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“</a:t>
            </a:r>
            <a:r>
              <a:rPr lang="hr-HR" dirty="0">
                <a:latin typeface="Calibri" pitchFamily="34" charset="0"/>
                <a:cs typeface="Calibri" pitchFamily="34" charset="0"/>
              </a:rPr>
              <a:t>) a </a:t>
            </a:r>
            <a:r>
              <a:rPr lang="hr-HR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 </a:t>
            </a:r>
            <a:r>
              <a:rPr lang="hr-HR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bold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ili </a:t>
            </a:r>
            <a:r>
              <a:rPr lang="hr-HR" u="sng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podcrtano</a:t>
            </a:r>
            <a:endParaRPr lang="hr-HR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dirty="0">
                <a:latin typeface="Calibri" pitchFamily="34" charset="0"/>
                <a:cs typeface="Calibri" pitchFamily="34" charset="0"/>
              </a:rPr>
              <a:t>za dodatna objašnjenja koristiti podbilješke (fusnote)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220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PRIMJERI NAVOĐENJA LITERATURE (NA KRAJU RADA)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8150"/>
            <a:ext cx="9144000" cy="470535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jedan autor </a:t>
            </a:r>
            <a:r>
              <a:rPr lang="hr-HR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znanstvenog članka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err="1">
                <a:latin typeface="Calibri" pitchFamily="34" charset="0"/>
                <a:cs typeface="Calibri" pitchFamily="34" charset="0"/>
              </a:rPr>
              <a:t>Stražičić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, N. (1987.):  Prirodno-geografske značajke kao poticajni i ograničavajući faktor razvoja jadranskih otoka, Pomorski zbornik 25: 39-55.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dva autora </a:t>
            </a:r>
            <a:r>
              <a:rPr lang="hr-HR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knjige 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(ili članka):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Crkvenčić, I., 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Malić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, A. (1988.): Agrarna geografija, Školska knjiga, Zagreb.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u popisu literature iza kratice URL navodi se </a:t>
            </a:r>
            <a:r>
              <a:rPr lang="hr-HR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cijela web adresa s datumom  preuzimanja / pregleda podataka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 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URL1: http://imagine.gsfc.nasa.gov/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docs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ask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_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astro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answers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/970401c.html, 10. 03. 2009. </a:t>
            </a:r>
          </a:p>
          <a:p>
            <a:pPr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kada je poznat autor i naslov teksta objavljenog na nekoj web stranici onda se takav tekst referira kao i bilo koji tiskani izvori podataka, a u zagrade se piše web lokacija s datumom preuzimanja teksta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>
                <a:latin typeface="Calibri" pitchFamily="34" charset="0"/>
                <a:cs typeface="Calibri" pitchFamily="34" charset="0"/>
              </a:rPr>
              <a:t>Cvitanović, M. (2008.): Etnički identiteti: crtica iz kolonijalnog života u Africi,  www.geografija.hr (http://geografija.sabirnica.net/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clanci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/1433/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etnicki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-identiteti-crtica-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izkolonijalnog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-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zivota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-u-</a:t>
            </a:r>
            <a:r>
              <a:rPr lang="hr-HR" sz="1800" dirty="0" err="1">
                <a:latin typeface="Calibri" pitchFamily="34" charset="0"/>
                <a:cs typeface="Calibri" pitchFamily="34" charset="0"/>
              </a:rPr>
              <a:t>africi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, 10. 12. 2020.)</a:t>
            </a:r>
            <a:endParaRPr lang="hr-HR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6755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KAKO NAVODITI LITERATURU U TEKSTU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>
                <a:latin typeface="Calibri" pitchFamily="34" charset="0"/>
                <a:cs typeface="Calibri" pitchFamily="34" charset="0"/>
              </a:rPr>
              <a:t>imena autora s godinom objavljivanja citiranog djela koja se koriste u tekstu </a:t>
            </a:r>
            <a:r>
              <a:rPr lang="vi-VN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obavezno se navode u samome tekstu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. Svi spomenuti autori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moraju biti navedeni u popisu literature. Prema potrebi, ime se navodi na početku, u sredini ili na kraju rečenice. U druga dva slučaja, ime se navodi u zagradama zajedno s godinom objavljivanja.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>
                <a:latin typeface="Calibri" pitchFamily="34" charset="0"/>
                <a:cs typeface="Calibri" pitchFamily="34" charset="0"/>
              </a:rPr>
              <a:t>Silobrčić (2003) objašnjava kako se izrađuje znanstveni članak.</a:t>
            </a:r>
            <a:r>
              <a:rPr lang="hr-HR" sz="1800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Na početku znanstvenog članka potrebno je napisati sažetak (Silobrčić, 2003).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>
                <a:latin typeface="Calibri" pitchFamily="34" charset="0"/>
                <a:cs typeface="Calibri" pitchFamily="34" charset="0"/>
              </a:rPr>
              <a:t>prilikom citiranja, </a:t>
            </a:r>
            <a:r>
              <a:rPr lang="vi-VN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originalni tekst se stavlja u navodnike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, a uz godinu se navodi i stranica s koje je tekst preuzet.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>
                <a:latin typeface="Calibri" pitchFamily="34" charset="0"/>
                <a:cs typeface="Calibri" pitchFamily="34" charset="0"/>
              </a:rPr>
              <a:t>„U zasebnom disciplinarnom bavljenju klasičnim sociološkim teorijama uglavnom se koriste dva pristupa: </a:t>
            </a:r>
            <a:r>
              <a:rPr lang="vi-VN" sz="1800" i="1" dirty="0">
                <a:latin typeface="Calibri" pitchFamily="34" charset="0"/>
                <a:cs typeface="Calibri" pitchFamily="34" charset="0"/>
              </a:rPr>
              <a:t>povijesno-kronološki i problematski</a:t>
            </a:r>
            <a:r>
              <a:rPr lang="hr-HR" sz="1800" i="1" dirty="0">
                <a:latin typeface="Calibri" pitchFamily="34" charset="0"/>
                <a:cs typeface="Calibri" pitchFamily="34" charset="0"/>
              </a:rPr>
              <a:t>.</a:t>
            </a:r>
            <a:r>
              <a:rPr lang="vi-VN" sz="1800" dirty="0">
                <a:latin typeface="Calibri" pitchFamily="34" charset="0"/>
                <a:cs typeface="Calibri" pitchFamily="34" charset="0"/>
              </a:rPr>
              <a:t>“ (Kalanj, 2005: 22).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340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ednostavna_bije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>
              <a:lumMod val="75000"/>
              <a:lumOff val="2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jednostavna_bijela</Template>
  <TotalTime>3622</TotalTime>
  <Words>781</Words>
  <Application>Microsoft Office PowerPoint</Application>
  <PresentationFormat>On-screen Show (16:9)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Times New Roman</vt:lpstr>
      <vt:lpstr>Wingdings</vt:lpstr>
      <vt:lpstr>jednostavna_bijela</vt:lpstr>
      <vt:lpstr>PowerPoint Presentation</vt:lpstr>
      <vt:lpstr>IZGLED (ELEMENTI) RADA</vt:lpstr>
      <vt:lpstr>ISTRAŽIVANJE</vt:lpstr>
      <vt:lpstr>UREĐIVANJE RADA</vt:lpstr>
      <vt:lpstr>TEME ISTRAŽIVANJA PRIJAŠNJIH GENERACIJA</vt:lpstr>
      <vt:lpstr>NASLOVNA STRANICA RADA</vt:lpstr>
      <vt:lpstr>TEKST TREBA FORMATIRATI NA SLJEDEĆI NAČIN:</vt:lpstr>
      <vt:lpstr>PRIMJERI NAVOĐENJA LITERATURE (NA KRAJU RADA)</vt:lpstr>
      <vt:lpstr>KAKO NAVODITI LITERATURU U TEKSTU</vt:lpstr>
      <vt:lpstr>CITIRANJE GRAFIČKIH PRIKAZA</vt:lpstr>
      <vt:lpstr>CITIRANJE TABLICA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Kako se provodi sociološko istraživanje</dc:title>
  <dc:creator>Danijel Gavranović</dc:creator>
  <cp:keywords>Sociologija</cp:keywords>
  <cp:lastModifiedBy>Danijel Gavranović</cp:lastModifiedBy>
  <cp:revision>410</cp:revision>
  <dcterms:created xsi:type="dcterms:W3CDTF">2006-08-16T00:00:00Z</dcterms:created>
  <dcterms:modified xsi:type="dcterms:W3CDTF">2021-11-21T08:32:01Z</dcterms:modified>
  <cp:category>Sociologija</cp:category>
</cp:coreProperties>
</file>