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9" r:id="rId3"/>
  </p:sldMasterIdLst>
  <p:notesMasterIdLst>
    <p:notesMasterId r:id="rId58"/>
  </p:notesMasterIdLst>
  <p:sldIdLst>
    <p:sldId id="257" r:id="rId4"/>
    <p:sldId id="309" r:id="rId5"/>
    <p:sldId id="296" r:id="rId6"/>
    <p:sldId id="351" r:id="rId7"/>
    <p:sldId id="352" r:id="rId8"/>
    <p:sldId id="380" r:id="rId9"/>
    <p:sldId id="349" r:id="rId10"/>
    <p:sldId id="382" r:id="rId11"/>
    <p:sldId id="381" r:id="rId12"/>
    <p:sldId id="350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53" r:id="rId23"/>
    <p:sldId id="355" r:id="rId24"/>
    <p:sldId id="354" r:id="rId25"/>
    <p:sldId id="356" r:id="rId26"/>
    <p:sldId id="357" r:id="rId27"/>
    <p:sldId id="358" r:id="rId28"/>
    <p:sldId id="359" r:id="rId29"/>
    <p:sldId id="329" r:id="rId30"/>
    <p:sldId id="383" r:id="rId31"/>
    <p:sldId id="384" r:id="rId32"/>
    <p:sldId id="330" r:id="rId33"/>
    <p:sldId id="385" r:id="rId34"/>
    <p:sldId id="331" r:id="rId35"/>
    <p:sldId id="366" r:id="rId36"/>
    <p:sldId id="332" r:id="rId37"/>
    <p:sldId id="333" r:id="rId38"/>
    <p:sldId id="334" r:id="rId39"/>
    <p:sldId id="336" r:id="rId40"/>
    <p:sldId id="335" r:id="rId41"/>
    <p:sldId id="337" r:id="rId42"/>
    <p:sldId id="338" r:id="rId43"/>
    <p:sldId id="339" r:id="rId44"/>
    <p:sldId id="340" r:id="rId45"/>
    <p:sldId id="386" r:id="rId46"/>
    <p:sldId id="376" r:id="rId47"/>
    <p:sldId id="377" r:id="rId48"/>
    <p:sldId id="378" r:id="rId49"/>
    <p:sldId id="379" r:id="rId50"/>
    <p:sldId id="341" r:id="rId51"/>
    <p:sldId id="342" r:id="rId52"/>
    <p:sldId id="343" r:id="rId53"/>
    <p:sldId id="360" r:id="rId54"/>
    <p:sldId id="361" r:id="rId55"/>
    <p:sldId id="344" r:id="rId56"/>
    <p:sldId id="348" r:id="rId57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9900"/>
    <a:srgbClr val="00FF00"/>
    <a:srgbClr val="FF3300"/>
    <a:srgbClr val="008A3E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48" autoAdjust="0"/>
    <p:restoredTop sz="38411" autoAdjust="0"/>
  </p:normalViewPr>
  <p:slideViewPr>
    <p:cSldViewPr>
      <p:cViewPr varScale="1">
        <p:scale>
          <a:sx n="118" d="100"/>
          <a:sy n="118" d="100"/>
        </p:scale>
        <p:origin x="-11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6AA82-D024-43CF-936D-19CC7B58933F}" type="datetimeFigureOut">
              <a:rPr lang="sr-Latn-CS" smtClean="0"/>
              <a:pPr/>
              <a:t>13.10.2018.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B1C-9E87-4C3A-B798-4F744FFD6F47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5681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942C48D-24EA-4D12-ADEE-43EF64A47B5C}" type="datetimeFigureOut">
              <a:rPr lang="sr-Latn-CS" smtClean="0"/>
              <a:pPr>
                <a:defRPr/>
              </a:pPr>
              <a:t>13.10.2018.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93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476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027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878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96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70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3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23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8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184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81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4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2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8B7CEA-6526-4200-A7B0-4BD36F23C621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700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9" name="Picture 3" descr="poll.png"/>
          <p:cNvPicPr>
            <a:picLocks noChangeAspect="1"/>
          </p:cNvPicPr>
          <p:nvPr userDrawn="1"/>
        </p:nvPicPr>
        <p:blipFill>
          <a:blip r:embed="rId2">
            <a:lum bright="100000"/>
          </a:blip>
          <a:srcRect/>
          <a:stretch>
            <a:fillRect/>
          </a:stretch>
        </p:blipFill>
        <p:spPr bwMode="auto">
          <a:xfrm>
            <a:off x="2500313" y="2571750"/>
            <a:ext cx="6643687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529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8764AC-3DED-4D74-AD16-FFA965807A0D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428604"/>
            <a:ext cx="533400" cy="2444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D59C2B-4066-4E9A-88D9-D27AB1CEFFC5}" type="slidenum">
              <a:rPr lang="hr-HR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000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76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D8D1B9-894E-4E46-BE04-90CF59FE48C1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428604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22DD6B-B8B5-45AE-9B37-FBC7E105E864}" type="slidenum">
              <a:rPr lang="hr-HR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000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10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513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18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37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321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847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05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79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046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228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10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8B7CEA-6526-4200-A7B0-4BD36F23C621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700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9" name="Picture 3" descr="poll.png"/>
          <p:cNvPicPr>
            <a:picLocks noChangeAspect="1"/>
          </p:cNvPicPr>
          <p:nvPr userDrawn="1"/>
        </p:nvPicPr>
        <p:blipFill>
          <a:blip r:embed="rId2">
            <a:lum bright="100000"/>
          </a:blip>
          <a:srcRect/>
          <a:stretch>
            <a:fillRect/>
          </a:stretch>
        </p:blipFill>
        <p:spPr bwMode="auto">
          <a:xfrm>
            <a:off x="2500313" y="2571750"/>
            <a:ext cx="6643687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13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8764AC-3DED-4D74-AD16-FFA965807A0D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428604"/>
            <a:ext cx="533400" cy="2444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D59C2B-4066-4E9A-88D9-D27AB1CEFFC5}" type="slidenum">
              <a:rPr lang="hr-HR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000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11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D8D1B9-894E-4E46-BE04-90CF59FE48C1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13.10.2018.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428604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22DD6B-B8B5-45AE-9B37-FBC7E105E864}" type="slidenum">
              <a:rPr lang="hr-HR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000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54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pic>
        <p:nvPicPr>
          <p:cNvPr id="4" name="Picture 3" descr="poll.png"/>
          <p:cNvPicPr>
            <a:picLocks noChangeAspect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2500313" y="2571750"/>
            <a:ext cx="6643687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977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pic>
        <p:nvPicPr>
          <p:cNvPr id="4" name="Picture 3" descr="poll.png"/>
          <p:cNvPicPr>
            <a:picLocks noChangeAspect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2500313" y="2571750"/>
            <a:ext cx="6643687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475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71252" y="5300649"/>
            <a:ext cx="3740727" cy="1662546"/>
          </a:xfrm>
          <a:custGeom>
            <a:avLst/>
            <a:gdLst>
              <a:gd name="connsiteX0" fmla="*/ 3621974 w 3740727"/>
              <a:gd name="connsiteY0" fmla="*/ 118754 h 1662546"/>
              <a:gd name="connsiteX1" fmla="*/ 11875 w 3740727"/>
              <a:gd name="connsiteY1" fmla="*/ 0 h 1662546"/>
              <a:gd name="connsiteX2" fmla="*/ 0 w 3740727"/>
              <a:gd name="connsiteY2" fmla="*/ 1662546 h 1662546"/>
              <a:gd name="connsiteX3" fmla="*/ 3740727 w 3740727"/>
              <a:gd name="connsiteY3" fmla="*/ 1662546 h 1662546"/>
              <a:gd name="connsiteX4" fmla="*/ 3621974 w 3740727"/>
              <a:gd name="connsiteY4" fmla="*/ 118754 h 166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0727" h="1662546">
                <a:moveTo>
                  <a:pt x="3621974" y="118754"/>
                </a:moveTo>
                <a:lnTo>
                  <a:pt x="11875" y="0"/>
                </a:lnTo>
                <a:cubicBezTo>
                  <a:pt x="7917" y="554182"/>
                  <a:pt x="3958" y="1108364"/>
                  <a:pt x="0" y="1662546"/>
                </a:cubicBezTo>
                <a:lnTo>
                  <a:pt x="3740727" y="1662546"/>
                </a:lnTo>
                <a:lnTo>
                  <a:pt x="3621974" y="11875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966" y="116632"/>
            <a:ext cx="9072562" cy="3231654"/>
          </a:xfrm>
          <a:prstGeom prst="rect">
            <a:avLst/>
          </a:prstGeom>
          <a:effectLst>
            <a:outerShdw dist="38100" dir="2160000" algn="tl" rotWithShape="0">
              <a:schemeClr val="bg1">
                <a:alpha val="22000"/>
              </a:schemeClr>
            </a:outerShdw>
          </a:effectLst>
        </p:spPr>
        <p:txBody>
          <a:bodyPr wrap="square">
            <a:spAutoFit/>
          </a:bodyPr>
          <a:lstStyle/>
          <a:p>
            <a:pPr marL="1008000" indent="-1143000" fontAlgn="auto">
              <a:spcAft>
                <a:spcPts val="0"/>
              </a:spcAft>
              <a:defRPr/>
            </a:pPr>
            <a:r>
              <a:rPr lang="hr-HR" sz="6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ZNANOST, METODE</a:t>
            </a:r>
          </a:p>
          <a:p>
            <a:pPr marL="1008000" indent="-1143000" fontAlgn="auto">
              <a:spcAft>
                <a:spcPts val="0"/>
              </a:spcAft>
              <a:defRPr/>
            </a:pPr>
            <a:r>
              <a:rPr lang="hr-HR" sz="6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ISTRAŽIVANJA</a:t>
            </a:r>
          </a:p>
          <a:p>
            <a:pPr marL="1008000" indent="-1143000" fontAlgn="auto">
              <a:spcAft>
                <a:spcPts val="0"/>
              </a:spcAft>
              <a:defRPr/>
            </a:pPr>
            <a:r>
              <a:rPr lang="hr-HR" sz="6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 TEORIJE</a:t>
            </a:r>
            <a:endParaRPr lang="hr-HR" sz="6800" b="1" dirty="0">
              <a:ln w="18415" cmpd="sng">
                <a:noFill/>
                <a:prstDash val="solid"/>
              </a:ln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4" name="Picture 3" descr="perspektiv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563888" y="1272394"/>
            <a:ext cx="5573575" cy="5641554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5" name="Straight Connector 4"/>
          <p:cNvCxnSpPr/>
          <p:nvPr/>
        </p:nvCxnSpPr>
        <p:spPr>
          <a:xfrm flipH="1" flipV="1">
            <a:off x="-480435" y="5257764"/>
            <a:ext cx="5112568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14282" y="3143248"/>
            <a:ext cx="5357850" cy="2071702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white"/>
              </a:solidFill>
            </a:endParaRPr>
          </a:p>
        </p:txBody>
      </p:sp>
      <p:sp>
        <p:nvSpPr>
          <p:cNvPr id="17" name="Cloud 16"/>
          <p:cNvSpPr/>
          <p:nvPr/>
        </p:nvSpPr>
        <p:spPr>
          <a:xfrm rot="20620832">
            <a:off x="88554" y="217721"/>
            <a:ext cx="2286016" cy="1928826"/>
          </a:xfrm>
          <a:prstGeom prst="cloud">
            <a:avLst/>
          </a:prstGeom>
          <a:solidFill>
            <a:srgbClr val="CC33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ZADAĆA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loud 15"/>
          <p:cNvSpPr/>
          <p:nvPr/>
        </p:nvSpPr>
        <p:spPr>
          <a:xfrm rot="20496399">
            <a:off x="1646955" y="1244548"/>
            <a:ext cx="2286016" cy="1753314"/>
          </a:xfrm>
          <a:prstGeom prst="cloud">
            <a:avLst/>
          </a:prstGeom>
          <a:solidFill>
            <a:srgbClr val="FFC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RELIGIJA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loud 14"/>
          <p:cNvSpPr/>
          <p:nvPr/>
        </p:nvSpPr>
        <p:spPr>
          <a:xfrm rot="887795">
            <a:off x="1683663" y="361268"/>
            <a:ext cx="2286016" cy="1657057"/>
          </a:xfrm>
          <a:prstGeom prst="cloud">
            <a:avLst/>
          </a:prstGeom>
          <a:solidFill>
            <a:srgbClr val="0099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ŠKOLA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loud 1"/>
          <p:cNvSpPr/>
          <p:nvPr/>
        </p:nvSpPr>
        <p:spPr>
          <a:xfrm rot="21264409">
            <a:off x="207808" y="1097280"/>
            <a:ext cx="2286016" cy="1795964"/>
          </a:xfrm>
          <a:prstGeom prst="cloud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DRUŠTVO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6429388" y="642918"/>
            <a:ext cx="2286016" cy="2286016"/>
          </a:xfrm>
          <a:prstGeom prst="smileyFace">
            <a:avLst/>
          </a:prstGeom>
          <a:solidFill>
            <a:srgbClr val="FFFF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52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POJEDINAC</a:t>
            </a:r>
            <a:endParaRPr lang="hr-HR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4071934" y="1285860"/>
            <a:ext cx="2143140" cy="11430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white"/>
              </a:solidFill>
            </a:endParaRPr>
          </a:p>
        </p:txBody>
      </p:sp>
      <p:grpSp>
        <p:nvGrpSpPr>
          <p:cNvPr id="18" name="Group 20"/>
          <p:cNvGrpSpPr/>
          <p:nvPr/>
        </p:nvGrpSpPr>
        <p:grpSpPr>
          <a:xfrm>
            <a:off x="323528" y="3000372"/>
            <a:ext cx="4885693" cy="1323439"/>
            <a:chOff x="1395098" y="3643314"/>
            <a:chExt cx="4885693" cy="1323439"/>
          </a:xfrm>
        </p:grpSpPr>
        <p:sp>
          <p:nvSpPr>
            <p:cNvPr id="5" name="Plus 4"/>
            <p:cNvSpPr/>
            <p:nvPr/>
          </p:nvSpPr>
          <p:spPr>
            <a:xfrm>
              <a:off x="2516437" y="3876405"/>
              <a:ext cx="857256" cy="857256"/>
            </a:xfrm>
            <a:prstGeom prst="mathPlus">
              <a:avLst/>
            </a:prstGeom>
            <a:solidFill>
              <a:srgbClr val="3E6C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hr-HR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95098" y="3643314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A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11322" y="3643314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B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" name="Equal 7"/>
            <p:cNvSpPr/>
            <p:nvPr/>
          </p:nvSpPr>
          <p:spPr>
            <a:xfrm>
              <a:off x="4623858" y="3983562"/>
              <a:ext cx="785818" cy="642942"/>
            </a:xfrm>
            <a:prstGeom prst="mathEqual">
              <a:avLst/>
            </a:prstGeom>
            <a:solidFill>
              <a:srgbClr val="3E6C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hr-HR">
                <a:solidFill>
                  <a:prstClr val="black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55538" y="3643314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C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357158" y="4000504"/>
            <a:ext cx="4852063" cy="1323439"/>
            <a:chOff x="1428728" y="4857760"/>
            <a:chExt cx="4852063" cy="1323439"/>
          </a:xfrm>
        </p:grpSpPr>
        <p:sp>
          <p:nvSpPr>
            <p:cNvPr id="10" name="TextBox 9"/>
            <p:cNvSpPr txBox="1"/>
            <p:nvPr/>
          </p:nvSpPr>
          <p:spPr>
            <a:xfrm>
              <a:off x="1428728" y="4857760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A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8992" y="4857760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B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" name="Equal 11"/>
            <p:cNvSpPr/>
            <p:nvPr/>
          </p:nvSpPr>
          <p:spPr>
            <a:xfrm>
              <a:off x="4570279" y="5198008"/>
              <a:ext cx="785818" cy="642942"/>
            </a:xfrm>
            <a:prstGeom prst="mathEqual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hr-HR">
                <a:solidFill>
                  <a:prstClr val="black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55538" y="4857760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C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" name="Minus 13"/>
            <p:cNvSpPr/>
            <p:nvPr/>
          </p:nvSpPr>
          <p:spPr>
            <a:xfrm>
              <a:off x="2570015" y="5162289"/>
              <a:ext cx="642942" cy="714380"/>
            </a:xfrm>
            <a:prstGeom prst="mathMinus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hr-HR">
                <a:solidFill>
                  <a:prstClr val="white"/>
                </a:solidFill>
              </a:endParaRPr>
            </a:p>
          </p:txBody>
        </p:sp>
      </p:grpSp>
      <p:sp>
        <p:nvSpPr>
          <p:cNvPr id="22" name="Oval 21"/>
          <p:cNvSpPr/>
          <p:nvPr/>
        </p:nvSpPr>
        <p:spPr>
          <a:xfrm>
            <a:off x="266237" y="4195335"/>
            <a:ext cx="1039098" cy="1039098"/>
          </a:xfrm>
          <a:prstGeom prst="ellipse">
            <a:avLst/>
          </a:prstGeom>
          <a:noFill/>
          <a:ln w="1143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253443" y="4147385"/>
            <a:ext cx="1014361" cy="1034750"/>
          </a:xfrm>
          <a:prstGeom prst="ellipse">
            <a:avLst/>
          </a:prstGeom>
          <a:noFill/>
          <a:ln w="11430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white"/>
              </a:solidFill>
            </a:endParaRPr>
          </a:p>
        </p:txBody>
      </p:sp>
      <p:sp>
        <p:nvSpPr>
          <p:cNvPr id="25" name="Line Callout 2 (Border and Accent Bar) 24"/>
          <p:cNvSpPr/>
          <p:nvPr/>
        </p:nvSpPr>
        <p:spPr>
          <a:xfrm>
            <a:off x="4786314" y="214290"/>
            <a:ext cx="1643074" cy="428628"/>
          </a:xfrm>
          <a:prstGeom prst="accentBorderCallout2">
            <a:avLst>
              <a:gd name="adj1" fmla="val 15943"/>
              <a:gd name="adj2" fmla="val -3687"/>
              <a:gd name="adj3" fmla="val 18750"/>
              <a:gd name="adj4" fmla="val -16667"/>
              <a:gd name="adj5" fmla="val 159595"/>
              <a:gd name="adj6" fmla="val -97966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KONCEPTI</a:t>
            </a:r>
            <a:endParaRPr lang="hr-HR" sz="2000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26" name="Line Callout 2 (Border and Accent Bar) 25"/>
          <p:cNvSpPr/>
          <p:nvPr/>
        </p:nvSpPr>
        <p:spPr>
          <a:xfrm>
            <a:off x="6460738" y="3143248"/>
            <a:ext cx="2071702" cy="428628"/>
          </a:xfrm>
          <a:prstGeom prst="accentBorderCallout2">
            <a:avLst>
              <a:gd name="adj1" fmla="val 15943"/>
              <a:gd name="adj2" fmla="val -3687"/>
              <a:gd name="adj3" fmla="val 18750"/>
              <a:gd name="adj4" fmla="val -16667"/>
              <a:gd name="adj5" fmla="val 112500"/>
              <a:gd name="adj6" fmla="val -46667"/>
            </a:avLst>
          </a:prstGeom>
          <a:solidFill>
            <a:srgbClr val="3E6C9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HIPOTEZA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27" name="Line Callout 2 (Border and Accent Bar) 26"/>
          <p:cNvSpPr/>
          <p:nvPr/>
        </p:nvSpPr>
        <p:spPr>
          <a:xfrm>
            <a:off x="6460738" y="3643314"/>
            <a:ext cx="2071702" cy="642942"/>
          </a:xfrm>
          <a:prstGeom prst="accentBorderCallout2">
            <a:avLst>
              <a:gd name="adj1" fmla="val 15943"/>
              <a:gd name="adj2" fmla="val -3687"/>
              <a:gd name="adj3" fmla="val 18750"/>
              <a:gd name="adj4" fmla="val -16667"/>
              <a:gd name="adj5" fmla="val 103144"/>
              <a:gd name="adj6" fmla="val -48991"/>
            </a:avLst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NEGATIVNA HIPOTEZA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28" name="Line Callout 2 (Border and Accent Bar) 27"/>
          <p:cNvSpPr/>
          <p:nvPr/>
        </p:nvSpPr>
        <p:spPr>
          <a:xfrm>
            <a:off x="6215074" y="4572008"/>
            <a:ext cx="2071702" cy="500066"/>
          </a:xfrm>
          <a:prstGeom prst="accentBorderCallout2">
            <a:avLst>
              <a:gd name="adj1" fmla="val 15943"/>
              <a:gd name="adj2" fmla="val -3687"/>
              <a:gd name="adj3" fmla="val 18750"/>
              <a:gd name="adj4" fmla="val -16667"/>
              <a:gd name="adj5" fmla="val 18934"/>
              <a:gd name="adj6" fmla="val -31568"/>
            </a:avLst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800" b="1" dirty="0" smtClean="0">
                <a:solidFill>
                  <a:prstClr val="black"/>
                </a:solidFill>
                <a:cs typeface="Calibri" pitchFamily="34" charset="0"/>
              </a:rPr>
              <a:t>TEORIJA</a:t>
            </a:r>
            <a:endParaRPr lang="hr-HR" sz="28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29" name="Line Callout 2 (Border and Accent Bar) 28"/>
          <p:cNvSpPr/>
          <p:nvPr/>
        </p:nvSpPr>
        <p:spPr>
          <a:xfrm>
            <a:off x="3786182" y="5857892"/>
            <a:ext cx="2071702" cy="642942"/>
          </a:xfrm>
          <a:prstGeom prst="accentBorderCallout2">
            <a:avLst>
              <a:gd name="adj1" fmla="val 15943"/>
              <a:gd name="adj2" fmla="val -3687"/>
              <a:gd name="adj3" fmla="val -28287"/>
              <a:gd name="adj4" fmla="val -11610"/>
              <a:gd name="adj5" fmla="val -120356"/>
              <a:gd name="adj6" fmla="val 29227"/>
            </a:avLst>
          </a:prstGeom>
          <a:solidFill>
            <a:srgbClr val="0099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ZAVISNA VARIJABLA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30" name="Line Callout 2 (Border and Accent Bar) 29"/>
          <p:cNvSpPr/>
          <p:nvPr/>
        </p:nvSpPr>
        <p:spPr>
          <a:xfrm>
            <a:off x="1643042" y="5857892"/>
            <a:ext cx="1643074" cy="642942"/>
          </a:xfrm>
          <a:prstGeom prst="accentBorderCallout2">
            <a:avLst>
              <a:gd name="adj1" fmla="val 15943"/>
              <a:gd name="adj2" fmla="val -3687"/>
              <a:gd name="adj3" fmla="val 18750"/>
              <a:gd name="adj4" fmla="val -16667"/>
              <a:gd name="adj5" fmla="val -98960"/>
              <a:gd name="adj6" fmla="val -37956"/>
            </a:avLst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NEZAVISNA VARIJABLA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31" name="Line Callout 2 (Border and Accent Bar) 30"/>
          <p:cNvSpPr/>
          <p:nvPr/>
        </p:nvSpPr>
        <p:spPr>
          <a:xfrm flipH="1">
            <a:off x="4786314" y="214290"/>
            <a:ext cx="1643074" cy="428628"/>
          </a:xfrm>
          <a:prstGeom prst="accentBorderCallout2">
            <a:avLst>
              <a:gd name="adj1" fmla="val 44013"/>
              <a:gd name="adj2" fmla="val -3687"/>
              <a:gd name="adj3" fmla="val 49627"/>
              <a:gd name="adj4" fmla="val -17399"/>
              <a:gd name="adj5" fmla="val 160219"/>
              <a:gd name="adj6" fmla="val -46667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KONCEPTI</a:t>
            </a:r>
            <a:endParaRPr lang="hr-HR" sz="2000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32" name="Line Callout 2 (Border and Accent Bar) 31"/>
          <p:cNvSpPr/>
          <p:nvPr/>
        </p:nvSpPr>
        <p:spPr>
          <a:xfrm>
            <a:off x="4786314" y="214290"/>
            <a:ext cx="1643074" cy="428628"/>
          </a:xfrm>
          <a:prstGeom prst="accentBorderCallout2">
            <a:avLst>
              <a:gd name="adj1" fmla="val 74890"/>
              <a:gd name="adj2" fmla="val -4419"/>
              <a:gd name="adj3" fmla="val 77697"/>
              <a:gd name="adj4" fmla="val -16667"/>
              <a:gd name="adj5" fmla="val 438112"/>
              <a:gd name="adj6" fmla="val -101587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KONCEPTI</a:t>
            </a:r>
            <a:endParaRPr lang="hr-HR" sz="2000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33" name="Line Callout 2 (Border and Accent Bar) 32"/>
          <p:cNvSpPr/>
          <p:nvPr/>
        </p:nvSpPr>
        <p:spPr>
          <a:xfrm>
            <a:off x="4786314" y="214290"/>
            <a:ext cx="1643074" cy="428628"/>
          </a:xfrm>
          <a:prstGeom prst="accentBorderCallout2">
            <a:avLst>
              <a:gd name="adj1" fmla="val 49627"/>
              <a:gd name="adj2" fmla="val -3686"/>
              <a:gd name="adj3" fmla="val 52434"/>
              <a:gd name="adj4" fmla="val -16667"/>
              <a:gd name="adj5" fmla="val 369497"/>
              <a:gd name="adj6" fmla="val -172006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KONCEPTI</a:t>
            </a:r>
            <a:endParaRPr lang="hr-HR" sz="2000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34" name="Line Callout 2 (Border and Accent Bar) 33"/>
          <p:cNvSpPr/>
          <p:nvPr/>
        </p:nvSpPr>
        <p:spPr>
          <a:xfrm>
            <a:off x="4786314" y="214290"/>
            <a:ext cx="1643074" cy="428628"/>
          </a:xfrm>
          <a:prstGeom prst="accentBorderCallout2">
            <a:avLst>
              <a:gd name="adj1" fmla="val 32785"/>
              <a:gd name="adj2" fmla="val -3686"/>
              <a:gd name="adj3" fmla="val 35592"/>
              <a:gd name="adj4" fmla="val -15935"/>
              <a:gd name="adj5" fmla="val 86925"/>
              <a:gd name="adj6" fmla="val -18856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black"/>
                </a:solidFill>
                <a:cs typeface="Calibri" pitchFamily="34" charset="0"/>
              </a:rPr>
              <a:t>KONCEPTI</a:t>
            </a:r>
            <a:endParaRPr lang="hr-HR" sz="20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36" name="Line Callout 3 (Border and Accent Bar) 35"/>
          <p:cNvSpPr/>
          <p:nvPr/>
        </p:nvSpPr>
        <p:spPr>
          <a:xfrm>
            <a:off x="4643438" y="2571744"/>
            <a:ext cx="2000264" cy="428628"/>
          </a:xfrm>
          <a:prstGeom prst="accentBorderCallout3">
            <a:avLst>
              <a:gd name="adj1" fmla="val 27171"/>
              <a:gd name="adj2" fmla="val -5334"/>
              <a:gd name="adj3" fmla="val 29978"/>
              <a:gd name="adj4" fmla="val -17291"/>
              <a:gd name="adj5" fmla="val -51578"/>
              <a:gd name="adj6" fmla="val -33509"/>
              <a:gd name="adj7" fmla="val -114404"/>
              <a:gd name="adj8" fmla="val -10205"/>
            </a:avLst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GENERALIZACIJE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38" name="Line Callout 2 (Border and Accent Bar) 37"/>
          <p:cNvSpPr/>
          <p:nvPr/>
        </p:nvSpPr>
        <p:spPr>
          <a:xfrm>
            <a:off x="1643042" y="5857892"/>
            <a:ext cx="1643074" cy="642942"/>
          </a:xfrm>
          <a:prstGeom prst="accentBorderCallout2">
            <a:avLst>
              <a:gd name="adj1" fmla="val 15943"/>
              <a:gd name="adj2" fmla="val -3687"/>
              <a:gd name="adj3" fmla="val -26101"/>
              <a:gd name="adj4" fmla="val -12923"/>
              <a:gd name="adj5" fmla="val -119247"/>
              <a:gd name="adj6" fmla="val 41537"/>
            </a:avLst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NEZAVISNA VARIJABLA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39" name="Right Brace 38"/>
          <p:cNvSpPr/>
          <p:nvPr/>
        </p:nvSpPr>
        <p:spPr>
          <a:xfrm>
            <a:off x="5857884" y="5643578"/>
            <a:ext cx="357190" cy="1000132"/>
          </a:xfrm>
          <a:prstGeom prst="rightBrace">
            <a:avLst>
              <a:gd name="adj1" fmla="val 38649"/>
              <a:gd name="adj2" fmla="val 47193"/>
            </a:avLst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57950" y="5648942"/>
            <a:ext cx="242889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dirty="0" smtClean="0">
                <a:solidFill>
                  <a:prstClr val="black"/>
                </a:solidFill>
                <a:cs typeface="Calibri" pitchFamily="34" charset="0"/>
              </a:rPr>
              <a:t>MJERIMO </a:t>
            </a:r>
            <a:r>
              <a:rPr lang="hr-HR" b="1" dirty="0" smtClean="0">
                <a:solidFill>
                  <a:srgbClr val="FF0000"/>
                </a:solidFill>
                <a:cs typeface="Calibri" pitchFamily="34" charset="0"/>
              </a:rPr>
              <a:t>UZROČNOST</a:t>
            </a:r>
            <a:r>
              <a:rPr lang="hr-HR" dirty="0" smtClean="0">
                <a:solidFill>
                  <a:prstClr val="black"/>
                </a:solidFill>
                <a:cs typeface="Calibri" pitchFamily="34" charset="0"/>
              </a:rPr>
              <a:t> I </a:t>
            </a:r>
            <a:r>
              <a:rPr lang="hr-HR" b="1" dirty="0" smtClean="0">
                <a:solidFill>
                  <a:srgbClr val="FF0000"/>
                </a:solidFill>
                <a:cs typeface="Calibri" pitchFamily="34" charset="0"/>
              </a:rPr>
              <a:t>KORELACIJU</a:t>
            </a:r>
            <a:r>
              <a:rPr lang="hr-HR" dirty="0" smtClean="0">
                <a:solidFill>
                  <a:prstClr val="black"/>
                </a:solidFill>
                <a:cs typeface="Calibri" pitchFamily="34" charset="0"/>
              </a:rPr>
              <a:t> MEĐU VARIJABLAMA</a:t>
            </a:r>
            <a:endParaRPr lang="hr-HR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95125" y="2838454"/>
            <a:ext cx="58862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8800" b="1" baseline="30000" dirty="0"/>
              <a:t>n</a:t>
            </a:r>
            <a:endParaRPr lang="hr-HR" sz="8800" b="1" dirty="0"/>
          </a:p>
        </p:txBody>
      </p:sp>
      <p:sp>
        <p:nvSpPr>
          <p:cNvPr id="42" name="Rectangle 41"/>
          <p:cNvSpPr/>
          <p:nvPr/>
        </p:nvSpPr>
        <p:spPr>
          <a:xfrm>
            <a:off x="3063242" y="2838454"/>
            <a:ext cx="58862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8800" b="1" baseline="30000" dirty="0"/>
              <a:t>n</a:t>
            </a:r>
            <a:endParaRPr lang="hr-HR" sz="8800" b="1" dirty="0"/>
          </a:p>
        </p:txBody>
      </p:sp>
      <p:sp>
        <p:nvSpPr>
          <p:cNvPr id="45" name="Rectangle 44"/>
          <p:cNvSpPr/>
          <p:nvPr/>
        </p:nvSpPr>
        <p:spPr>
          <a:xfrm>
            <a:off x="5004048" y="2838454"/>
            <a:ext cx="58862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8800" b="1" baseline="30000" dirty="0"/>
              <a:t>n</a:t>
            </a:r>
            <a:endParaRPr lang="hr-HR" sz="8800" b="1" dirty="0"/>
          </a:p>
        </p:txBody>
      </p:sp>
      <p:sp>
        <p:nvSpPr>
          <p:cNvPr id="46" name="Oval 45"/>
          <p:cNvSpPr/>
          <p:nvPr/>
        </p:nvSpPr>
        <p:spPr>
          <a:xfrm>
            <a:off x="2270414" y="4149080"/>
            <a:ext cx="1039098" cy="1039098"/>
          </a:xfrm>
          <a:prstGeom prst="ellipse">
            <a:avLst/>
          </a:prstGeom>
          <a:noFill/>
          <a:ln w="1143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297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5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allAtOnce" animBg="1"/>
      <p:bldP spid="26" grpId="0" build="allAtOnce" animBg="1"/>
      <p:bldP spid="27" grpId="0" build="allAtOnce" animBg="1"/>
      <p:bldP spid="28" grpId="0" build="allAtOnce" animBg="1"/>
      <p:bldP spid="29" grpId="0" build="allAtOnce" animBg="1"/>
      <p:bldP spid="30" grpId="0" build="allAtOnce" animBg="1"/>
      <p:bldP spid="31" grpId="0" build="allAtOnce" animBg="1"/>
      <p:bldP spid="32" grpId="0" build="allAtOnce" animBg="1"/>
      <p:bldP spid="33" grpId="0" build="allAtOnce" animBg="1"/>
      <p:bldP spid="34" grpId="0" build="allAtOnce" animBg="1"/>
      <p:bldP spid="36" grpId="0" build="allAtOnce" animBg="1"/>
      <p:bldP spid="38" grpId="0" build="allAtOnce" animBg="1"/>
      <p:bldP spid="39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80728"/>
            <a:ext cx="9144000" cy="5877272"/>
          </a:xfrm>
        </p:spPr>
        <p:txBody>
          <a:bodyPr/>
          <a:lstStyle/>
          <a:p>
            <a:pPr>
              <a:buClrTx/>
              <a:buFont typeface="Calibri" pitchFamily="34" charset="0"/>
              <a:buChar char="─"/>
            </a:pPr>
            <a:r>
              <a:rPr lang="vi-V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HIPOTEZA</a:t>
            </a:r>
            <a:r>
              <a:rPr lang="vi-VN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– pretpostavka, nagađanje, zamisao rješenja koja </a:t>
            </a:r>
            <a:r>
              <a:rPr lang="vi-VN" sz="28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još nije provjerena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, ali postoji </a:t>
            </a:r>
            <a:r>
              <a:rPr lang="vi-VN" sz="2800" u="sng" dirty="0" smtClean="0">
                <a:latin typeface="Calibri" pitchFamily="34" charset="0"/>
                <a:cs typeface="Calibri" pitchFamily="34" charset="0"/>
              </a:rPr>
              <a:t>realna mogućnost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 da se potvrdi u istraživanju</a:t>
            </a:r>
          </a:p>
          <a:p>
            <a:pPr lvl="1">
              <a:buClrTx/>
              <a:buFont typeface="Calibri" pitchFamily="34" charset="0"/>
              <a:buChar char="─"/>
            </a:pPr>
            <a:r>
              <a:rPr lang="vi-VN" sz="2400" dirty="0" smtClean="0">
                <a:latin typeface="Calibri" pitchFamily="34" charset="0"/>
                <a:cs typeface="Calibri" pitchFamily="34" charset="0"/>
              </a:rPr>
              <a:t>predstavlja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približno predviđanje</a:t>
            </a:r>
            <a:r>
              <a:rPr lang="vi-VN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koje služi kao početak nekog istraživanja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lvl="1">
              <a:buClrTx/>
              <a:buFont typeface="Calibri" pitchFamily="34" charset="0"/>
              <a:buChar char="─"/>
            </a:pPr>
            <a:endParaRPr lang="vi-VN" sz="2400" dirty="0" smtClean="0">
              <a:latin typeface="Calibri" pitchFamily="34" charset="0"/>
              <a:cs typeface="Calibri" pitchFamily="34" charset="0"/>
            </a:endParaRPr>
          </a:p>
          <a:p>
            <a:pPr>
              <a:buClrTx/>
              <a:buFont typeface="Calibri" pitchFamily="34" charset="0"/>
              <a:buChar char="─"/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RADNA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HIPOTEZA</a:t>
            </a:r>
            <a:r>
              <a:rPr lang="vi-V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vi-VN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NULTA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 ILI </a:t>
            </a:r>
            <a:r>
              <a:rPr lang="vi-VN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POČETNA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) – </a:t>
            </a:r>
            <a:r>
              <a:rPr lang="vi-VN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prva</a:t>
            </a:r>
            <a:r>
              <a:rPr lang="vi-VN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hipoteza</a:t>
            </a:r>
            <a:r>
              <a:rPr lang="vi-VN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od koje se polazi </a:t>
            </a:r>
            <a:r>
              <a:rPr lang="vi-VN" sz="2800" i="1" dirty="0" smtClean="0">
                <a:latin typeface="Calibri" pitchFamily="34" charset="0"/>
                <a:cs typeface="Calibri" pitchFamily="34" charset="0"/>
              </a:rPr>
              <a:t>(od nje počinje istraživanje)</a:t>
            </a:r>
            <a:endParaRPr lang="hr-HR" sz="2800" i="1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1800"/>
              </a:spcBef>
              <a:buClrTx/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NEGATIVNA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HIPOTEZA – kad se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hipoteza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postavi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niječnom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obliku</a:t>
            </a:r>
          </a:p>
        </p:txBody>
      </p:sp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95536" y="-3634"/>
            <a:ext cx="8153400" cy="990600"/>
          </a:xfrm>
        </p:spPr>
        <p:txBody>
          <a:bodyPr/>
          <a:lstStyle/>
          <a:p>
            <a:r>
              <a:rPr lang="hr-HR" sz="4000" dirty="0" smtClean="0"/>
              <a:t>OSNOVNI POJMOVI</a:t>
            </a:r>
          </a:p>
        </p:txBody>
      </p:sp>
      <p:sp>
        <p:nvSpPr>
          <p:cNvPr id="4" name="Rectangle 3" hidden="1"/>
          <p:cNvSpPr/>
          <p:nvPr/>
        </p:nvSpPr>
        <p:spPr>
          <a:xfrm>
            <a:off x="214282" y="1357298"/>
            <a:ext cx="8786874" cy="53578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8000" indent="-288000"/>
            <a:r>
              <a:rPr lang="hr-HR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HIPOTEZE</a:t>
            </a:r>
            <a:endParaRPr lang="hr-HR" sz="24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>
              <a:buFont typeface="Arial" pitchFamily="34" charset="0"/>
              <a:buChar char="‒"/>
            </a:pP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izvanškolske aktivnosti utječu na uspjeh u školi</a:t>
            </a:r>
          </a:p>
          <a:p>
            <a:pPr marL="288000" indent="-288000">
              <a:buFont typeface="Arial" pitchFamily="34" charset="0"/>
              <a:buChar char="‒"/>
            </a:pP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izvanškolske aktivnosti utječu na zdravlje i stavove o zdravlju</a:t>
            </a:r>
          </a:p>
          <a:p>
            <a:pPr marL="288000" indent="-288000">
              <a:buFont typeface="Arial" pitchFamily="34" charset="0"/>
              <a:buChar char="‒"/>
            </a:pP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mjesto boravka utječe na bavljenje izvanškolskim aktivnostima</a:t>
            </a:r>
          </a:p>
          <a:p>
            <a:pPr marL="288000" indent="-288000">
              <a:spcBef>
                <a:spcPts val="1800"/>
              </a:spcBef>
              <a:buFont typeface="Arial" pitchFamily="34" charset="0"/>
              <a:buChar char="‒"/>
            </a:pP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češća konzumacija alkohola dovodi do razmišljanja da bez alkohola nema zabave</a:t>
            </a:r>
          </a:p>
          <a:p>
            <a:pPr marL="288000" indent="-288000">
              <a:buFont typeface="Arial" pitchFamily="34" charset="0"/>
              <a:buChar char="‒"/>
            </a:pP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uloga vršnjaka na učestalost ispijanja alkohola je velika</a:t>
            </a:r>
          </a:p>
          <a:p>
            <a:pPr marL="288000" indent="-288000">
              <a:spcBef>
                <a:spcPts val="1800"/>
              </a:spcBef>
              <a:buFont typeface="Arial" pitchFamily="34" charset="0"/>
              <a:buChar char="‒"/>
            </a:pP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mladi sa prebivalištem u gradu slušaju </a:t>
            </a:r>
            <a:r>
              <a:rPr lang="hr-HR" sz="2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turbofolk</a:t>
            </a: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više nego oni sa prebivalištem na selu</a:t>
            </a:r>
          </a:p>
          <a:p>
            <a:pPr marL="288000" indent="-288000">
              <a:buFont typeface="Arial" pitchFamily="34" charset="0"/>
              <a:buChar char="‒"/>
            </a:pP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vrsta glazbe i učestalost njenog slušanja utječe na raspoloženje mladih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72400" y="613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297 - 298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585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5727" y="3645024"/>
            <a:ext cx="7786713" cy="30701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Slika 107" descr="hot_wa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584" y="4154502"/>
            <a:ext cx="1803400" cy="1346200"/>
          </a:xfrm>
          <a:prstGeom prst="rect">
            <a:avLst/>
          </a:prstGeom>
        </p:spPr>
      </p:pic>
      <p:pic>
        <p:nvPicPr>
          <p:cNvPr id="8" name="Slika 109" descr="cold_wa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964" y="4286256"/>
            <a:ext cx="1778000" cy="876300"/>
          </a:xfrm>
          <a:prstGeom prst="rect">
            <a:avLst/>
          </a:prstGeom>
        </p:spPr>
      </p:pic>
      <p:pic>
        <p:nvPicPr>
          <p:cNvPr id="9" name="Slika 103" descr="fire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2378738" y="4823527"/>
            <a:ext cx="1244048" cy="82005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45727" y="5500702"/>
            <a:ext cx="7786713" cy="12144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vi-VN" sz="2000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npr. </a:t>
            </a:r>
            <a:r>
              <a:rPr lang="vi-VN" sz="20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vi-VN" sz="2000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povećanjem temperature </a:t>
            </a:r>
            <a:r>
              <a:rPr lang="vi-VN" sz="20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vode</a:t>
            </a:r>
            <a:r>
              <a:rPr lang="hr-HR" sz="20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vi-VN" sz="20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ubrzava se gibanje molekula u vodi</a:t>
            </a:r>
            <a:endParaRPr lang="hr-HR" sz="2000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vi-VN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TEMPERATURA</a:t>
            </a:r>
            <a:r>
              <a:rPr lang="vi-VN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NEZAVISNA VARIJABLA (uzrok)</a:t>
            </a:r>
          </a:p>
          <a:p>
            <a:pPr lvl="1">
              <a:defRPr/>
            </a:pPr>
            <a:r>
              <a:rPr lang="vi-VN" b="1" dirty="0">
                <a:solidFill>
                  <a:srgbClr val="009900"/>
                </a:solidFill>
                <a:latin typeface="Calibri" pitchFamily="34" charset="0"/>
                <a:cs typeface="Calibri" pitchFamily="34" charset="0"/>
              </a:rPr>
              <a:t>GIBANJE</a:t>
            </a:r>
            <a:r>
              <a:rPr lang="vi-VN" dirty="0">
                <a:solidFill>
                  <a:srgbClr val="0099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b="1" dirty="0">
                <a:solidFill>
                  <a:srgbClr val="009900"/>
                </a:solidFill>
                <a:latin typeface="Calibri" pitchFamily="34" charset="0"/>
                <a:cs typeface="Calibri" pitchFamily="34" charset="0"/>
              </a:rPr>
              <a:t>MOLEKULA</a:t>
            </a:r>
            <a:r>
              <a:rPr lang="vi-VN" dirty="0">
                <a:solidFill>
                  <a:srgbClr val="0099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ZAVISNA VARIJABLA (posljedica)</a:t>
            </a: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471" y="836712"/>
            <a:ext cx="9072529" cy="2257428"/>
          </a:xfrm>
        </p:spPr>
        <p:txBody>
          <a:bodyPr>
            <a:noAutofit/>
          </a:bodyPr>
          <a:lstStyle/>
          <a:p>
            <a:pPr>
              <a:buClrTx/>
              <a:buFont typeface="Calibri" pitchFamily="34" charset="0"/>
              <a:buChar char="─"/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VARIJABLE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– koncepti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(ideje)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čije su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vrijednosti promjenjive</a:t>
            </a:r>
            <a:endParaRPr lang="hr-HR" sz="24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ClrTx/>
              <a:buFont typeface="Calibri" pitchFamily="34" charset="0"/>
              <a:buChar char="─"/>
            </a:pPr>
            <a:r>
              <a:rPr lang="vi-VN" i="1" dirty="0" smtClean="0">
                <a:latin typeface="Calibri" pitchFamily="34" charset="0"/>
                <a:cs typeface="Calibri" pitchFamily="34" charset="0"/>
              </a:rPr>
              <a:t>smisao znanstvenog istraživanja nalazi se u određivanju odnosa među varijablama</a:t>
            </a:r>
            <a:endParaRPr lang="hr-HR" i="1" dirty="0" smtClean="0">
              <a:latin typeface="Calibri" pitchFamily="34" charset="0"/>
              <a:cs typeface="Calibri" pitchFamily="34" charset="0"/>
            </a:endParaRPr>
          </a:p>
          <a:p>
            <a:pPr>
              <a:buClrTx/>
              <a:buFont typeface="Calibri" pitchFamily="34" charset="0"/>
              <a:buChar char="─"/>
            </a:pPr>
            <a:r>
              <a:rPr lang="vi-VN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  <a:latin typeface="Calibri"/>
                <a:ea typeface="Calibri"/>
                <a:cs typeface="Times New Roman"/>
              </a:rPr>
              <a:t>NEZAVISNA</a:t>
            </a:r>
            <a:r>
              <a:rPr lang="vi-VN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VARIJABLA</a:t>
            </a:r>
            <a:r>
              <a:rPr lang="vi-VN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ona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pojava koju smatramo </a:t>
            </a:r>
            <a:r>
              <a:rPr lang="vi-V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uzrokom</a:t>
            </a:r>
            <a:endParaRPr lang="vi-VN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0"/>
              </a:spcBef>
              <a:buClrTx/>
              <a:buFont typeface="Calibri" pitchFamily="34" charset="0"/>
              <a:buChar char="─"/>
            </a:pPr>
            <a:r>
              <a:rPr lang="vi-VN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Calibri"/>
                <a:ea typeface="Calibri"/>
                <a:cs typeface="Times New Roman"/>
              </a:rPr>
              <a:t>ZAVISNA</a:t>
            </a:r>
            <a:r>
              <a:rPr lang="vi-VN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VARIJABLA</a:t>
            </a:r>
            <a:r>
              <a:rPr lang="vi-VN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ona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pojava koju smatramo </a:t>
            </a:r>
            <a:r>
              <a:rPr lang="vi-V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posljedicom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107" name="Title 1"/>
          <p:cNvSpPr>
            <a:spLocks noGrp="1"/>
          </p:cNvSpPr>
          <p:nvPr>
            <p:ph type="title"/>
          </p:nvPr>
        </p:nvSpPr>
        <p:spPr>
          <a:xfrm>
            <a:off x="467544" y="77611"/>
            <a:ext cx="8153400" cy="615085"/>
          </a:xfrm>
        </p:spPr>
        <p:txBody>
          <a:bodyPr/>
          <a:lstStyle/>
          <a:p>
            <a:r>
              <a:rPr lang="hr-HR" dirty="0" smtClean="0"/>
              <a:t>OSNOVNI POJMOVI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817665" y="4500570"/>
            <a:ext cx="576064" cy="661986"/>
          </a:xfrm>
          <a:prstGeom prst="rightArrow">
            <a:avLst>
              <a:gd name="adj1" fmla="val 50000"/>
              <a:gd name="adj2" fmla="val 52311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Pravokutnik 110"/>
          <p:cNvSpPr/>
          <p:nvPr/>
        </p:nvSpPr>
        <p:spPr>
          <a:xfrm>
            <a:off x="5694870" y="3812622"/>
            <a:ext cx="1643074" cy="518640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ZAVISNA</a:t>
            </a:r>
            <a:endParaRPr lang="hr-H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Pravokutnik 111"/>
          <p:cNvSpPr/>
          <p:nvPr/>
        </p:nvSpPr>
        <p:spPr>
          <a:xfrm>
            <a:off x="2009352" y="3812622"/>
            <a:ext cx="1988119" cy="51864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NEZAVISNA</a:t>
            </a:r>
            <a:endParaRPr lang="hr-HR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72400" y="613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297 - 298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32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uiExpand="1" build="allAtOnce"/>
      <p:bldP spid="3" grpId="0" uiExpand="1" build="p"/>
      <p:bldP spid="7" grpId="0" animBg="1"/>
      <p:bldP spid="10" grpId="0" uiExpand="1" build="allAtOnce" animBg="1"/>
      <p:bldP spid="11" grpId="0" uiExpand="1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6712"/>
            <a:ext cx="9144000" cy="4778278"/>
          </a:xfrm>
        </p:spPr>
        <p:txBody>
          <a:bodyPr>
            <a:noAutofit/>
          </a:bodyPr>
          <a:lstStyle/>
          <a:p>
            <a:pPr>
              <a:buClrTx/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UZROČNOST (KAUZALNOST)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promjena jedne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varijable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uzrokuje promjenu druge</a:t>
            </a:r>
            <a:endParaRPr lang="hr-HR" sz="24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>
              <a:buClrTx/>
              <a:buFont typeface="Calibri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nekad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promjena jedne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varijable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nije uzrok 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promjene druge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hr-HR" sz="2400" dirty="0" smtClean="0">
                <a:latin typeface="Calibri" pitchFamily="34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(iako je došlo do promjene u zavisnoj varijabli)</a:t>
            </a:r>
          </a:p>
          <a:p>
            <a:pPr lvl="1">
              <a:buClrTx/>
              <a:buFont typeface="Calibri" pitchFamily="34" charset="0"/>
              <a:buChar char="─"/>
            </a:pP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npr: </a:t>
            </a:r>
            <a:r>
              <a:rPr lang="vi-VN" sz="2200" i="1" dirty="0"/>
              <a:t>učestalost </a:t>
            </a:r>
            <a:r>
              <a:rPr lang="vi-VN" sz="2200" b="1" i="1" dirty="0">
                <a:solidFill>
                  <a:srgbClr val="FFC000"/>
                </a:solidFill>
              </a:rPr>
              <a:t>krađe automobila </a:t>
            </a:r>
            <a:r>
              <a:rPr lang="vi-VN" sz="2200" i="1" dirty="0"/>
              <a:t>je veća za </a:t>
            </a:r>
            <a:r>
              <a:rPr lang="vi-VN" sz="2200" b="1" i="1" dirty="0">
                <a:solidFill>
                  <a:srgbClr val="FFC000"/>
                </a:solidFill>
              </a:rPr>
              <a:t>toplijeg </a:t>
            </a:r>
            <a:r>
              <a:rPr lang="vi-VN" sz="2200" b="1" i="1" dirty="0" smtClean="0">
                <a:solidFill>
                  <a:srgbClr val="FFC000"/>
                </a:solidFill>
              </a:rPr>
              <a:t>vremena</a:t>
            </a:r>
            <a:endParaRPr lang="hr-HR" sz="2200" b="1" i="1" dirty="0" smtClean="0">
              <a:solidFill>
                <a:srgbClr val="FFC000"/>
              </a:solidFill>
            </a:endParaRPr>
          </a:p>
          <a:p>
            <a:pPr lvl="1">
              <a:buClrTx/>
              <a:buFont typeface="Calibri" pitchFamily="34" charset="0"/>
              <a:buChar char="─"/>
            </a:pPr>
            <a:endParaRPr lang="hr-HR" sz="2200" b="1" dirty="0" smtClean="0">
              <a:solidFill>
                <a:srgbClr val="FFC000"/>
              </a:solidFill>
            </a:endParaRPr>
          </a:p>
          <a:p>
            <a:pPr lvl="1">
              <a:buClrTx/>
              <a:buFont typeface="Calibri" pitchFamily="34" charset="0"/>
              <a:buChar char="─"/>
            </a:pPr>
            <a:endParaRPr lang="hr-HR" sz="2200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1800"/>
              </a:spcBef>
              <a:buClrTx/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KORELACIJA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odnos</a:t>
            </a:r>
            <a:r>
              <a:rPr lang="hr-HR" sz="24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između dvije varijable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koji se pravilno pojavljuje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 koji kazuje da je 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promjena jedne varijable povezana s promjenama druge varijable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(nije uvijek slučaj)</a:t>
            </a:r>
          </a:p>
          <a:p>
            <a:pPr lvl="1">
              <a:buClrTx/>
              <a:buFont typeface="Calibri" pitchFamily="34" charset="0"/>
              <a:buChar char="─"/>
            </a:pPr>
            <a:r>
              <a:rPr lang="hr-HR" sz="2200" i="1" dirty="0" err="1" smtClean="0">
                <a:latin typeface="Calibri" pitchFamily="34" charset="0"/>
                <a:cs typeface="Calibri" pitchFamily="34" charset="0"/>
              </a:rPr>
              <a:t>npr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: broj smrtnih slučajeva u </a:t>
            </a:r>
            <a:r>
              <a:rPr lang="hr-HR" sz="22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bolnici</a:t>
            </a:r>
            <a:r>
              <a:rPr lang="hr-HR" sz="22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i kod </a:t>
            </a:r>
            <a:r>
              <a:rPr lang="hr-HR" sz="22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kuće</a:t>
            </a:r>
            <a:endParaRPr lang="hr-HR" sz="240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107" name="Title 1"/>
          <p:cNvSpPr>
            <a:spLocks noGrp="1"/>
          </p:cNvSpPr>
          <p:nvPr>
            <p:ph type="title"/>
          </p:nvPr>
        </p:nvSpPr>
        <p:spPr>
          <a:xfrm>
            <a:off x="451048" y="44624"/>
            <a:ext cx="8153400" cy="990600"/>
          </a:xfrm>
        </p:spPr>
        <p:txBody>
          <a:bodyPr/>
          <a:lstStyle/>
          <a:p>
            <a:r>
              <a:rPr lang="hr-HR" sz="4000" b="1" dirty="0" smtClean="0"/>
              <a:t>UZROČNOST / KORELACIJA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24746" y="3212976"/>
            <a:ext cx="3111840" cy="571504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TEMPERATURA ZRAKA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84608" y="3212976"/>
            <a:ext cx="3291848" cy="571504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KRAĐA AUTOMOBILA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505563" y="3196188"/>
            <a:ext cx="510068" cy="605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69394" y="5805264"/>
            <a:ext cx="3111840" cy="571504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BORAVAK U BOLNICI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29256" y="5805264"/>
            <a:ext cx="2571768" cy="571504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VIŠA SMRTNOST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527887" y="5840983"/>
            <a:ext cx="554716" cy="5000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72400" y="613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298 - 299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688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uiExpand="1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-7374"/>
            <a:ext cx="8153400" cy="700070"/>
          </a:xfrm>
        </p:spPr>
        <p:txBody>
          <a:bodyPr>
            <a:noAutofit/>
          </a:bodyPr>
          <a:lstStyle/>
          <a:p>
            <a:r>
              <a:rPr lang="hr-HR" sz="4000" dirty="0" smtClean="0"/>
              <a:t>KORELACIJA</a:t>
            </a:r>
            <a:endParaRPr lang="hr-HR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1484784"/>
            <a:ext cx="9079057" cy="2359149"/>
            <a:chOff x="0" y="1285860"/>
            <a:chExt cx="9079057" cy="235914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0" y="1285860"/>
              <a:ext cx="9079057" cy="178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428596" y="2998678"/>
              <a:ext cx="2286016" cy="646331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pozitivna</a:t>
              </a:r>
              <a:r>
                <a:rPr lang="hr-HR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dirty="0" smtClean="0">
                  <a:latin typeface="Calibri" pitchFamily="34" charset="0"/>
                  <a:cs typeface="Calibri" pitchFamily="34" charset="0"/>
                </a:rPr>
                <a:t>korelacija (+1.00)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36149" y="2998678"/>
              <a:ext cx="2143140" cy="646331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nema</a:t>
              </a:r>
              <a:r>
                <a:rPr lang="hr-HR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b="1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korelacije</a:t>
              </a:r>
              <a:r>
                <a:rPr lang="hr-HR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dirty="0" smtClean="0">
                  <a:latin typeface="Calibri" pitchFamily="34" charset="0"/>
                  <a:cs typeface="Calibri" pitchFamily="34" charset="0"/>
                </a:rPr>
                <a:t>(0.00)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72264" y="2998678"/>
              <a:ext cx="2214578" cy="646331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negativna</a:t>
              </a:r>
              <a:r>
                <a:rPr lang="hr-HR" dirty="0" smtClean="0">
                  <a:latin typeface="Calibri" pitchFamily="34" charset="0"/>
                  <a:cs typeface="Calibri" pitchFamily="34" charset="0"/>
                </a:rPr>
                <a:t> korelacija (-1.00)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6286512" y="4357694"/>
            <a:ext cx="2714644" cy="1500198"/>
          </a:xfrm>
          <a:prstGeom prst="roundRect">
            <a:avLst>
              <a:gd name="adj" fmla="val 6376"/>
            </a:avLst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Što djeca </a:t>
            </a:r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više gledaju TV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to </a:t>
            </a:r>
            <a:r>
              <a:rPr lang="hr-HR" sz="24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manje</a:t>
            </a:r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čitaju</a:t>
            </a:r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knjige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hr-H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4282" y="4357694"/>
            <a:ext cx="2643206" cy="1500198"/>
          </a:xfrm>
          <a:prstGeom prst="roundRect">
            <a:avLst>
              <a:gd name="adj" fmla="val 6376"/>
            </a:avLst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Što se učenici </a:t>
            </a:r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duže pripremaju</a:t>
            </a:r>
            <a:r>
              <a:rPr lang="hr-HR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za ispit, to je njihov </a:t>
            </a:r>
            <a:r>
              <a:rPr lang="hr-HR" sz="24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uspjeh bolji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hr-H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143240" y="4357694"/>
            <a:ext cx="2857520" cy="1500198"/>
          </a:xfrm>
          <a:prstGeom prst="roundRect">
            <a:avLst>
              <a:gd name="adj" fmla="val 4002"/>
            </a:avLst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Što </a:t>
            </a:r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češće</a:t>
            </a:r>
            <a:r>
              <a:rPr lang="hr-HR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adolescenti </a:t>
            </a:r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jedu</a:t>
            </a:r>
            <a:r>
              <a:rPr lang="hr-HR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doručak, to je </a:t>
            </a:r>
            <a:r>
              <a:rPr lang="hr-HR" sz="24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manja</a:t>
            </a:r>
            <a:r>
              <a:rPr lang="hr-HR" dirty="0" smtClean="0">
                <a:solidFill>
                  <a:srgbClr val="0099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njihova </a:t>
            </a:r>
            <a:r>
              <a:rPr lang="hr-HR" sz="24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težina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hr-H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09438" y="6381328"/>
            <a:ext cx="2558706" cy="308714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ZAVISNA VARIJABLA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09438" y="6021288"/>
            <a:ext cx="2558706" cy="3087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NEZAVISNA VARIJABLA</a:t>
            </a:r>
          </a:p>
        </p:txBody>
      </p:sp>
    </p:spTree>
    <p:extLst>
      <p:ext uri="{BB962C8B-B14F-4D97-AF65-F5344CB8AC3E}">
        <p14:creationId xmlns:p14="http://schemas.microsoft.com/office/powerpoint/2010/main" val="2779300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 animBg="1"/>
      <p:bldP spid="16" grpId="0" build="allAtOnce" animBg="1"/>
      <p:bldP spid="17" grpId="0" build="allAtOnce" animBg="1"/>
      <p:bldP spid="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173939" y="1331648"/>
            <a:ext cx="6859585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8596" y="37309"/>
            <a:ext cx="8319868" cy="571504"/>
          </a:xfrm>
        </p:spPr>
        <p:txBody>
          <a:bodyPr>
            <a:noAutofit/>
          </a:bodyPr>
          <a:lstStyle/>
          <a:p>
            <a:pPr algn="r"/>
            <a:r>
              <a:rPr lang="hr-HR" sz="4000" dirty="0" smtClean="0"/>
              <a:t>KORELACIJA</a:t>
            </a:r>
            <a:endParaRPr lang="hr-HR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174949"/>
              </p:ext>
            </p:extLst>
          </p:nvPr>
        </p:nvGraphicFramePr>
        <p:xfrm>
          <a:off x="103774" y="188640"/>
          <a:ext cx="1928827" cy="569145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5000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43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43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5758"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b="1" u="none" strike="noStrik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Osoba</a:t>
                      </a:r>
                      <a:endParaRPr lang="hr-HR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6C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b="1" u="none" strike="noStrik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Visina</a:t>
                      </a:r>
                      <a:endParaRPr lang="hr-HR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6C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Tempera -</a:t>
                      </a:r>
                      <a:r>
                        <a:rPr lang="hr-HR" sz="105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ment</a:t>
                      </a:r>
                      <a:endParaRPr lang="hr-HR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6C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180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75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163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66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60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90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174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60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42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7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162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42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175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60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9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177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81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39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164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48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12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176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69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13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72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14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166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57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173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63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16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75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17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163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30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171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57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19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168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84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20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39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128050" y="546193"/>
            <a:ext cx="1857388" cy="2297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2732160" y="3152527"/>
            <a:ext cx="4944043" cy="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752403" y="3223171"/>
            <a:ext cx="794" cy="279318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8050" y="793716"/>
            <a:ext cx="1857388" cy="2414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38" name="Straight Connector 37"/>
          <p:cNvCxnSpPr/>
          <p:nvPr/>
        </p:nvCxnSpPr>
        <p:spPr>
          <a:xfrm rot="10800000">
            <a:off x="2701741" y="3682752"/>
            <a:ext cx="1571636" cy="1589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39931" y="3738710"/>
            <a:ext cx="0" cy="227764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traight Connector 42"/>
          <p:cNvSpPr/>
          <p:nvPr/>
        </p:nvSpPr>
        <p:spPr>
          <a:xfrm flipV="1">
            <a:off x="3747112" y="2903284"/>
            <a:ext cx="4071966" cy="2000264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CS"/>
          </a:p>
        </p:txBody>
      </p:sp>
      <p:sp>
        <p:nvSpPr>
          <p:cNvPr id="44" name="Rectangle 43"/>
          <p:cNvSpPr/>
          <p:nvPr/>
        </p:nvSpPr>
        <p:spPr>
          <a:xfrm>
            <a:off x="128050" y="1045896"/>
            <a:ext cx="1857388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2746980" y="4003425"/>
            <a:ext cx="1150159" cy="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2993733" y="5023007"/>
            <a:ext cx="1894965" cy="15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28050" y="1331648"/>
            <a:ext cx="1857388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50" name="Straight Connector 49"/>
          <p:cNvCxnSpPr/>
          <p:nvPr/>
        </p:nvCxnSpPr>
        <p:spPr>
          <a:xfrm rot="10800000">
            <a:off x="2694587" y="2298446"/>
            <a:ext cx="4786346" cy="15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544016" y="2366561"/>
            <a:ext cx="1159" cy="360472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577991" y="3265884"/>
            <a:ext cx="1143008" cy="584775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hr-H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+0.63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28050" y="1617400"/>
            <a:ext cx="1857388" cy="21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732160" y="4003425"/>
            <a:ext cx="3729582" cy="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533973" y="4102438"/>
            <a:ext cx="0" cy="186884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rot="20042956">
            <a:off x="3033219" y="2744664"/>
            <a:ext cx="5232068" cy="230220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3" cstate="email"/>
          <a:srcRect r="65946"/>
          <a:stretch/>
        </p:blipFill>
        <p:spPr bwMode="auto">
          <a:xfrm>
            <a:off x="2244246" y="608812"/>
            <a:ext cx="2111730" cy="1219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Rectangle 25"/>
          <p:cNvSpPr/>
          <p:nvPr/>
        </p:nvSpPr>
        <p:spPr>
          <a:xfrm>
            <a:off x="3520970" y="1259784"/>
            <a:ext cx="780690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+1.00</a:t>
            </a:r>
          </a:p>
        </p:txBody>
      </p:sp>
    </p:spTree>
    <p:extLst>
      <p:ext uri="{BB962C8B-B14F-4D97-AF65-F5344CB8AC3E}">
        <p14:creationId xmlns:p14="http://schemas.microsoft.com/office/powerpoint/2010/main" val="102860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5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25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7" grpId="0" animBg="1"/>
      <p:bldP spid="43" grpId="0" animBg="1"/>
      <p:bldP spid="44" grpId="0" animBg="1"/>
      <p:bldP spid="49" grpId="0" animBg="1"/>
      <p:bldP spid="54" grpId="0" animBg="1"/>
      <p:bldP spid="55" grpId="0" animBg="1"/>
      <p:bldP spid="24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643438" y="1409356"/>
            <a:ext cx="4000528" cy="2357454"/>
          </a:xfrm>
          <a:prstGeom prst="roundRect">
            <a:avLst>
              <a:gd name="adj" fmla="val 2562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5720" y="1409356"/>
            <a:ext cx="4000528" cy="2357454"/>
          </a:xfrm>
          <a:prstGeom prst="roundRect">
            <a:avLst>
              <a:gd name="adj" fmla="val 3066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4123976"/>
            <a:ext cx="9144000" cy="1714512"/>
          </a:xfrm>
        </p:spPr>
        <p:txBody>
          <a:bodyPr>
            <a:normAutofit fontScale="92500" lnSpcReduction="10000"/>
          </a:bodyPr>
          <a:lstStyle/>
          <a:p>
            <a:pPr marL="504000" indent="-360000">
              <a:spcBef>
                <a:spcPts val="1200"/>
              </a:spcBef>
              <a:buClrTx/>
              <a:buSzPct val="100000"/>
              <a:buFont typeface="Calibri" pitchFamily="34" charset="0"/>
              <a:buChar char="─"/>
              <a:defRPr/>
            </a:pPr>
            <a:r>
              <a:rPr lang="hr-HR" sz="27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 stvarnosti se preklapaju </a:t>
            </a:r>
            <a:r>
              <a:rPr lang="hr-HR" sz="2700" dirty="0" smtClean="0">
                <a:latin typeface="Calibri" pitchFamily="34" charset="0"/>
                <a:cs typeface="Calibri" pitchFamily="34" charset="0"/>
              </a:rPr>
              <a:t>(i kombiniraju)</a:t>
            </a:r>
            <a:r>
              <a:rPr lang="hr-HR" sz="27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700" dirty="0" smtClean="0">
                <a:latin typeface="Calibri" pitchFamily="34" charset="0"/>
                <a:cs typeface="Calibri" pitchFamily="34" charset="0"/>
              </a:rPr>
              <a:t>kvalitativni i kvantitativni pristup istraživanju</a:t>
            </a:r>
          </a:p>
          <a:p>
            <a:pPr marL="504000" indent="-360000">
              <a:spcBef>
                <a:spcPts val="1800"/>
              </a:spcBef>
              <a:buClrTx/>
              <a:buSzPct val="100000"/>
              <a:buFont typeface="Calibri" pitchFamily="34" charset="0"/>
              <a:buChar char="─"/>
              <a:defRPr/>
            </a:pPr>
            <a:r>
              <a:rPr lang="hr-HR" sz="2700" i="1" dirty="0" smtClean="0">
                <a:latin typeface="Calibri" pitchFamily="34" charset="0"/>
                <a:cs typeface="Calibri" pitchFamily="34" charset="0"/>
              </a:rPr>
              <a:t>primjer s istraživanjem siromaštva (</a:t>
            </a:r>
            <a:r>
              <a:rPr lang="hr-HR" sz="27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kvantitativni</a:t>
            </a:r>
            <a:r>
              <a:rPr lang="hr-HR" sz="2700" i="1" dirty="0" smtClean="0">
                <a:latin typeface="Calibri" pitchFamily="34" charset="0"/>
                <a:cs typeface="Calibri" pitchFamily="34" charset="0"/>
              </a:rPr>
              <a:t>) i kako žive siromašni (</a:t>
            </a:r>
            <a:r>
              <a:rPr lang="hr-HR" sz="27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kvalitativni</a:t>
            </a:r>
            <a:r>
              <a:rPr lang="hr-HR" sz="2700" i="1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153400" cy="620688"/>
          </a:xfrm>
        </p:spPr>
        <p:txBody>
          <a:bodyPr/>
          <a:lstStyle/>
          <a:p>
            <a:r>
              <a:rPr lang="hr-HR" sz="4000" b="1" dirty="0" smtClean="0"/>
              <a:t>2 </a:t>
            </a:r>
            <a:r>
              <a:rPr lang="hr-H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PRISTUPA</a:t>
            </a:r>
            <a:r>
              <a:rPr lang="hr-HR" sz="4000" b="1" dirty="0" smtClean="0"/>
              <a:t> ISTRAŽIVANJU</a:t>
            </a:r>
          </a:p>
        </p:txBody>
      </p:sp>
      <p:sp>
        <p:nvSpPr>
          <p:cNvPr id="6" name="Pravokutnik 6"/>
          <p:cNvSpPr/>
          <p:nvPr/>
        </p:nvSpPr>
        <p:spPr>
          <a:xfrm>
            <a:off x="571472" y="980728"/>
            <a:ext cx="3429024" cy="857256"/>
          </a:xfrm>
          <a:prstGeom prst="roundRect">
            <a:avLst>
              <a:gd name="adj" fmla="val 5585"/>
            </a:avLst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KVANTITATIVNO </a:t>
            </a:r>
            <a:endParaRPr lang="hr-H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Pravokutnik 6"/>
          <p:cNvSpPr/>
          <p:nvPr/>
        </p:nvSpPr>
        <p:spPr>
          <a:xfrm>
            <a:off x="4929190" y="980728"/>
            <a:ext cx="3429024" cy="857256"/>
          </a:xfrm>
          <a:prstGeom prst="roundRect">
            <a:avLst>
              <a:gd name="adj" fmla="val 5585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KVALITATIVNO</a:t>
            </a:r>
            <a:endParaRPr lang="hr-H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1945129"/>
            <a:ext cx="39290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>
                <a:latin typeface="Calibri" pitchFamily="34" charset="0"/>
                <a:cs typeface="Calibri" pitchFamily="34" charset="0"/>
              </a:rPr>
              <a:t>temelji se na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brojkama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mjerenjima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te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statističkim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matematičkim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metodama</a:t>
            </a:r>
            <a:endParaRPr lang="hr-HR" sz="26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6314" y="1945129"/>
            <a:ext cx="37147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>
                <a:latin typeface="Calibri" pitchFamily="34" charset="0"/>
                <a:cs typeface="Calibri" pitchFamily="34" charset="0"/>
              </a:rPr>
              <a:t>usmjereno na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značenja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koja ljudi pridaju pojavama (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subjektivni</a:t>
            </a:r>
            <a:r>
              <a:rPr lang="hr-HR" sz="2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opis</a:t>
            </a:r>
            <a:r>
              <a:rPr lang="hr-HR" sz="2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interpretacija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16051" y="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299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44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3" grpId="0" build="p"/>
      <p:bldP spid="6" grpId="0" uiExpand="1" build="allAtOnce" animBg="1"/>
      <p:bldP spid="7" grpId="0" uiExpand="1" build="allAtOnce" animBg="1"/>
      <p:bldP spid="9" grpId="0" build="allAtOnce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026"/>
          <p:cNvSpPr>
            <a:spLocks noChangeArrowheads="1"/>
          </p:cNvSpPr>
          <p:nvPr/>
        </p:nvSpPr>
        <p:spPr bwMode="auto">
          <a:xfrm>
            <a:off x="71406" y="142852"/>
            <a:ext cx="4857784" cy="4214842"/>
          </a:xfrm>
          <a:prstGeom prst="round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72000" tIns="72000" rIns="72000" bIns="72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1998. </a:t>
            </a: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stručnjaci </a:t>
            </a:r>
            <a:r>
              <a:rPr kumimoji="0" lang="hr-HR" sz="24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Svjetske </a:t>
            </a:r>
            <a:r>
              <a:rPr kumimoji="0" lang="hr-HR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banke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 i naš </a:t>
            </a:r>
            <a:r>
              <a:rPr kumimoji="0" lang="hr-HR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Državni zavod za statistiku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proveli istraživanje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.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Ispitano je </a:t>
            </a:r>
            <a:r>
              <a:rPr kumimoji="0" lang="hr-HR" sz="2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3123 kućanstva </a:t>
            </a:r>
            <a:r>
              <a:rPr kumimoji="0" lang="hr-HR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(9433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stanovnika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). </a:t>
            </a: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 Apsolutno siromašnim</a:t>
            </a:r>
            <a:r>
              <a:rPr lang="hr-HR" sz="24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prema njihovim definicijama,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je 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onaj pojedinac </a:t>
            </a: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 koji 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je </a:t>
            </a:r>
            <a:endParaRPr kumimoji="0" lang="hr-HR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dnevno </a:t>
            </a:r>
            <a:r>
              <a:rPr kumimoji="0" lang="hr-HR" sz="2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imao 4,3 $ (30 kn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odnosno </a:t>
            </a:r>
            <a:r>
              <a:rPr kumimoji="0" lang="hr-HR" sz="2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900 kn mjesečno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).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Oval 1028"/>
          <p:cNvSpPr>
            <a:spLocks noChangeArrowheads="1"/>
          </p:cNvSpPr>
          <p:nvPr/>
        </p:nvSpPr>
        <p:spPr bwMode="auto">
          <a:xfrm>
            <a:off x="4429124" y="3357562"/>
            <a:ext cx="4500562" cy="3362324"/>
          </a:xfrm>
          <a:prstGeom prst="roundRect">
            <a:avLst/>
          </a:prstGeom>
          <a:gradFill flip="none" rotWithShape="1">
            <a:gsLst>
              <a:gs pos="0">
                <a:srgbClr val="9A0000">
                  <a:shade val="30000"/>
                  <a:satMod val="115000"/>
                </a:srgbClr>
              </a:gs>
              <a:gs pos="50000">
                <a:srgbClr val="9A0000">
                  <a:shade val="67500"/>
                  <a:satMod val="115000"/>
                </a:srgbClr>
              </a:gs>
              <a:gs pos="100000">
                <a:srgbClr val="9A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Nacionalni prag siromaštva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ili granica relativne  bijede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je </a:t>
            </a:r>
            <a:r>
              <a:rPr kumimoji="0" lang="hr-HR" sz="2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onaj prag koji određuje 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koliko pojedincu ostane 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kad podmiri sve račune 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 osigura prehranu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 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Oval 1027"/>
          <p:cNvSpPr>
            <a:spLocks noChangeArrowheads="1"/>
          </p:cNvSpPr>
          <p:nvPr/>
        </p:nvSpPr>
        <p:spPr bwMode="auto">
          <a:xfrm>
            <a:off x="5000628" y="428604"/>
            <a:ext cx="3929058" cy="3143296"/>
          </a:xfrm>
          <a:prstGeom prst="roundRect">
            <a:avLst/>
          </a:prstGeom>
          <a:gradFill flip="none" rotWithShape="1">
            <a:gsLst>
              <a:gs pos="0">
                <a:srgbClr val="336699">
                  <a:shade val="30000"/>
                  <a:satMod val="115000"/>
                </a:srgbClr>
              </a:gs>
              <a:gs pos="50000">
                <a:srgbClr val="336699">
                  <a:shade val="67500"/>
                  <a:satMod val="115000"/>
                </a:srgbClr>
              </a:gs>
              <a:gs pos="100000">
                <a:srgbClr val="336699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REZULTATI ISTRAŽIVANJA:</a:t>
            </a:r>
            <a:endParaRPr kumimoji="0" lang="hr-H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 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RH tada je bilo 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4,8 %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apsolutno siromašnog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sz="24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kumimoji="0" lang="hr-H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tanovništva</a:t>
            </a:r>
            <a:endParaRPr kumimoji="0" lang="hr-HR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sz="2400" i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(210 000 stanovnika)</a:t>
            </a:r>
            <a:endParaRPr kumimoji="0" lang="en-GB" sz="240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21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7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2"/>
          <p:cNvSpPr>
            <a:spLocks noChangeArrowheads="1"/>
          </p:cNvSpPr>
          <p:nvPr/>
        </p:nvSpPr>
        <p:spPr bwMode="auto">
          <a:xfrm>
            <a:off x="100010" y="71438"/>
            <a:ext cx="4114800" cy="3429000"/>
          </a:xfrm>
          <a:prstGeom prst="ellipse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ŠTO ZNAČI BITI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 SIROMAŠAN U RH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(prema tim istraživanjima)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3857620" y="533400"/>
            <a:ext cx="5143536" cy="4610112"/>
          </a:xfrm>
          <a:prstGeom prst="ellipse">
            <a:avLst/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288000" marR="0" lvl="0" indent="-288000" algn="ctr" defTabSz="914400" eaLnBrk="1" fontAlgn="auto" latinLnBrk="0" hangingPunct="1"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 Jesti siromašnu i jednoličnu </a:t>
            </a:r>
          </a:p>
          <a:p>
            <a:pPr marR="0" lvl="0" algn="ctr" defTabSz="914400" eaLnBrk="1" fontAlgn="auto" latinLnBrk="0" hangingPunct="1"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hranu </a:t>
            </a:r>
            <a:r>
              <a:rPr kumimoji="0" lang="hr-HR" sz="24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(kruh, krumpir, mlijeko)</a:t>
            </a:r>
          </a:p>
          <a:p>
            <a:pPr marL="288000" marR="0" lvl="0" indent="-288000" algn="ctr" defTabSz="914400" eaLnBrk="1" fontAlgn="auto" latinLnBrk="0" hangingPunct="1">
              <a:spcBef>
                <a:spcPts val="3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 Niža potrošnja </a:t>
            </a:r>
            <a:r>
              <a:rPr kumimoji="0" lang="hr-HR" sz="24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(sve se </a:t>
            </a:r>
            <a:r>
              <a:rPr kumimoji="0" lang="hr-HR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smatra </a:t>
            </a:r>
            <a:br>
              <a:rPr kumimoji="0" lang="hr-HR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</a:br>
            <a:r>
              <a:rPr kumimoji="0" lang="hr-HR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luksuzom</a:t>
            </a:r>
            <a:r>
              <a:rPr kumimoji="0" lang="hr-HR" sz="24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)</a:t>
            </a:r>
          </a:p>
          <a:p>
            <a:pPr marL="288000" marR="0" lvl="0" indent="-288000" algn="ctr" defTabSz="914400" eaLnBrk="1" fontAlgn="auto" latinLnBrk="0" hangingPunct="1">
              <a:lnSpc>
                <a:spcPts val="32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 Neposjedovanje ušteđevine</a:t>
            </a:r>
          </a:p>
          <a:p>
            <a:pPr marL="288000" marR="0" lvl="0" indent="-288000" algn="ctr" defTabSz="914400" eaLnBrk="1" fontAlgn="auto" latinLnBrk="0" hangingPunct="1">
              <a:lnSpc>
                <a:spcPts val="32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 Zaduženost</a:t>
            </a:r>
          </a:p>
          <a:p>
            <a:pPr marL="288000" marR="0" lvl="0" indent="-288000" algn="ctr" defTabSz="914400" eaLnBrk="1" fontAlgn="auto" latinLnBrk="0" hangingPunct="1">
              <a:lnSpc>
                <a:spcPts val="32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 Loše i nezagrijani stan</a:t>
            </a:r>
          </a:p>
          <a:p>
            <a:pPr marL="288000" marR="0" lvl="0" indent="-288000" algn="ctr" defTabSz="914400" eaLnBrk="1" fontAlgn="auto" latinLnBrk="0" hangingPunct="1">
              <a:lnSpc>
                <a:spcPts val="32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 Niže obrazovanje  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285720" y="2857496"/>
            <a:ext cx="4643470" cy="3886200"/>
          </a:xfrm>
          <a:prstGeom prst="ellipse">
            <a:avLst/>
          </a:prstGeom>
          <a:gradFill flip="none" rotWithShape="1">
            <a:gsLst>
              <a:gs pos="0">
                <a:srgbClr val="336699">
                  <a:shade val="30000"/>
                  <a:satMod val="115000"/>
                </a:srgbClr>
              </a:gs>
              <a:gs pos="50000">
                <a:srgbClr val="336699">
                  <a:shade val="67500"/>
                  <a:satMod val="115000"/>
                </a:srgbClr>
              </a:gs>
              <a:gs pos="100000">
                <a:srgbClr val="336699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Siromašni se ne školuju, </a:t>
            </a: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ostaju nepismeni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, žive od povremene zarade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 ili rade na crno, obitelji imaju više djece,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žive na rubovima grada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39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  <p:bldP spid="10" grpId="0" build="allAtOnce" animBg="1"/>
      <p:bldP spid="11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__main__\Desktop\kvalitativno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71470" y="2643207"/>
            <a:ext cx="5686412" cy="4286255"/>
          </a:xfrm>
          <a:prstGeom prst="rect">
            <a:avLst/>
          </a:prstGeom>
          <a:noFill/>
        </p:spPr>
      </p:pic>
      <p:pic>
        <p:nvPicPr>
          <p:cNvPr id="6" name="Picture 5" descr="kvantitativno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928926" y="-24"/>
            <a:ext cx="6215074" cy="465090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42844" y="476672"/>
            <a:ext cx="3000396" cy="1809320"/>
          </a:xfrm>
          <a:prstGeom prst="rightArrow">
            <a:avLst/>
          </a:prstGeom>
          <a:solidFill>
            <a:srgbClr val="FF33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KVANTITATIVNO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 flipH="1">
            <a:off x="5436096" y="4941168"/>
            <a:ext cx="2850680" cy="1702542"/>
          </a:xfrm>
          <a:prstGeom prst="rightArrow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KVALITATIVNO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082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  <p:bldP spid="8" grpId="0" uiExpan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742103"/>
              </p:ext>
            </p:extLst>
          </p:nvPr>
        </p:nvGraphicFramePr>
        <p:xfrm>
          <a:off x="467544" y="1268760"/>
          <a:ext cx="7525199" cy="499005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727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18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108000">
                <a:tc rowSpan="2" gridSpan="2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6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učenik / učenica</a:t>
                      </a:r>
                      <a:endParaRPr lang="hr-HR" sz="16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gridSpan="9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zadaća </a:t>
                      </a:r>
                      <a:r>
                        <a:rPr lang="hr-HR" sz="1400" b="0" i="0" u="none" strike="noStrike" dirty="0" err="1" smtClean="0">
                          <a:solidFill>
                            <a:schemeClr val="tx1"/>
                          </a:solidFill>
                          <a:latin typeface="Calibri"/>
                        </a:rPr>
                        <a:t>br</a:t>
                      </a:r>
                      <a:endParaRPr lang="hr-H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hr-HR" sz="1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hr-HR" sz="1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hr-HR" sz="1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8000">
                <a:tc gridSpan="2"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II.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III.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IV.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V.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VI.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VII.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VIII.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OCJENA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ČEPERIĆ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Marija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1600" b="1" i="0" u="none" strike="noStrike" kern="1200" noProof="0" dirty="0" smtClean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rPr>
                        <a:t>+</a:t>
                      </a:r>
                      <a:endParaRPr kumimoji="0" lang="hr-HR" sz="1600" b="1" i="0" u="none" strike="noStrike" kern="1200" noProof="0" dirty="0">
                        <a:solidFill>
                          <a:schemeClr val="tx1"/>
                        </a:solidFill>
                        <a:latin typeface="Calibri"/>
                        <a:ea typeface=""/>
                        <a:cs typeface="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DABO</a:t>
                      </a:r>
                      <a:r>
                        <a:rPr lang="hr-HR" sz="1200" b="1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Lana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DENONA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Silvijo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DOMIĆ </a:t>
                      </a:r>
                      <a:r>
                        <a:rPr lang="hr-HR" sz="1200" b="0" i="0" u="none" strike="noStrike" dirty="0" err="1" smtClean="0">
                          <a:solidFill>
                            <a:schemeClr val="bg1"/>
                          </a:solidFill>
                          <a:latin typeface="Calibri"/>
                        </a:rPr>
                        <a:t>Odeta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OŠTARIĆ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Lucija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+</a:t>
                      </a:r>
                      <a:endParaRPr lang="hr-HR" sz="16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PRTORIĆ </a:t>
                      </a:r>
                      <a:r>
                        <a:rPr lang="hr-HR" sz="1200" b="0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Matko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ŠKODA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Vito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kumimoji="0" lang="hr-HR" sz="1200" b="1" i="0" u="none" strike="noStrike" kern="1200" dirty="0" smtClean="0">
                          <a:solidFill>
                            <a:schemeClr val="bg1"/>
                          </a:solidFill>
                          <a:latin typeface="Calibri"/>
                          <a:ea typeface=""/>
                          <a:cs typeface=""/>
                        </a:rPr>
                        <a:t>ŠKUNCA </a:t>
                      </a:r>
                      <a:r>
                        <a:rPr kumimoji="0" lang="hr-HR" sz="1200" b="0" i="0" u="none" strike="noStrike" kern="1200" dirty="0" smtClean="0">
                          <a:solidFill>
                            <a:schemeClr val="bg1"/>
                          </a:solidFill>
                          <a:latin typeface="Calibri"/>
                          <a:ea typeface=""/>
                          <a:cs typeface=""/>
                        </a:rPr>
                        <a:t>Marija</a:t>
                      </a:r>
                      <a:endParaRPr kumimoji="0" lang="hr-HR" sz="1200" b="0" i="0" u="none" strike="noStrike" kern="1200" dirty="0">
                        <a:solidFill>
                          <a:schemeClr val="bg1"/>
                        </a:solidFill>
                        <a:latin typeface="Calibri"/>
                        <a:ea typeface=""/>
                        <a:cs typeface="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ŠLJIVO </a:t>
                      </a:r>
                      <a:r>
                        <a:rPr lang="hr-HR" sz="1200" b="0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Katarina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ŠUPRAHA</a:t>
                      </a:r>
                      <a:r>
                        <a:rPr lang="hr-HR" sz="1200" b="0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Jelena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1600" b="1" i="0" u="none" strike="noStrike" kern="1200" noProof="0" dirty="0" smtClean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rPr>
                        <a:t>+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TAMARUT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Petra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TANGAR</a:t>
                      </a:r>
                      <a:r>
                        <a:rPr lang="hr-HR" sz="1200" b="0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Erik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VIDAS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Ana Maria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VIDAS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Ivan Branimir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VIDAS</a:t>
                      </a:r>
                      <a:r>
                        <a:rPr lang="hr-HR" sz="1200" b="0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Katarina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VULETA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Iva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1600" b="1" i="0" u="none" strike="noStrike" kern="1200" noProof="0" dirty="0" smtClean="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rPr>
                        <a:t>+</a:t>
                      </a:r>
                      <a:endParaRPr kumimoji="0" lang="hr-HR" sz="1600" b="1" i="0" u="none" strike="noStrike" kern="1200" noProof="0" dirty="0">
                        <a:solidFill>
                          <a:schemeClr val="tx1"/>
                        </a:solidFill>
                        <a:latin typeface="Calibri"/>
                        <a:ea typeface=""/>
                        <a:cs typeface="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ŽAN </a:t>
                      </a:r>
                      <a:r>
                        <a:rPr lang="hr-HR" sz="1200" b="0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Ana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253359" y="1022906"/>
            <a:ext cx="4824536" cy="58164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24544" y="269399"/>
            <a:ext cx="4788024" cy="753507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DOMAĆA ZADAĆA</a:t>
            </a:r>
          </a:p>
          <a:p>
            <a:pPr lvl="0" algn="ctr" eaLnBrk="0" hangingPunct="0">
              <a:lnSpc>
                <a:spcPts val="2000"/>
              </a:lnSpc>
            </a:pPr>
            <a:r>
              <a:rPr lang="hr-HR" sz="2000" u="sng" kern="0" dirty="0">
                <a:solidFill>
                  <a:prstClr val="whit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srednja-skola.github.io/sociologija</a:t>
            </a:r>
            <a:endParaRPr kumimoji="0" lang="hr-HR" sz="3600" b="0" i="1" u="sng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36096" y="2204864"/>
            <a:ext cx="178194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Lana </a:t>
            </a:r>
            <a:r>
              <a:rPr lang="hr-HR" dirty="0" err="1">
                <a:latin typeface="Calibri" panose="020F0502020204030204" pitchFamily="34" charset="0"/>
                <a:cs typeface="Calibri" panose="020F0502020204030204" pitchFamily="34" charset="0"/>
              </a:rPr>
              <a:t>Dabo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Ana </a:t>
            </a:r>
            <a:r>
              <a:rPr lang="hr-HR" dirty="0" err="1">
                <a:latin typeface="Calibri" panose="020F0502020204030204" pitchFamily="34" charset="0"/>
                <a:cs typeface="Calibri" panose="020F0502020204030204" pitchFamily="34" charset="0"/>
              </a:rPr>
              <a:t>Žan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Petra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Tamarut</a:t>
            </a:r>
          </a:p>
          <a:p>
            <a:pPr>
              <a:spcBef>
                <a:spcPts val="1200"/>
              </a:spcBef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Katarina </a:t>
            </a:r>
            <a:r>
              <a:rPr lang="hr-H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Vidas</a:t>
            </a:r>
            <a:endParaRPr lang="hr-H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Erik </a:t>
            </a:r>
            <a:r>
              <a:rPr lang="hr-HR" dirty="0" err="1">
                <a:latin typeface="Calibri" panose="020F0502020204030204" pitchFamily="34" charset="0"/>
                <a:cs typeface="Calibri" panose="020F0502020204030204" pitchFamily="34" charset="0"/>
              </a:rPr>
              <a:t>Tangar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56076" y="2204864"/>
            <a:ext cx="2088232" cy="22322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56076" y="3242881"/>
            <a:ext cx="2088232" cy="17702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56076" y="2780928"/>
            <a:ext cx="2088232" cy="17702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923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4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-1_376239S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5878" t="1205" r="1553"/>
          <a:stretch>
            <a:fillRect/>
          </a:stretch>
        </p:blipFill>
        <p:spPr>
          <a:xfrm>
            <a:off x="0" y="764704"/>
            <a:ext cx="9144000" cy="5951537"/>
          </a:xfrm>
        </p:spPr>
      </p:pic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379040" y="-27384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hr-HR" sz="44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Kvantitativno</a:t>
            </a:r>
            <a:endParaRPr lang="hr-HR" sz="4000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447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estorni.jpg"/>
          <p:cNvPicPr>
            <a:picLocks noGrp="1" noChangeAspect="1"/>
          </p:cNvPicPr>
          <p:nvPr>
            <p:ph sz="quarter" idx="4294967295"/>
          </p:nvPr>
        </p:nvPicPr>
        <p:blipFill>
          <a:blip r:embed="rId2" cstate="email"/>
          <a:stretch>
            <a:fillRect/>
          </a:stretch>
        </p:blipFill>
        <p:spPr>
          <a:xfrm>
            <a:off x="1010763" y="38968"/>
            <a:ext cx="7301913" cy="6649293"/>
          </a:xfrm>
          <a:prstGeom prst="rect">
            <a:avLst/>
          </a:prstGeo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 rot="16200000">
            <a:off x="-2776128" y="2568216"/>
            <a:ext cx="6757864" cy="9906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hr-HR" sz="54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Kvalitativno</a:t>
            </a:r>
            <a:endParaRPr lang="hr-HR" sz="4800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678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eblijina.jpg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124744"/>
            <a:ext cx="9144000" cy="5035550"/>
          </a:xfrm>
          <a:prstGeom prst="rect">
            <a:avLst/>
          </a:prstGeom>
        </p:spPr>
      </p:pic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323528" y="188640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hr-HR" sz="44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Kvantitativno</a:t>
            </a:r>
            <a:endParaRPr lang="hr-HR" sz="4000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-684584" y="4005064"/>
            <a:ext cx="1584176" cy="17281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30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ruktura_potrošnj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656913"/>
            <a:ext cx="8786874" cy="61478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323528" y="-27384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hr-HR" sz="44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Kvantitativno</a:t>
            </a:r>
            <a:endParaRPr lang="hr-HR" sz="4000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929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eljenje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95262" y="1323996"/>
            <a:ext cx="8753475" cy="510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179512" y="206152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hr-HR" sz="48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Kvantitativno</a:t>
            </a:r>
          </a:p>
        </p:txBody>
      </p:sp>
    </p:spTree>
    <p:extLst>
      <p:ext uri="{BB962C8B-B14F-4D97-AF65-F5344CB8AC3E}">
        <p14:creationId xmlns:p14="http://schemas.microsoft.com/office/powerpoint/2010/main" val="3349261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ne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3" y="142875"/>
            <a:ext cx="5967412" cy="65801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 rot="16200000">
            <a:off x="-3401888" y="2142663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hr-HR" sz="54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Kvantitativno</a:t>
            </a:r>
            <a:endParaRPr lang="hr-HR" sz="4800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30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eb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41457" y="692696"/>
            <a:ext cx="8384913" cy="6022571"/>
          </a:xfr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Content Placeholder 3" descr="web1.jpg"/>
          <p:cNvPicPr>
            <a:picLocks noChangeAspect="1"/>
          </p:cNvPicPr>
          <p:nvPr/>
        </p:nvPicPr>
        <p:blipFill rotWithShape="1">
          <a:blip r:embed="rId2"/>
          <a:srcRect l="1658" t="69006" r="80987" b="28094"/>
          <a:stretch/>
        </p:blipFill>
        <p:spPr>
          <a:xfrm>
            <a:off x="539552" y="4912593"/>
            <a:ext cx="1800200" cy="360040"/>
          </a:xfrm>
          <a:prstGeom prst="rect">
            <a:avLst/>
          </a:prstGeom>
          <a:effectLst/>
        </p:spPr>
      </p:pic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379040" y="-27384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hr-HR" sz="44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Kvalitativno</a:t>
            </a:r>
            <a:endParaRPr lang="hr-HR" sz="4000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246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500067" y="-99392"/>
            <a:ext cx="8858279" cy="857232"/>
          </a:xfrm>
        </p:spPr>
        <p:txBody>
          <a:bodyPr/>
          <a:lstStyle/>
          <a:p>
            <a:r>
              <a:rPr lang="hr-H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VRSTE</a:t>
            </a:r>
            <a:r>
              <a:rPr lang="hr-HR" sz="4000" dirty="0" smtClean="0"/>
              <a:t> </a:t>
            </a:r>
            <a:r>
              <a:rPr lang="hr-HR" sz="4000" dirty="0" smtClean="0">
                <a:solidFill>
                  <a:schemeClr val="tx1"/>
                </a:solidFill>
              </a:rPr>
              <a:t>SOCIOLOŠKOG ISTRAŽIVANJA</a:t>
            </a:r>
          </a:p>
        </p:txBody>
      </p:sp>
      <p:sp>
        <p:nvSpPr>
          <p:cNvPr id="4" name="okvir"/>
          <p:cNvSpPr/>
          <p:nvPr/>
        </p:nvSpPr>
        <p:spPr>
          <a:xfrm>
            <a:off x="357158" y="1770738"/>
            <a:ext cx="8572560" cy="42505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anketno_naslov"/>
          <p:cNvSpPr/>
          <p:nvPr/>
        </p:nvSpPr>
        <p:spPr>
          <a:xfrm>
            <a:off x="428596" y="1306380"/>
            <a:ext cx="2571768" cy="85725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ANKETNO</a:t>
            </a:r>
            <a:endParaRPr lang="hr-HR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ISTRAŽIVANJE</a:t>
            </a:r>
            <a:endParaRPr lang="hr-H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etno_naslov" hidden="1"/>
          <p:cNvSpPr/>
          <p:nvPr/>
        </p:nvSpPr>
        <p:spPr>
          <a:xfrm>
            <a:off x="3357554" y="1306380"/>
            <a:ext cx="2571768" cy="85725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ETNOGRAFSKO</a:t>
            </a:r>
          </a:p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ISTRAŽIVANJE</a:t>
            </a:r>
            <a:endParaRPr lang="hr-H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dokumenti_naslov" hidden="1"/>
          <p:cNvSpPr/>
          <p:nvPr/>
        </p:nvSpPr>
        <p:spPr>
          <a:xfrm>
            <a:off x="6286496" y="1306380"/>
            <a:ext cx="2571768" cy="857256"/>
          </a:xfrm>
          <a:prstGeom prst="rect">
            <a:avLst/>
          </a:prstGeom>
          <a:solidFill>
            <a:srgbClr val="009900"/>
          </a:solidFill>
          <a:ln>
            <a:noFill/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sz="2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ISTRAŽIVANJE</a:t>
            </a:r>
            <a:endParaRPr lang="hr-HR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DOKUMENATA</a:t>
            </a:r>
            <a:endParaRPr lang="hr-HR" sz="32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anketno_sadrzaj"/>
          <p:cNvSpPr/>
          <p:nvPr/>
        </p:nvSpPr>
        <p:spPr>
          <a:xfrm>
            <a:off x="500034" y="2377950"/>
            <a:ext cx="842968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buFont typeface="Arial" pitchFamily="34" charset="0"/>
              <a:buChar char="‒"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postupak kojim se na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temelju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anketnog upitnika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ili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intervjua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istražuju i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prikupljaju podatci, informacije, stavovi i mišljenja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o predmetu istraživanja (anketa, upitnik, intervju)</a:t>
            </a:r>
          </a:p>
          <a:p>
            <a:pPr marL="396000" indent="-396000">
              <a:spcBef>
                <a:spcPts val="1200"/>
              </a:spcBef>
              <a:buFont typeface="Arial" pitchFamily="34" charset="0"/>
              <a:buChar char="‒"/>
            </a:pPr>
            <a:r>
              <a:rPr lang="hr-HR" sz="2400" i="1" dirty="0" err="1" smtClean="0">
                <a:latin typeface="Calibri" pitchFamily="34" charset="0"/>
                <a:cs typeface="Calibri" pitchFamily="34" charset="0"/>
              </a:rPr>
              <a:t>npr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. koliki je opseg siromaštva, opseg kriminala, raširenost rastave braka, ispitivanje javnog mnijenja…</a:t>
            </a:r>
          </a:p>
          <a:p>
            <a:pPr marL="396000" indent="-396000">
              <a:spcBef>
                <a:spcPts val="1200"/>
              </a:spcBef>
              <a:buFont typeface="Arial" pitchFamily="34" charset="0"/>
              <a:buChar char="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kvantitativno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istraživanje</a:t>
            </a:r>
            <a:endParaRPr lang="hr-HR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etno_sadrzaj" hidden="1"/>
          <p:cNvSpPr/>
          <p:nvPr/>
        </p:nvSpPr>
        <p:spPr>
          <a:xfrm>
            <a:off x="500034" y="2377950"/>
            <a:ext cx="828680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spcBef>
                <a:spcPts val="1200"/>
              </a:spcBef>
              <a:buFont typeface="Arial" pitchFamily="34" charset="0"/>
              <a:buChar char="‒"/>
            </a:pP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(„pisanje o ljudima”)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oblik istraživanja koje pokušava izbliza sagledati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što ljudi doista osjećaju i kakva iskustva imaju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promatranje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396000" indent="-396000">
              <a:spcBef>
                <a:spcPts val="1200"/>
              </a:spcBef>
              <a:buFont typeface="Arial" pitchFamily="34" charset="0"/>
              <a:buChar char="‒"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usmjereno je na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razumijevanje značenja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koje ljudi pridaju svojem djelovanju</a:t>
            </a:r>
          </a:p>
          <a:p>
            <a:pPr marL="396000" indent="-396000">
              <a:spcBef>
                <a:spcPts val="1200"/>
              </a:spcBef>
              <a:buFont typeface="Arial" pitchFamily="34" charset="0"/>
              <a:buChar char="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kvalitativno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istraživanje</a:t>
            </a:r>
          </a:p>
        </p:txBody>
      </p:sp>
      <p:sp>
        <p:nvSpPr>
          <p:cNvPr id="16" name="dokumenti_sadrzaj" hidden="1"/>
          <p:cNvSpPr/>
          <p:nvPr/>
        </p:nvSpPr>
        <p:spPr>
          <a:xfrm>
            <a:off x="500034" y="2377950"/>
            <a:ext cx="828680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spcBef>
                <a:spcPts val="1800"/>
              </a:spcBef>
              <a:buFont typeface="Arial" pitchFamily="34" charset="0"/>
              <a:buChar char="‒"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kao izvor podataka uzima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dokumente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statistike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novine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televizijske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emisije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…</a:t>
            </a:r>
          </a:p>
          <a:p>
            <a:pPr marL="396000" lvl="1" indent="-396000">
              <a:spcBef>
                <a:spcPts val="1800"/>
              </a:spcBef>
              <a:buFont typeface="Arial" pitchFamily="34" charset="0"/>
              <a:buChar char="‒"/>
            </a:pPr>
            <a:r>
              <a:rPr lang="hr-HR" sz="2800" i="1" dirty="0" err="1" smtClean="0">
                <a:latin typeface="Calibri" pitchFamily="34" charset="0"/>
                <a:cs typeface="Calibri" pitchFamily="34" charset="0"/>
              </a:rPr>
              <a:t>npr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hr-HR" sz="2800" i="1" dirty="0" err="1" smtClean="0">
                <a:latin typeface="Calibri" pitchFamily="34" charset="0"/>
                <a:cs typeface="Calibri" pitchFamily="34" charset="0"/>
              </a:rPr>
              <a:t>Thomas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800" i="1" dirty="0" smtClean="0">
                <a:latin typeface="Calibri" pitchFamily="34" charset="0"/>
                <a:cs typeface="Calibri" pitchFamily="34" charset="0"/>
              </a:rPr>
              <a:t>Znaniecki – „Poljski seljak u Europi i Americi”</a:t>
            </a:r>
            <a:endParaRPr lang="hr-HR" sz="2800" dirty="0" smtClean="0">
              <a:latin typeface="Calibri" pitchFamily="34" charset="0"/>
              <a:cs typeface="Calibri" pitchFamily="34" charset="0"/>
            </a:endParaRPr>
          </a:p>
          <a:p>
            <a:pPr marL="396000" indent="-396000">
              <a:spcBef>
                <a:spcPts val="1800"/>
              </a:spcBef>
              <a:buFont typeface="Arial" pitchFamily="34" charset="0"/>
              <a:buChar char="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kvalitativno – kvantitativno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istraživanje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71031" y="6134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299 </a:t>
            </a:r>
            <a:r>
              <a:rPr lang="hr-HR" sz="1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- </a:t>
            </a:r>
            <a:r>
              <a:rPr lang="hr-HR" sz="1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300</a:t>
            </a:r>
            <a:endParaRPr lang="hr-HR" sz="12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188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5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0"/>
                            </p:stCondLst>
                            <p:childTnLst>
                              <p:par>
                                <p:cTn id="13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allAtOnce" animBg="1"/>
      <p:bldP spid="5" grpId="1" build="allAtOnce" animBg="1"/>
      <p:bldP spid="9" grpId="0" build="allAtOnce" animBg="1"/>
      <p:bldP spid="9" grpId="1" build="allAtOnce" animBg="1"/>
      <p:bldP spid="9" grpId="2" build="allAtOnce" animBg="1"/>
      <p:bldP spid="9" grpId="3" build="allAtOnce" animBg="1"/>
      <p:bldP spid="12" grpId="0" build="allAtOnce" animBg="1"/>
      <p:bldP spid="12" grpId="1" build="allAtOnce" animBg="1"/>
      <p:bldP spid="12" grpId="2" build="allAtOnce" animBg="1"/>
      <p:bldP spid="14" grpId="0" build="p"/>
      <p:bldP spid="14" grpId="1" build="allAtOnce"/>
      <p:bldP spid="15" grpId="0" build="allAtOnce"/>
      <p:bldP spid="15" grpId="1" build="allAtOnce"/>
      <p:bldP spid="16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500067" y="-99392"/>
            <a:ext cx="8858279" cy="857232"/>
          </a:xfrm>
        </p:spPr>
        <p:txBody>
          <a:bodyPr/>
          <a:lstStyle/>
          <a:p>
            <a:r>
              <a:rPr lang="hr-H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VRSTE</a:t>
            </a:r>
            <a:r>
              <a:rPr lang="hr-HR" sz="4000" dirty="0" smtClean="0"/>
              <a:t> </a:t>
            </a:r>
            <a:r>
              <a:rPr lang="hr-HR" sz="4000" dirty="0" smtClean="0">
                <a:solidFill>
                  <a:schemeClr val="tx1"/>
                </a:solidFill>
              </a:rPr>
              <a:t>SOCIOLOŠKOG ISTRAŽIVANJA</a:t>
            </a:r>
          </a:p>
        </p:txBody>
      </p:sp>
      <p:sp>
        <p:nvSpPr>
          <p:cNvPr id="4" name="okvir"/>
          <p:cNvSpPr/>
          <p:nvPr/>
        </p:nvSpPr>
        <p:spPr>
          <a:xfrm>
            <a:off x="357158" y="1770738"/>
            <a:ext cx="8572560" cy="42505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anketno_naslov" hidden="1"/>
          <p:cNvSpPr/>
          <p:nvPr/>
        </p:nvSpPr>
        <p:spPr>
          <a:xfrm>
            <a:off x="428596" y="1306380"/>
            <a:ext cx="2571768" cy="85725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ANKETNO</a:t>
            </a:r>
            <a:endParaRPr lang="hr-HR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ISTRAŽIVANJE</a:t>
            </a:r>
            <a:endParaRPr lang="hr-H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etno_naslov"/>
          <p:cNvSpPr/>
          <p:nvPr/>
        </p:nvSpPr>
        <p:spPr>
          <a:xfrm>
            <a:off x="3357554" y="1306380"/>
            <a:ext cx="2571768" cy="85725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ETNOGRAFSKO</a:t>
            </a:r>
          </a:p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ISTRAŽIVANJE</a:t>
            </a:r>
            <a:endParaRPr lang="hr-H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dokumenti_naslov" hidden="1"/>
          <p:cNvSpPr/>
          <p:nvPr/>
        </p:nvSpPr>
        <p:spPr>
          <a:xfrm>
            <a:off x="6286496" y="1306380"/>
            <a:ext cx="2571768" cy="857256"/>
          </a:xfrm>
          <a:prstGeom prst="rect">
            <a:avLst/>
          </a:prstGeom>
          <a:solidFill>
            <a:srgbClr val="009900"/>
          </a:solidFill>
          <a:ln>
            <a:noFill/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sz="2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ISTRAŽIVANJE</a:t>
            </a:r>
            <a:endParaRPr lang="hr-HR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DOKUMENATA</a:t>
            </a:r>
            <a:endParaRPr lang="hr-HR" sz="32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anketno_sadrzaj" hidden="1"/>
          <p:cNvSpPr/>
          <p:nvPr/>
        </p:nvSpPr>
        <p:spPr>
          <a:xfrm>
            <a:off x="500034" y="2377950"/>
            <a:ext cx="842968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buFont typeface="Arial" pitchFamily="34" charset="0"/>
              <a:buChar char="‒"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postupak kojim se na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temelju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anketnog upitnika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ili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intervjua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istražuju i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prikupljaju podatci, informacije, stavovi i mišljenja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o predmetu istraživanja (anketa, upitnik, intervju)</a:t>
            </a:r>
          </a:p>
          <a:p>
            <a:pPr marL="396000" indent="-396000">
              <a:spcBef>
                <a:spcPts val="1200"/>
              </a:spcBef>
              <a:buFont typeface="Arial" pitchFamily="34" charset="0"/>
              <a:buChar char="‒"/>
            </a:pPr>
            <a:r>
              <a:rPr lang="hr-HR" sz="2400" i="1" dirty="0" err="1" smtClean="0">
                <a:latin typeface="Calibri" pitchFamily="34" charset="0"/>
                <a:cs typeface="Calibri" pitchFamily="34" charset="0"/>
              </a:rPr>
              <a:t>npr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. koliki je opseg siromaštva, opseg kriminala, raširenost rastave braka, ispitivanje javnog mnijenja…</a:t>
            </a:r>
          </a:p>
          <a:p>
            <a:pPr marL="396000" indent="-396000">
              <a:spcBef>
                <a:spcPts val="1200"/>
              </a:spcBef>
              <a:buFont typeface="Arial" pitchFamily="34" charset="0"/>
              <a:buChar char="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kvantitativno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istraživanje</a:t>
            </a:r>
            <a:endParaRPr lang="hr-HR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etno_sadrzaj"/>
          <p:cNvSpPr/>
          <p:nvPr/>
        </p:nvSpPr>
        <p:spPr>
          <a:xfrm>
            <a:off x="500034" y="2377950"/>
            <a:ext cx="828680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spcBef>
                <a:spcPts val="1200"/>
              </a:spcBef>
              <a:buFont typeface="Arial" pitchFamily="34" charset="0"/>
              <a:buChar char="‒"/>
            </a:pP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(„pisanje o ljudima”)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oblik istraživanja koje pokušava izbliza sagledati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što ljudi doista osjećaju i kakva iskustva imaju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promatranje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396000" indent="-396000">
              <a:spcBef>
                <a:spcPts val="1200"/>
              </a:spcBef>
              <a:buFont typeface="Arial" pitchFamily="34" charset="0"/>
              <a:buChar char="‒"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usmjereno je na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razumijevanje značenja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koje ljudi pridaju svojem djelovanju</a:t>
            </a:r>
          </a:p>
          <a:p>
            <a:pPr marL="396000" indent="-396000">
              <a:spcBef>
                <a:spcPts val="1200"/>
              </a:spcBef>
              <a:buFont typeface="Arial" pitchFamily="34" charset="0"/>
              <a:buChar char="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kvalitativno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istraživanje</a:t>
            </a:r>
          </a:p>
        </p:txBody>
      </p:sp>
      <p:sp>
        <p:nvSpPr>
          <p:cNvPr id="16" name="dokumenti_sadrzaj" hidden="1"/>
          <p:cNvSpPr/>
          <p:nvPr/>
        </p:nvSpPr>
        <p:spPr>
          <a:xfrm>
            <a:off x="500034" y="2377950"/>
            <a:ext cx="828680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spcBef>
                <a:spcPts val="1800"/>
              </a:spcBef>
              <a:buFont typeface="Arial" pitchFamily="34" charset="0"/>
              <a:buChar char="‒"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kao izvor podataka uzima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dokumente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statistike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novine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televizijske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emisije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…</a:t>
            </a:r>
          </a:p>
          <a:p>
            <a:pPr marL="396000" lvl="1" indent="-396000">
              <a:spcBef>
                <a:spcPts val="1800"/>
              </a:spcBef>
              <a:buFont typeface="Arial" pitchFamily="34" charset="0"/>
              <a:buChar char="‒"/>
            </a:pPr>
            <a:r>
              <a:rPr lang="hr-HR" sz="2800" i="1" dirty="0" err="1" smtClean="0">
                <a:latin typeface="Calibri" pitchFamily="34" charset="0"/>
                <a:cs typeface="Calibri" pitchFamily="34" charset="0"/>
              </a:rPr>
              <a:t>npr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hr-HR" sz="2800" i="1" dirty="0" err="1" smtClean="0">
                <a:latin typeface="Calibri" pitchFamily="34" charset="0"/>
                <a:cs typeface="Calibri" pitchFamily="34" charset="0"/>
              </a:rPr>
              <a:t>Thomas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800" i="1" dirty="0" smtClean="0">
                <a:latin typeface="Calibri" pitchFamily="34" charset="0"/>
                <a:cs typeface="Calibri" pitchFamily="34" charset="0"/>
              </a:rPr>
              <a:t>Znaniecki – „Poljski seljak u Europi i Americi”</a:t>
            </a:r>
            <a:endParaRPr lang="hr-HR" sz="2800" dirty="0" smtClean="0">
              <a:latin typeface="Calibri" pitchFamily="34" charset="0"/>
              <a:cs typeface="Calibri" pitchFamily="34" charset="0"/>
            </a:endParaRPr>
          </a:p>
          <a:p>
            <a:pPr marL="396000" indent="-396000">
              <a:spcBef>
                <a:spcPts val="1800"/>
              </a:spcBef>
              <a:buFont typeface="Arial" pitchFamily="34" charset="0"/>
              <a:buChar char="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kvalitativno – kvantitativno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istraživanje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71031" y="6134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299 </a:t>
            </a:r>
            <a:r>
              <a:rPr lang="hr-HR" sz="1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- </a:t>
            </a:r>
            <a:r>
              <a:rPr lang="hr-HR" sz="1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300</a:t>
            </a:r>
            <a:endParaRPr lang="hr-HR" sz="12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212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5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0"/>
                            </p:stCondLst>
                            <p:childTnLst>
                              <p:par>
                                <p:cTn id="13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allAtOnce" animBg="1"/>
      <p:bldP spid="5" grpId="1" build="allAtOnce" animBg="1"/>
      <p:bldP spid="9" grpId="0" build="allAtOnce" animBg="1"/>
      <p:bldP spid="9" grpId="1" build="allAtOnce" animBg="1"/>
      <p:bldP spid="9" grpId="2" build="allAtOnce" animBg="1"/>
      <p:bldP spid="9" grpId="3" build="allAtOnce" animBg="1"/>
      <p:bldP spid="12" grpId="0" build="allAtOnce" animBg="1"/>
      <p:bldP spid="12" grpId="1" build="allAtOnce" animBg="1"/>
      <p:bldP spid="12" grpId="2" build="allAtOnce" animBg="1"/>
      <p:bldP spid="14" grpId="0" build="p"/>
      <p:bldP spid="14" grpId="1" build="allAtOnce"/>
      <p:bldP spid="15" grpId="0" build="allAtOnce"/>
      <p:bldP spid="15" grpId="1" build="allAtOnce"/>
      <p:bldP spid="16" grpId="0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500067" y="-99392"/>
            <a:ext cx="8858279" cy="857232"/>
          </a:xfrm>
        </p:spPr>
        <p:txBody>
          <a:bodyPr/>
          <a:lstStyle/>
          <a:p>
            <a:r>
              <a:rPr lang="hr-H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VRSTE</a:t>
            </a:r>
            <a:r>
              <a:rPr lang="hr-HR" sz="4000" dirty="0" smtClean="0"/>
              <a:t> </a:t>
            </a:r>
            <a:r>
              <a:rPr lang="hr-HR" sz="4000" dirty="0" smtClean="0">
                <a:solidFill>
                  <a:schemeClr val="tx1"/>
                </a:solidFill>
              </a:rPr>
              <a:t>SOCIOLOŠKOG ISTRAŽIVANJA</a:t>
            </a:r>
          </a:p>
        </p:txBody>
      </p:sp>
      <p:sp>
        <p:nvSpPr>
          <p:cNvPr id="4" name="okvir"/>
          <p:cNvSpPr/>
          <p:nvPr/>
        </p:nvSpPr>
        <p:spPr>
          <a:xfrm>
            <a:off x="357158" y="1770738"/>
            <a:ext cx="8572560" cy="42505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anketno_naslov" hidden="1"/>
          <p:cNvSpPr/>
          <p:nvPr/>
        </p:nvSpPr>
        <p:spPr>
          <a:xfrm>
            <a:off x="428596" y="1306380"/>
            <a:ext cx="2571768" cy="85725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ANKETNO</a:t>
            </a:r>
            <a:endParaRPr lang="hr-HR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ISTRAŽIVANJE</a:t>
            </a:r>
            <a:endParaRPr lang="hr-H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etno_naslov" hidden="1"/>
          <p:cNvSpPr/>
          <p:nvPr/>
        </p:nvSpPr>
        <p:spPr>
          <a:xfrm>
            <a:off x="3357554" y="1306380"/>
            <a:ext cx="2571768" cy="85725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ETNOGRAFSKO</a:t>
            </a:r>
          </a:p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ISTRAŽIVANJE</a:t>
            </a:r>
            <a:endParaRPr lang="hr-H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dokumenti_naslov"/>
          <p:cNvSpPr/>
          <p:nvPr/>
        </p:nvSpPr>
        <p:spPr>
          <a:xfrm>
            <a:off x="6286496" y="1306380"/>
            <a:ext cx="2571768" cy="857256"/>
          </a:xfrm>
          <a:prstGeom prst="rect">
            <a:avLst/>
          </a:prstGeom>
          <a:solidFill>
            <a:srgbClr val="009900"/>
          </a:solidFill>
          <a:ln>
            <a:noFill/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sz="2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ISTRAŽIVANJE</a:t>
            </a:r>
            <a:endParaRPr lang="hr-HR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DOKUMENATA</a:t>
            </a:r>
            <a:endParaRPr lang="hr-HR" sz="32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anketno_sadrzaj" hidden="1"/>
          <p:cNvSpPr/>
          <p:nvPr/>
        </p:nvSpPr>
        <p:spPr>
          <a:xfrm>
            <a:off x="500034" y="2377950"/>
            <a:ext cx="842968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buFont typeface="Arial" pitchFamily="34" charset="0"/>
              <a:buChar char="‒"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postupak kojim se na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temelju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anketnog upitnika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ili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intervjua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istražuju i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prikupljaju podatci, informacije, stavovi i mišljenja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o predmetu istraživanja (anketa, upitnik, intervju)</a:t>
            </a:r>
          </a:p>
          <a:p>
            <a:pPr marL="396000" indent="-396000">
              <a:spcBef>
                <a:spcPts val="1200"/>
              </a:spcBef>
              <a:buFont typeface="Arial" pitchFamily="34" charset="0"/>
              <a:buChar char="‒"/>
            </a:pPr>
            <a:r>
              <a:rPr lang="hr-HR" sz="2400" i="1" dirty="0" err="1" smtClean="0">
                <a:latin typeface="Calibri" pitchFamily="34" charset="0"/>
                <a:cs typeface="Calibri" pitchFamily="34" charset="0"/>
              </a:rPr>
              <a:t>npr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. koliki je opseg siromaštva, opseg kriminala, raširenost rastave braka, ispitivanje javnog mnijenja…</a:t>
            </a:r>
          </a:p>
          <a:p>
            <a:pPr marL="396000" indent="-396000">
              <a:spcBef>
                <a:spcPts val="1200"/>
              </a:spcBef>
              <a:buFont typeface="Arial" pitchFamily="34" charset="0"/>
              <a:buChar char="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kvantitativno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istraživanje</a:t>
            </a:r>
            <a:endParaRPr lang="hr-HR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etno_sadrzaj" hidden="1"/>
          <p:cNvSpPr/>
          <p:nvPr/>
        </p:nvSpPr>
        <p:spPr>
          <a:xfrm>
            <a:off x="500034" y="2377950"/>
            <a:ext cx="828680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spcBef>
                <a:spcPts val="1200"/>
              </a:spcBef>
              <a:buFont typeface="Arial" pitchFamily="34" charset="0"/>
              <a:buChar char="‒"/>
            </a:pP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(„pisanje o ljudima”)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oblik istraživanja koje pokušava izbliza sagledati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što ljudi doista osjećaju i kakva iskustva imaju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promatranje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396000" indent="-396000">
              <a:spcBef>
                <a:spcPts val="1200"/>
              </a:spcBef>
              <a:buFont typeface="Arial" pitchFamily="34" charset="0"/>
              <a:buChar char="‒"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usmjereno je na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razumijevanje značenja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koje ljudi pridaju svojem djelovanju</a:t>
            </a:r>
          </a:p>
          <a:p>
            <a:pPr marL="396000" indent="-396000">
              <a:spcBef>
                <a:spcPts val="1200"/>
              </a:spcBef>
              <a:buFont typeface="Arial" pitchFamily="34" charset="0"/>
              <a:buChar char="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kvalitativno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istraživanje</a:t>
            </a:r>
          </a:p>
        </p:txBody>
      </p:sp>
      <p:sp>
        <p:nvSpPr>
          <p:cNvPr id="16" name="dokumenti_sadrzaj"/>
          <p:cNvSpPr/>
          <p:nvPr/>
        </p:nvSpPr>
        <p:spPr>
          <a:xfrm>
            <a:off x="500034" y="2377950"/>
            <a:ext cx="828680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spcBef>
                <a:spcPts val="1800"/>
              </a:spcBef>
              <a:buFont typeface="Arial" pitchFamily="34" charset="0"/>
              <a:buChar char="‒"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kao izvor podataka uzima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dokumente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statistike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novine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televizijske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emisije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…</a:t>
            </a:r>
          </a:p>
          <a:p>
            <a:pPr marL="396000" lvl="1" indent="-396000">
              <a:spcBef>
                <a:spcPts val="1800"/>
              </a:spcBef>
              <a:buFont typeface="Arial" pitchFamily="34" charset="0"/>
              <a:buChar char="‒"/>
            </a:pPr>
            <a:r>
              <a:rPr lang="hr-HR" sz="2800" i="1" dirty="0" err="1" smtClean="0">
                <a:latin typeface="Calibri" pitchFamily="34" charset="0"/>
                <a:cs typeface="Calibri" pitchFamily="34" charset="0"/>
              </a:rPr>
              <a:t>npr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hr-HR" sz="2800" i="1" dirty="0" err="1" smtClean="0">
                <a:latin typeface="Calibri" pitchFamily="34" charset="0"/>
                <a:cs typeface="Calibri" pitchFamily="34" charset="0"/>
              </a:rPr>
              <a:t>Thomas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800" i="1" dirty="0" smtClean="0">
                <a:latin typeface="Calibri" pitchFamily="34" charset="0"/>
                <a:cs typeface="Calibri" pitchFamily="34" charset="0"/>
              </a:rPr>
              <a:t>Znaniecki – „Poljski seljak u Europi i Americi”</a:t>
            </a:r>
            <a:endParaRPr lang="hr-HR" sz="2800" dirty="0" smtClean="0">
              <a:latin typeface="Calibri" pitchFamily="34" charset="0"/>
              <a:cs typeface="Calibri" pitchFamily="34" charset="0"/>
            </a:endParaRPr>
          </a:p>
          <a:p>
            <a:pPr marL="396000" indent="-396000">
              <a:spcBef>
                <a:spcPts val="1800"/>
              </a:spcBef>
              <a:buFont typeface="Arial" pitchFamily="34" charset="0"/>
              <a:buChar char="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kvalitativno – kvantitativno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istraživanje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71031" y="6134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299 </a:t>
            </a:r>
            <a:r>
              <a:rPr lang="hr-HR" sz="1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- </a:t>
            </a:r>
            <a:r>
              <a:rPr lang="hr-HR" sz="1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300</a:t>
            </a:r>
            <a:endParaRPr lang="hr-HR" sz="12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86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5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0"/>
                            </p:stCondLst>
                            <p:childTnLst>
                              <p:par>
                                <p:cTn id="13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allAtOnce" animBg="1"/>
      <p:bldP spid="5" grpId="1" build="allAtOnce" animBg="1"/>
      <p:bldP spid="9" grpId="0" build="allAtOnce" animBg="1"/>
      <p:bldP spid="9" grpId="1" build="allAtOnce" animBg="1"/>
      <p:bldP spid="9" grpId="2" build="allAtOnce" animBg="1"/>
      <p:bldP spid="9" grpId="3" build="allAtOnce" animBg="1"/>
      <p:bldP spid="12" grpId="0" build="allAtOnce" animBg="1"/>
      <p:bldP spid="12" grpId="1" build="allAtOnce" animBg="1"/>
      <p:bldP spid="12" grpId="2" build="allAtOnce" animBg="1"/>
      <p:bldP spid="14" grpId="0" build="p"/>
      <p:bldP spid="14" grpId="1" build="allAtOnce"/>
      <p:bldP spid="15" grpId="0" build="allAtOnce"/>
      <p:bldP spid="15" grpId="1" build="allAtOnce"/>
      <p:bldP spid="16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153400" cy="485756"/>
          </a:xfrm>
        </p:spPr>
        <p:txBody>
          <a:bodyPr/>
          <a:lstStyle/>
          <a:p>
            <a:r>
              <a:rPr lang="hr-HR" dirty="0" smtClean="0"/>
              <a:t>ETOS ZNANOSTI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142984"/>
            <a:ext cx="8623331" cy="39528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ETOS ZNANOSTI </a:t>
            </a:r>
            <a:r>
              <a:rPr lang="hr-HR" dirty="0" smtClean="0"/>
              <a:t>–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skup vrijednosti i normi </a:t>
            </a:r>
            <a:r>
              <a:rPr lang="hr-HR" dirty="0" smtClean="0"/>
              <a:t>koje su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obvezujuće</a:t>
            </a:r>
            <a:r>
              <a:rPr lang="hr-HR" dirty="0" smtClean="0"/>
              <a:t> za svakoga tko se bavi znanošću</a:t>
            </a:r>
          </a:p>
          <a:p>
            <a:pPr>
              <a:buClr>
                <a:schemeClr val="tx1"/>
              </a:buClr>
            </a:pPr>
            <a:endParaRPr lang="hr-HR" dirty="0" smtClean="0"/>
          </a:p>
          <a:p>
            <a:pPr lvl="1"/>
            <a:r>
              <a:rPr lang="hr-HR" dirty="0" smtClean="0"/>
              <a:t>to su zabrane, preporuke i dopuštenja moralnog karaktera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72400" y="613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294 - 295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sz="quarter" idx="1"/>
          </p:nvPr>
        </p:nvSpPr>
        <p:spPr>
          <a:xfrm>
            <a:off x="-32" y="909213"/>
            <a:ext cx="9144032" cy="5472115"/>
          </a:xfrm>
        </p:spPr>
        <p:txBody>
          <a:bodyPr/>
          <a:lstStyle/>
          <a:p>
            <a:pPr marL="360000" indent="-360000">
              <a:spcBef>
                <a:spcPts val="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r>
              <a:rPr lang="vi-VN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STUDIJA SLUČAJA</a:t>
            </a:r>
            <a:endParaRPr lang="hr-HR" sz="32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endParaRPr lang="hr-HR" sz="3200" b="1" i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endParaRPr lang="hr-HR" sz="2000" i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endParaRPr lang="vi-VN" sz="2000" i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50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r>
              <a:rPr lang="vi-VN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KOMPARATIVN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 PRISTUP</a:t>
            </a:r>
            <a:r>
              <a:rPr lang="vi-VN" sz="32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hr-HR" sz="240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120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endParaRPr lang="hr-HR" sz="24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300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r>
              <a:rPr lang="vi-VN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LONGITUDINALNA STRATEGIJA </a:t>
            </a:r>
            <a:endParaRPr lang="hr-HR" sz="240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120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endParaRPr lang="hr-HR" sz="24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300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r>
              <a:rPr lang="vi-VN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STRATEGIJA PRESJEKA</a:t>
            </a:r>
            <a:endParaRPr lang="hr-HR" sz="2000" i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-32" y="908720"/>
            <a:ext cx="9144032" cy="5523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90000"/>
              <a:buFont typeface="Tw Cen MT" pitchFamily="34" charset="-18"/>
              <a:buAutoNum type="arabicPeriod"/>
              <a:tabLst/>
              <a:defRPr/>
            </a:pPr>
            <a:r>
              <a:rPr kumimoji="0" lang="vi-V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STUDIJA SLUČAJA</a:t>
            </a:r>
            <a:r>
              <a:rPr kumimoji="0" lang="vi-V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– istra</a:t>
            </a:r>
            <a:r>
              <a:rPr kumimoji="0" lang="hr-H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živanje</a:t>
            </a:r>
            <a:r>
              <a:rPr kumimoji="0" lang="hr-H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vi-V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samo jednog, posebnog slučaja</a:t>
            </a: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(jedne osobe, grupe ili društva)</a:t>
            </a:r>
          </a:p>
          <a:p>
            <a:pPr marL="828000" marR="0" lvl="1" indent="-25200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Tx/>
              <a:buSzPct val="100000"/>
              <a:buFont typeface="Calibri" pitchFamily="34" charset="0"/>
              <a:buChar char="─"/>
              <a:tabLst/>
              <a:defRPr/>
            </a:pPr>
            <a:r>
              <a:rPr kumimoji="0" lang="vi-VN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cilj je detaljno ispitati i opisati predmet istraživanja</a:t>
            </a:r>
            <a:endParaRPr kumimoji="0" lang="hr-HR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828000" marR="0" lvl="1" indent="-2520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Calibri" pitchFamily="34" charset="0"/>
              <a:buChar char="─"/>
              <a:tabLst/>
              <a:defRPr/>
            </a:pPr>
            <a:r>
              <a:rPr kumimoji="0" lang="hr-HR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npr</a:t>
            </a:r>
            <a:r>
              <a:rPr kumimoji="0" lang="hr-H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. istraživanje stila </a:t>
            </a:r>
            <a:r>
              <a:rPr kumimoji="0" lang="hr-HR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živlota</a:t>
            </a:r>
            <a:r>
              <a:rPr kumimoji="0" lang="hr-H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mladih u Novom Zagrebu</a:t>
            </a:r>
            <a:endParaRPr kumimoji="0" lang="vi-VN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Pct val="90000"/>
              <a:buFont typeface="Tw Cen MT" pitchFamily="34" charset="-18"/>
              <a:buAutoNum type="arabicPeriod"/>
              <a:tabLst/>
              <a:defRPr/>
            </a:pPr>
            <a:r>
              <a:rPr kumimoji="0" lang="vi-V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KOMPARATIVN</a:t>
            </a:r>
            <a:r>
              <a:rPr kumimoji="0" lang="hr-H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</a:t>
            </a:r>
            <a:r>
              <a:rPr kumimoji="0" lang="hr-HR" sz="32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PRISTUP</a:t>
            </a: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– uzimanje </a:t>
            </a:r>
            <a:r>
              <a:rPr kumimoji="0" lang="vi-V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dva ili više slučaj</a:t>
            </a:r>
            <a:r>
              <a:rPr kumimoji="0" lang="hr-H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</a:t>
            </a:r>
            <a:r>
              <a:rPr kumimoji="0" lang="vi-V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kako bi se ispitale njihove sličnosti ili razlike</a:t>
            </a:r>
            <a:endParaRPr kumimoji="0" lang="hr-HR" sz="2400" b="0" i="1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828000" marR="0" lvl="1" indent="-2520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Calibri" pitchFamily="34" charset="0"/>
              <a:buChar char="─"/>
              <a:tabLst/>
              <a:defRPr/>
            </a:pPr>
            <a:r>
              <a:rPr kumimoji="0" lang="vi-VN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npr. Durkheimova studija o samoubojstvima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ts val="1900"/>
              </a:spcBef>
              <a:spcAft>
                <a:spcPct val="0"/>
              </a:spcAft>
              <a:buClrTx/>
              <a:buSzPct val="90000"/>
              <a:buFont typeface="Tw Cen MT" pitchFamily="34" charset="-18"/>
              <a:buAutoNum type="arabicPeriod"/>
              <a:tabLst/>
              <a:defRPr/>
            </a:pPr>
            <a:r>
              <a:rPr kumimoji="0" lang="vi-V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LONGITUDINALNA STRATEGIJA </a:t>
            </a: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– ispituje </a:t>
            </a:r>
            <a:r>
              <a:rPr kumimoji="0" lang="vi-V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promjene kroz vrijeme </a:t>
            </a:r>
            <a:r>
              <a:rPr kumimoji="0" lang="hr-H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kumimoji="0" lang="hr-HR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npr</a:t>
            </a:r>
            <a:r>
              <a:rPr kumimoji="0" lang="hr-H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. praćenje grupe učenika kroz osnovnu školu i ispitivanje promjena u njihovim stavovima i ponašanju) – „</a:t>
            </a:r>
            <a:r>
              <a:rPr kumimoji="0" lang="hr-HR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The</a:t>
            </a:r>
            <a:r>
              <a:rPr kumimoji="0" lang="hr-H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 </a:t>
            </a:r>
            <a:r>
              <a:rPr kumimoji="0" lang="hr-HR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Marshmallow</a:t>
            </a:r>
            <a:r>
              <a:rPr kumimoji="0" lang="hr-H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Test”</a:t>
            </a:r>
            <a:endParaRPr kumimoji="0" lang="vi-V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Pct val="90000"/>
              <a:buFont typeface="Tw Cen MT" pitchFamily="34" charset="-18"/>
              <a:buAutoNum type="arabicPeriod"/>
              <a:tabLst/>
              <a:defRPr/>
            </a:pPr>
            <a:r>
              <a:rPr kumimoji="0" lang="vi-V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STRATEGIJA PRESJEKA</a:t>
            </a:r>
            <a:r>
              <a:rPr kumimoji="0" lang="hr-H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– zanemaruje vremensku dimenziju i daje sliku situacije </a:t>
            </a:r>
            <a:r>
              <a:rPr kumimoji="0" lang="vi-V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 određenom trenutku</a:t>
            </a:r>
            <a:endParaRPr kumimoji="0" lang="hr-HR" sz="24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828000" marR="0" lvl="1" indent="-2520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Calibri" pitchFamily="34" charset="0"/>
              <a:buChar char="─"/>
              <a:tabLst/>
              <a:defRPr/>
            </a:pPr>
            <a:r>
              <a:rPr kumimoji="0" lang="hr-HR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npr</a:t>
            </a:r>
            <a:r>
              <a:rPr kumimoji="0" lang="hr-H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. prikupljanje informacija o stanovništvu u točno određenom trenutku</a:t>
            </a:r>
          </a:p>
        </p:txBody>
      </p:sp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500034" y="-27384"/>
            <a:ext cx="8153400" cy="990600"/>
          </a:xfrm>
        </p:spPr>
        <p:txBody>
          <a:bodyPr/>
          <a:lstStyle/>
          <a:p>
            <a:r>
              <a:rPr lang="vi-V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STRATEGIJ</a:t>
            </a:r>
            <a:r>
              <a:rPr lang="hr-H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vi-V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dirty="0" smtClean="0">
                <a:solidFill>
                  <a:schemeClr val="tx1"/>
                </a:solidFill>
              </a:rPr>
              <a:t>ISTRAŽIVANJA</a:t>
            </a:r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6748" y="613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300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497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  <p:bldP spid="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4" descr="1239261-img-marshmallow-deti-test-sladkosti-vule-pokusen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6632"/>
            <a:ext cx="5643602" cy="35977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Slika 5" descr="marshmellow-test-604-cs050713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357554" y="3714752"/>
            <a:ext cx="5643602" cy="30553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107504" y="569292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LONGITUDINALNA STRATEGIJA 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1859717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sz="4000" dirty="0" smtClean="0">
                <a:solidFill>
                  <a:srgbClr val="FFC000"/>
                </a:solidFill>
              </a:rPr>
              <a:t>PONAVLJANJE</a:t>
            </a:r>
            <a:endParaRPr lang="hr-HR" i="1" dirty="0" smtClean="0">
              <a:solidFill>
                <a:srgbClr val="FFC000"/>
              </a:solidFill>
            </a:endParaRPr>
          </a:p>
        </p:txBody>
      </p:sp>
      <p:sp>
        <p:nvSpPr>
          <p:cNvPr id="11" name="Pravokutnik 6"/>
          <p:cNvSpPr/>
          <p:nvPr/>
        </p:nvSpPr>
        <p:spPr>
          <a:xfrm>
            <a:off x="5286380" y="2285992"/>
            <a:ext cx="2857520" cy="500066"/>
          </a:xfrm>
          <a:prstGeom prst="rect">
            <a:avLst/>
          </a:prstGeom>
          <a:gradFill flip="none" rotWithShape="1">
            <a:gsLst>
              <a:gs pos="0">
                <a:srgbClr val="3E6C92">
                  <a:shade val="30000"/>
                  <a:satMod val="115000"/>
                </a:srgbClr>
              </a:gs>
              <a:gs pos="50000">
                <a:srgbClr val="3E6C92">
                  <a:shade val="67500"/>
                  <a:satMod val="115000"/>
                </a:srgbClr>
              </a:gs>
              <a:gs pos="100000">
                <a:srgbClr val="3E6C92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KVALITATIVNO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2" name="Pravokutnik 6"/>
          <p:cNvSpPr/>
          <p:nvPr/>
        </p:nvSpPr>
        <p:spPr>
          <a:xfrm>
            <a:off x="2928926" y="1214422"/>
            <a:ext cx="3429024" cy="64294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PRISTUPI ISTRAŽIVANJU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1" name="Pravokutnik 6"/>
          <p:cNvSpPr/>
          <p:nvPr/>
        </p:nvSpPr>
        <p:spPr>
          <a:xfrm>
            <a:off x="285720" y="4143380"/>
            <a:ext cx="4000528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ANKETNO</a:t>
            </a:r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istraživanje</a:t>
            </a:r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2" name="Pravokutnik 6"/>
          <p:cNvSpPr/>
          <p:nvPr/>
        </p:nvSpPr>
        <p:spPr>
          <a:xfrm>
            <a:off x="285720" y="4750603"/>
            <a:ext cx="4000528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ETNOGRAFSKO</a:t>
            </a:r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istraživanje</a:t>
            </a:r>
            <a:endParaRPr lang="hr-H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3" name="Pravokutnik 6"/>
          <p:cNvSpPr/>
          <p:nvPr/>
        </p:nvSpPr>
        <p:spPr>
          <a:xfrm>
            <a:off x="285720" y="3286124"/>
            <a:ext cx="4000528" cy="642942"/>
          </a:xfrm>
          <a:prstGeom prst="rect">
            <a:avLst/>
          </a:prstGeom>
          <a:gradFill flip="none" rotWithShape="1">
            <a:gsLst>
              <a:gs pos="0">
                <a:srgbClr val="3E6C92">
                  <a:shade val="30000"/>
                  <a:satMod val="115000"/>
                </a:srgbClr>
              </a:gs>
              <a:gs pos="50000">
                <a:srgbClr val="3E6C92">
                  <a:shade val="67500"/>
                  <a:satMod val="115000"/>
                </a:srgbClr>
              </a:gs>
              <a:gs pos="100000">
                <a:srgbClr val="3E6C92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VRSTE SOC. ISTRAŽIVANJA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4" name="Pravokutnik 6"/>
          <p:cNvSpPr/>
          <p:nvPr/>
        </p:nvSpPr>
        <p:spPr>
          <a:xfrm>
            <a:off x="285720" y="5357826"/>
            <a:ext cx="4000528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istraživanje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DOKUMENATA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26" name="Elbow Connector 25"/>
          <p:cNvCxnSpPr>
            <a:stCxn id="23" idx="1"/>
            <a:endCxn id="21" idx="1"/>
          </p:cNvCxnSpPr>
          <p:nvPr/>
        </p:nvCxnSpPr>
        <p:spPr>
          <a:xfrm rot="10800000" flipV="1">
            <a:off x="285720" y="3607595"/>
            <a:ext cx="1588" cy="785818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3" idx="1"/>
            <a:endCxn id="22" idx="1"/>
          </p:cNvCxnSpPr>
          <p:nvPr/>
        </p:nvCxnSpPr>
        <p:spPr>
          <a:xfrm rot="10800000" flipV="1">
            <a:off x="285720" y="3607595"/>
            <a:ext cx="1588" cy="1357322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3" idx="1"/>
            <a:endCxn id="24" idx="1"/>
          </p:cNvCxnSpPr>
          <p:nvPr/>
        </p:nvCxnSpPr>
        <p:spPr>
          <a:xfrm rot="10800000" flipV="1">
            <a:off x="285720" y="3607595"/>
            <a:ext cx="1588" cy="2000264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ravokutnik 6"/>
          <p:cNvSpPr/>
          <p:nvPr/>
        </p:nvSpPr>
        <p:spPr>
          <a:xfrm>
            <a:off x="4500562" y="4143380"/>
            <a:ext cx="4286280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STUDIJA SLUČAJA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38" name="Pravokutnik 6"/>
          <p:cNvSpPr/>
          <p:nvPr/>
        </p:nvSpPr>
        <p:spPr>
          <a:xfrm>
            <a:off x="4500562" y="4786322"/>
            <a:ext cx="4286280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KOMPARATIVNI PRISTUP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39" name="Pravokutnik 6"/>
          <p:cNvSpPr/>
          <p:nvPr/>
        </p:nvSpPr>
        <p:spPr>
          <a:xfrm>
            <a:off x="4500562" y="3286124"/>
            <a:ext cx="4286280" cy="642942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STRATEGIJE SOC. ISTRAŽIVANJA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0" name="Pravokutnik 6"/>
          <p:cNvSpPr/>
          <p:nvPr/>
        </p:nvSpPr>
        <p:spPr>
          <a:xfrm>
            <a:off x="4500562" y="5429264"/>
            <a:ext cx="4286280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LONGITUDINALNA STRATEGIJA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4" name="Pravokutnik 6"/>
          <p:cNvSpPr/>
          <p:nvPr/>
        </p:nvSpPr>
        <p:spPr>
          <a:xfrm>
            <a:off x="4500562" y="6072206"/>
            <a:ext cx="4286280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STRATEGIJA PRESJEKA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46" name="Elbow Connector 45"/>
          <p:cNvCxnSpPr>
            <a:stCxn id="39" idx="3"/>
            <a:endCxn id="37" idx="3"/>
          </p:cNvCxnSpPr>
          <p:nvPr/>
        </p:nvCxnSpPr>
        <p:spPr>
          <a:xfrm>
            <a:off x="8786842" y="3607595"/>
            <a:ext cx="1588" cy="785818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9" idx="3"/>
            <a:endCxn id="38" idx="3"/>
          </p:cNvCxnSpPr>
          <p:nvPr/>
        </p:nvCxnSpPr>
        <p:spPr>
          <a:xfrm>
            <a:off x="8786842" y="3607595"/>
            <a:ext cx="1588" cy="1428760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9" idx="3"/>
            <a:endCxn id="40" idx="3"/>
          </p:cNvCxnSpPr>
          <p:nvPr/>
        </p:nvCxnSpPr>
        <p:spPr>
          <a:xfrm>
            <a:off x="8786842" y="3607595"/>
            <a:ext cx="1588" cy="2071702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9" idx="3"/>
            <a:endCxn id="44" idx="3"/>
          </p:cNvCxnSpPr>
          <p:nvPr/>
        </p:nvCxnSpPr>
        <p:spPr>
          <a:xfrm>
            <a:off x="8786842" y="3607595"/>
            <a:ext cx="1588" cy="2714644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2" idx="2"/>
            <a:endCxn id="11" idx="0"/>
          </p:cNvCxnSpPr>
          <p:nvPr/>
        </p:nvCxnSpPr>
        <p:spPr>
          <a:xfrm rot="16200000" flipH="1">
            <a:off x="5464975" y="1035827"/>
            <a:ext cx="428628" cy="20717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2" idx="2"/>
            <a:endCxn id="10" idx="0"/>
          </p:cNvCxnSpPr>
          <p:nvPr/>
        </p:nvCxnSpPr>
        <p:spPr>
          <a:xfrm rot="5400000">
            <a:off x="3393273" y="1035827"/>
            <a:ext cx="428628" cy="20717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6072198" y="928670"/>
            <a:ext cx="571504" cy="571504"/>
          </a:xfrm>
          <a:prstGeom prst="ellipse">
            <a:avLst/>
          </a:prstGeom>
          <a:solidFill>
            <a:srgbClr val="FFC000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hr-HR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71406" y="3000372"/>
            <a:ext cx="571504" cy="571504"/>
          </a:xfrm>
          <a:prstGeom prst="ellipse">
            <a:avLst/>
          </a:prstGeom>
          <a:solidFill>
            <a:srgbClr val="FFC000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hr-HR" sz="3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8501090" y="3000372"/>
            <a:ext cx="571504" cy="571504"/>
          </a:xfrm>
          <a:prstGeom prst="ellipse">
            <a:avLst/>
          </a:prstGeom>
          <a:solidFill>
            <a:srgbClr val="FFC000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hr-HR" sz="3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Pravokutnik 6"/>
          <p:cNvSpPr/>
          <p:nvPr/>
        </p:nvSpPr>
        <p:spPr>
          <a:xfrm>
            <a:off x="1142976" y="2285992"/>
            <a:ext cx="2857520" cy="50006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KVANTITATIVNO 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399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5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25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5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25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50"/>
                            </p:stCondLst>
                            <p:childTnLst>
                              <p:par>
                                <p:cTn id="1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25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750"/>
                            </p:stCondLst>
                            <p:childTnLst>
                              <p:par>
                                <p:cTn id="1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25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 animBg="1"/>
      <p:bldP spid="12" grpId="0" build="allAtOnce" animBg="1"/>
      <p:bldP spid="21" grpId="0" build="allAtOnce" animBg="1"/>
      <p:bldP spid="22" grpId="0" build="allAtOnce" animBg="1"/>
      <p:bldP spid="23" grpId="0" build="allAtOnce" animBg="1"/>
      <p:bldP spid="24" grpId="0" build="allAtOnce" animBg="1"/>
      <p:bldP spid="37" grpId="0" build="allAtOnce" animBg="1"/>
      <p:bldP spid="38" grpId="0" build="allAtOnce" animBg="1"/>
      <p:bldP spid="39" grpId="0" build="allAtOnce" animBg="1"/>
      <p:bldP spid="40" grpId="0" build="allAtOnce" animBg="1"/>
      <p:bldP spid="44" grpId="0" build="allAtOnce" animBg="1"/>
      <p:bldP spid="87" grpId="0" build="allAtOnce" animBg="1"/>
      <p:bldP spid="90" grpId="0" build="allAtOnce" animBg="1"/>
      <p:bldP spid="91" grpId="0" build="allAtOnce" animBg="1"/>
      <p:bldP spid="10" grpId="0" build="allAtOnce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sz="4000" dirty="0" smtClean="0">
                <a:solidFill>
                  <a:srgbClr val="FFC000"/>
                </a:solidFill>
              </a:rPr>
              <a:t>PONAVLJANJE</a:t>
            </a:r>
            <a:endParaRPr lang="hr-HR" i="1" dirty="0" smtClean="0">
              <a:solidFill>
                <a:srgbClr val="FFC000"/>
              </a:solidFill>
            </a:endParaRPr>
          </a:p>
        </p:txBody>
      </p:sp>
      <p:sp>
        <p:nvSpPr>
          <p:cNvPr id="37" name="Pravokutnik 6"/>
          <p:cNvSpPr/>
          <p:nvPr/>
        </p:nvSpPr>
        <p:spPr>
          <a:xfrm>
            <a:off x="2269454" y="2805247"/>
            <a:ext cx="4714908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EKSPERIMENT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38" name="Pravokutnik 6"/>
          <p:cNvSpPr/>
          <p:nvPr/>
        </p:nvSpPr>
        <p:spPr>
          <a:xfrm>
            <a:off x="2269454" y="3448189"/>
            <a:ext cx="4714908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ANKETA I INTERVJU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39" name="Pravokutnik 6"/>
          <p:cNvSpPr/>
          <p:nvPr/>
        </p:nvSpPr>
        <p:spPr>
          <a:xfrm>
            <a:off x="2483768" y="1947991"/>
            <a:ext cx="4286280" cy="642942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METODE ISTRAŽIVANJA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0" name="Pravokutnik 6"/>
          <p:cNvSpPr/>
          <p:nvPr/>
        </p:nvSpPr>
        <p:spPr>
          <a:xfrm>
            <a:off x="2269454" y="4091131"/>
            <a:ext cx="4714908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PROMATRANJE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4" name="Pravokutnik 6"/>
          <p:cNvSpPr/>
          <p:nvPr/>
        </p:nvSpPr>
        <p:spPr>
          <a:xfrm>
            <a:off x="2269454" y="4734073"/>
            <a:ext cx="4714908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ANALIZA POSTOJEĆIH PODATAKA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46" name="Elbow Connector 45"/>
          <p:cNvCxnSpPr>
            <a:stCxn id="39" idx="3"/>
            <a:endCxn id="37" idx="3"/>
          </p:cNvCxnSpPr>
          <p:nvPr/>
        </p:nvCxnSpPr>
        <p:spPr>
          <a:xfrm>
            <a:off x="6770048" y="2269462"/>
            <a:ext cx="214314" cy="785818"/>
          </a:xfrm>
          <a:prstGeom prst="bentConnector3">
            <a:avLst>
              <a:gd name="adj1" fmla="val 2066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9" idx="3"/>
            <a:endCxn id="38" idx="3"/>
          </p:cNvCxnSpPr>
          <p:nvPr/>
        </p:nvCxnSpPr>
        <p:spPr>
          <a:xfrm>
            <a:off x="6770048" y="2269462"/>
            <a:ext cx="214314" cy="1428760"/>
          </a:xfrm>
          <a:prstGeom prst="bentConnector3">
            <a:avLst>
              <a:gd name="adj1" fmla="val 2066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9" idx="3"/>
            <a:endCxn id="40" idx="3"/>
          </p:cNvCxnSpPr>
          <p:nvPr/>
        </p:nvCxnSpPr>
        <p:spPr>
          <a:xfrm>
            <a:off x="6770048" y="2269462"/>
            <a:ext cx="214314" cy="2071702"/>
          </a:xfrm>
          <a:prstGeom prst="bentConnector3">
            <a:avLst>
              <a:gd name="adj1" fmla="val 2066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9" idx="3"/>
            <a:endCxn id="44" idx="3"/>
          </p:cNvCxnSpPr>
          <p:nvPr/>
        </p:nvCxnSpPr>
        <p:spPr>
          <a:xfrm>
            <a:off x="6770048" y="2269462"/>
            <a:ext cx="214314" cy="2714644"/>
          </a:xfrm>
          <a:prstGeom prst="bentConnector3">
            <a:avLst>
              <a:gd name="adj1" fmla="val 2066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484296" y="1662239"/>
            <a:ext cx="571504" cy="571504"/>
          </a:xfrm>
          <a:prstGeom prst="ellipse">
            <a:avLst/>
          </a:prstGeom>
          <a:solidFill>
            <a:srgbClr val="FFC000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hr-HR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787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25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5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75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25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allAtOnce" animBg="1"/>
      <p:bldP spid="38" grpId="0" build="allAtOnce" animBg="1"/>
      <p:bldP spid="39" grpId="0" build="allAtOnce" animBg="1"/>
      <p:bldP spid="40" grpId="0" build="allAtOnce" animBg="1"/>
      <p:bldP spid="44" grpId="0" build="allAtOnce" animBg="1"/>
      <p:bldP spid="91" grpId="0" build="allAtOnce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980728"/>
            <a:ext cx="8643938" cy="5115272"/>
          </a:xfrm>
        </p:spPr>
        <p:txBody>
          <a:bodyPr/>
          <a:lstStyle/>
          <a:p>
            <a:pPr marL="0">
              <a:buFont typeface="Wingdings" pitchFamily="2" charset="2"/>
              <a:buNone/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4 GLAVNE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METODE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ISTRAŽIVANJA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KOJE SE KORISTE U SOCIOLOGIJI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(i drugim znanostima)</a:t>
            </a:r>
          </a:p>
          <a:p>
            <a:pPr marL="0">
              <a:buFont typeface="Wingdings" pitchFamily="2" charset="2"/>
              <a:buNone/>
            </a:pPr>
            <a:endParaRPr lang="hr-HR" sz="28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788988" lvl="2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3200" dirty="0" smtClean="0">
                <a:solidFill>
                  <a:srgbClr val="FFC000"/>
                </a:solidFill>
              </a:rPr>
              <a:t>ANKETA  </a:t>
            </a:r>
            <a:r>
              <a:rPr lang="hr-HR" sz="3200" dirty="0">
                <a:solidFill>
                  <a:srgbClr val="FFC000"/>
                </a:solidFill>
              </a:rPr>
              <a:t>(I INTERVJU)</a:t>
            </a:r>
          </a:p>
          <a:p>
            <a:pPr marL="788988" lvl="2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3200" dirty="0" smtClean="0">
                <a:solidFill>
                  <a:srgbClr val="FFC000"/>
                </a:solidFill>
              </a:rPr>
              <a:t>EKSPERIMENT</a:t>
            </a:r>
          </a:p>
          <a:p>
            <a:pPr marL="788988" lvl="2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PROMATRANJE</a:t>
            </a:r>
          </a:p>
          <a:p>
            <a:pPr marL="788988" lvl="2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ANALIZA POSTOJEĆIH PODATAKA</a:t>
            </a:r>
          </a:p>
        </p:txBody>
      </p:sp>
      <p:sp>
        <p:nvSpPr>
          <p:cNvPr id="56323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153400" cy="549844"/>
          </a:xfrm>
        </p:spPr>
        <p:txBody>
          <a:bodyPr/>
          <a:lstStyle/>
          <a:p>
            <a:r>
              <a:rPr lang="hr-HR" dirty="0" smtClean="0"/>
              <a:t>GLAVNE </a:t>
            </a: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hr-HR" dirty="0" smtClean="0"/>
              <a:t> U SOCIOLOGIJI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72400" y="613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300 - 304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860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quarter" idx="1"/>
          </p:nvPr>
        </p:nvSpPr>
        <p:spPr>
          <a:xfrm>
            <a:off x="71470" y="980728"/>
            <a:ext cx="9072530" cy="5348620"/>
          </a:xfrm>
        </p:spPr>
        <p:txBody>
          <a:bodyPr/>
          <a:lstStyle/>
          <a:p>
            <a:pPr>
              <a:buClrTx/>
              <a:buSzPct val="100000"/>
              <a:buFont typeface="Calibri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istraživačka metoda koja nam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daje presjek društva ili neke skupine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 to tako što ispitanici odgovaraju na niz pitanja o temama koje zanimaju istraživača</a:t>
            </a:r>
          </a:p>
          <a:p>
            <a:pPr>
              <a:spcBef>
                <a:spcPts val="1200"/>
              </a:spcBef>
              <a:buClrTx/>
              <a:buSzPct val="100000"/>
              <a:buFont typeface="Calibri" pitchFamily="34" charset="0"/>
              <a:buChar char="─"/>
            </a:pP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kombinacija statističke metode intervjua i upitnika</a:t>
            </a:r>
          </a:p>
          <a:p>
            <a:pPr>
              <a:spcBef>
                <a:spcPts val="1200"/>
              </a:spcBef>
              <a:buClrTx/>
              <a:buSzPct val="100000"/>
              <a:buFont typeface="Calibri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najčešće se koristi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upitnik</a:t>
            </a:r>
            <a:r>
              <a:rPr lang="hr-HR" sz="24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ili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anketni listić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komad papira na kojemu su postavljena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pitanja sa standardiziranim ponuđenim odgovorima</a:t>
            </a:r>
            <a:r>
              <a:rPr lang="hr-HR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(1,2,4... ili a,b,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c..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. ili slažem se, ne slažem 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se..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.)</a:t>
            </a:r>
          </a:p>
          <a:p>
            <a:pPr>
              <a:buFont typeface="Wingdings" pitchFamily="2" charset="2"/>
              <a:buNone/>
            </a:pPr>
            <a:endParaRPr lang="hr-HR" sz="1000" i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hr-HR" sz="2400" b="1" i="1" dirty="0" smtClean="0">
                <a:latin typeface="Calibri" pitchFamily="34" charset="0"/>
                <a:cs typeface="Calibri" pitchFamily="34" charset="0"/>
              </a:rPr>
              <a:t>KLJUČNI POJMOVI:</a:t>
            </a:r>
          </a:p>
          <a:p>
            <a:pPr lvl="1">
              <a:buClrTx/>
              <a:buSzPct val="100000"/>
              <a:buFont typeface="Calibri" pitchFamily="34" charset="0"/>
              <a:buChar char="─"/>
            </a:pP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POPULACIJA</a:t>
            </a:r>
          </a:p>
          <a:p>
            <a:pPr lvl="1">
              <a:buClrTx/>
              <a:buSzPct val="100000"/>
              <a:buFont typeface="Calibri" pitchFamily="34" charset="0"/>
              <a:buChar char="─"/>
            </a:pP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UZORAK</a:t>
            </a:r>
            <a:r>
              <a:rPr lang="hr-HR" sz="20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(REPREZENTATIVNI) – nasumični, stratificirani i 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kvotni</a:t>
            </a:r>
            <a:endParaRPr lang="hr-HR" sz="2000" i="1" dirty="0" smtClean="0">
              <a:latin typeface="Calibri" pitchFamily="34" charset="0"/>
              <a:cs typeface="Calibri" pitchFamily="34" charset="0"/>
            </a:endParaRPr>
          </a:p>
          <a:p>
            <a:pPr lvl="1">
              <a:buClrTx/>
              <a:buSzPct val="100000"/>
              <a:buFont typeface="Calibri" pitchFamily="34" charset="0"/>
              <a:buChar char="─"/>
            </a:pP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UPITNIK</a:t>
            </a:r>
            <a:r>
              <a:rPr lang="hr-HR" sz="20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(ANKETNI LISTIĆ) </a:t>
            </a:r>
          </a:p>
          <a:p>
            <a:pPr lvl="1">
              <a:buClrTx/>
              <a:buSzPct val="100000"/>
              <a:buFont typeface="Calibri" pitchFamily="34" charset="0"/>
              <a:buChar char="─"/>
            </a:pP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INTERVJU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 – strukturirani i nestrukturirani</a:t>
            </a:r>
            <a:endParaRPr lang="hr-HR" sz="210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347" name="Title 1"/>
          <p:cNvSpPr>
            <a:spLocks noGrp="1"/>
          </p:cNvSpPr>
          <p:nvPr>
            <p:ph type="title"/>
          </p:nvPr>
        </p:nvSpPr>
        <p:spPr>
          <a:xfrm>
            <a:off x="500034" y="-1164"/>
            <a:ext cx="8153400" cy="549844"/>
          </a:xfrm>
        </p:spPr>
        <p:txBody>
          <a:bodyPr/>
          <a:lstStyle/>
          <a:p>
            <a:r>
              <a:rPr lang="hr-HR" sz="4000" dirty="0" smtClean="0"/>
              <a:t>ANKETA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72400" y="613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300 - 301</a:t>
            </a:r>
          </a:p>
        </p:txBody>
      </p:sp>
    </p:spTree>
    <p:extLst>
      <p:ext uri="{BB962C8B-B14F-4D97-AF65-F5344CB8AC3E}">
        <p14:creationId xmlns:p14="http://schemas.microsoft.com/office/powerpoint/2010/main" val="285986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836712"/>
            <a:ext cx="8892481" cy="5735538"/>
          </a:xfrm>
        </p:spPr>
        <p:txBody>
          <a:bodyPr/>
          <a:lstStyle/>
          <a:p>
            <a:pPr marL="514350" indent="-514350">
              <a:spcBef>
                <a:spcPts val="1800"/>
              </a:spcBef>
              <a:buSzPct val="100000"/>
              <a:buFont typeface="Tw Cen MT" pitchFamily="34" charset="-18"/>
              <a:buAutoNum type="arabicPeriod"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anketni listić mora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sadržavati osnovne podatke</a:t>
            </a:r>
            <a:r>
              <a:rPr lang="hr-HR" sz="26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(spol, </a:t>
            </a:r>
            <a:r>
              <a:rPr lang="hr-HR" sz="2600" i="1" dirty="0" err="1" smtClean="0">
                <a:latin typeface="Calibri" pitchFamily="34" charset="0"/>
                <a:cs typeface="Calibri" pitchFamily="34" charset="0"/>
              </a:rPr>
              <a:t>dob..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.)</a:t>
            </a:r>
          </a:p>
          <a:p>
            <a:pPr marL="514350" indent="-514350">
              <a:spcBef>
                <a:spcPts val="1800"/>
              </a:spcBef>
              <a:buSzPct val="100000"/>
              <a:buFont typeface="Tw Cen MT" pitchFamily="34" charset="-18"/>
              <a:buAutoNum type="arabicPeriod"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anketa je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tajna</a:t>
            </a:r>
            <a:r>
              <a:rPr lang="hr-HR" sz="26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anonimna</a:t>
            </a:r>
          </a:p>
          <a:p>
            <a:pPr marL="514350" indent="-514350">
              <a:spcBef>
                <a:spcPts val="1800"/>
              </a:spcBef>
              <a:buSzPct val="100000"/>
              <a:buFont typeface="Tw Cen MT" pitchFamily="34" charset="-18"/>
              <a:buAutoNum type="arabicPeriod"/>
            </a:pP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broj pitanja</a:t>
            </a:r>
            <a:r>
              <a:rPr lang="hr-HR" sz="2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ovisi o važnosti i cilju istraživanja </a:t>
            </a:r>
            <a:br>
              <a:rPr lang="hr-HR" sz="2600" dirty="0" smtClean="0">
                <a:latin typeface="Calibri" pitchFamily="34" charset="0"/>
                <a:cs typeface="Calibri" pitchFamily="34" charset="0"/>
              </a:rPr>
            </a:b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(oko 20 pitanja jer više pitanja umori ispitanika)</a:t>
            </a:r>
          </a:p>
          <a:p>
            <a:pPr marL="514350" indent="-514350">
              <a:spcBef>
                <a:spcPts val="1800"/>
              </a:spcBef>
              <a:buSzPct val="100000"/>
              <a:buFont typeface="Tw Cen MT" pitchFamily="34" charset="-18"/>
              <a:buAutoNum type="arabicPeriod"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ako očekujemo da ispitanici neće govoriti istinu, postavljamo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pitanja zamke</a:t>
            </a:r>
            <a:r>
              <a:rPr lang="hr-HR" sz="2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(trik pitanja – primjer s ispitivanjem nasilja nad djecom)</a:t>
            </a:r>
          </a:p>
          <a:p>
            <a:pPr marL="514350" indent="-514350">
              <a:spcBef>
                <a:spcPts val="1800"/>
              </a:spcBef>
              <a:buSzPct val="100000"/>
              <a:buFont typeface="Tw Cen MT" pitchFamily="34" charset="-18"/>
              <a:buAutoNum type="arabicPeriod"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anketa treba biti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razumljiva</a:t>
            </a:r>
          </a:p>
          <a:p>
            <a:pPr marL="514350" indent="-514350">
              <a:spcBef>
                <a:spcPts val="1800"/>
              </a:spcBef>
              <a:buSzPct val="100000"/>
              <a:buFont typeface="Tw Cen MT" pitchFamily="34" charset="-18"/>
              <a:buAutoNum type="arabicPeriod"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odgovori trebaju biti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nedvosmisleni</a:t>
            </a:r>
          </a:p>
        </p:txBody>
      </p:sp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153400" cy="549844"/>
          </a:xfrm>
        </p:spPr>
        <p:txBody>
          <a:bodyPr/>
          <a:lstStyle/>
          <a:p>
            <a:r>
              <a:rPr lang="hr-HR" dirty="0" smtClean="0"/>
              <a:t>PRAVILA ANKETIRANJA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72400" y="613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300 - 301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0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9040" y="1124744"/>
            <a:ext cx="8153400" cy="4095750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</a:pPr>
            <a:r>
              <a:rPr lang="hr-HR" sz="3200" b="1" i="1" dirty="0" smtClean="0"/>
              <a:t>Po jutru se dan poznaje.</a:t>
            </a:r>
          </a:p>
          <a:p>
            <a:pPr marL="835025" lvl="1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2800" dirty="0" smtClean="0"/>
              <a:t>potpuno se slažem</a:t>
            </a:r>
          </a:p>
          <a:p>
            <a:pPr marL="835025" lvl="1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2800" dirty="0" smtClean="0"/>
              <a:t>slažem se</a:t>
            </a:r>
          </a:p>
          <a:p>
            <a:pPr marL="835025" lvl="1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2800" dirty="0" smtClean="0"/>
              <a:t>niti se slažem niti ne slažem</a:t>
            </a:r>
          </a:p>
          <a:p>
            <a:pPr marL="835025" lvl="1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2800" dirty="0" smtClean="0"/>
              <a:t>ne slažem se</a:t>
            </a:r>
          </a:p>
          <a:p>
            <a:pPr marL="835025" lvl="1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2800" dirty="0" smtClean="0"/>
              <a:t>u potpunosti se ne slažem</a:t>
            </a:r>
          </a:p>
        </p:txBody>
      </p:sp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431161" y="116632"/>
            <a:ext cx="8585448" cy="990600"/>
          </a:xfrm>
        </p:spPr>
        <p:txBody>
          <a:bodyPr/>
          <a:lstStyle/>
          <a:p>
            <a:r>
              <a:rPr lang="hr-HR" sz="3200" dirty="0" smtClean="0"/>
              <a:t>PRIMJER PITANJA U ANKETI</a:t>
            </a:r>
            <a:r>
              <a:rPr lang="hr-HR" sz="3200" b="0" i="1" dirty="0"/>
              <a:t> </a:t>
            </a:r>
            <a:r>
              <a:rPr lang="hr-HR" sz="3200" b="0" i="1" dirty="0" smtClean="0"/>
              <a:t>	   </a:t>
            </a:r>
            <a:r>
              <a:rPr lang="hr-HR" sz="3200" b="0" i="1" dirty="0" err="1" smtClean="0"/>
              <a:t>Likertova</a:t>
            </a:r>
            <a:r>
              <a:rPr lang="hr-HR" sz="3200" b="0" i="1" dirty="0" smtClean="0"/>
              <a:t> </a:t>
            </a:r>
            <a:r>
              <a:rPr lang="hr-HR" sz="3200" b="0" i="1" dirty="0"/>
              <a:t>skala</a:t>
            </a:r>
            <a:endParaRPr lang="hr-HR" sz="32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611560" y="6021288"/>
            <a:ext cx="7992888" cy="360040"/>
            <a:chOff x="611560" y="6021288"/>
            <a:chExt cx="7992888" cy="36004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11560" y="6381328"/>
              <a:ext cx="79928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611560" y="6021288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609782" y="6021288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4608004" y="6021288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606226" y="6021288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8604448" y="6021288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395536" y="5301208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rgbClr val="FF3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3200" b="1" dirty="0" smtClean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2357754" y="5301208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rgbClr val="FF3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3200" b="1" dirty="0" smtClean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4355976" y="5301208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rgbClr val="FF3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3200" b="1" dirty="0" smtClean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3</a:t>
            </a:r>
          </a:p>
        </p:txBody>
      </p:sp>
      <p:sp>
        <p:nvSpPr>
          <p:cNvPr id="18" name="Oval 17"/>
          <p:cNvSpPr/>
          <p:nvPr/>
        </p:nvSpPr>
        <p:spPr>
          <a:xfrm>
            <a:off x="6354198" y="5301208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rgbClr val="FF3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3200" b="1" dirty="0" smtClean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4</a:t>
            </a:r>
          </a:p>
        </p:txBody>
      </p:sp>
      <p:sp>
        <p:nvSpPr>
          <p:cNvPr id="19" name="Oval 18"/>
          <p:cNvSpPr/>
          <p:nvPr/>
        </p:nvSpPr>
        <p:spPr>
          <a:xfrm>
            <a:off x="8352420" y="5301208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rgbClr val="FF3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3200" b="1" dirty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5</a:t>
            </a:r>
            <a:endParaRPr lang="hr-HR" sz="3200" b="1" dirty="0" smtClean="0">
              <a:solidFill>
                <a:srgbClr val="FF33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46748" y="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298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406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8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313" y="908720"/>
            <a:ext cx="9038207" cy="5257800"/>
          </a:xfrm>
        </p:spPr>
        <p:txBody>
          <a:bodyPr>
            <a:noAutofit/>
          </a:bodyPr>
          <a:lstStyle/>
          <a:p>
            <a:pPr marL="0">
              <a:buFont typeface="Wingdings" pitchFamily="2" charset="2"/>
              <a:buNone/>
              <a:defRPr/>
            </a:pPr>
            <a:r>
              <a:rPr lang="hr-HR" sz="1800" dirty="0" smtClean="0"/>
              <a:t>Pažljivo pročitajte lijevu i desnu stranu upitnika. Zaokružite broj koji je bliže onomu što smatrate točnim.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 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1. Predmet mi je zanimljiv.		5    4    3    2    1	Predmet me ni najmanje ne 							zanima.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 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2. Način tumačenja gradiva je 	5    4    3    2    1	Način tumačenja gradiva je 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    zanimljiv i motivirajući.				dosadan.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 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3. Atmosfera na satu je radna i 	5    4    3    2    1	Atmosfera na satu je napeta i 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    opuštena.					ne motivira.</a:t>
            </a:r>
          </a:p>
          <a:p>
            <a:pPr>
              <a:buFont typeface="Wingdings" pitchFamily="2" charset="2"/>
              <a:buNone/>
              <a:defRPr/>
            </a:pPr>
            <a:endParaRPr lang="hr-HR" sz="1800" dirty="0" smtClean="0"/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4. Disciplina na satu omogućava	5    4    3    2    1	Disciplina na satu ometa rad.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    dobar rad.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 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5. Nastavni satovi su uglavnom	5    4    3    2    1	Nastavni satovi su uglavnom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    dinamični i dobro iskorišteni.			otegnuti i spori.</a:t>
            </a:r>
            <a:endParaRPr lang="hr-HR" sz="1800" dirty="0"/>
          </a:p>
        </p:txBody>
      </p:sp>
      <p:sp>
        <p:nvSpPr>
          <p:cNvPr id="59395" name="Title 1"/>
          <p:cNvSpPr>
            <a:spLocks noGrp="1"/>
          </p:cNvSpPr>
          <p:nvPr>
            <p:ph type="title"/>
          </p:nvPr>
        </p:nvSpPr>
        <p:spPr>
          <a:xfrm>
            <a:off x="395536" y="62136"/>
            <a:ext cx="8153400" cy="990600"/>
          </a:xfrm>
        </p:spPr>
        <p:txBody>
          <a:bodyPr/>
          <a:lstStyle/>
          <a:p>
            <a:r>
              <a:rPr lang="hr-HR" dirty="0" smtClean="0"/>
              <a:t>PRIMJER ANKETE </a:t>
            </a:r>
            <a:r>
              <a:rPr lang="hr-HR" b="0" i="1" dirty="0" smtClean="0"/>
              <a:t>(</a:t>
            </a:r>
            <a:r>
              <a:rPr lang="hr-HR" b="0" i="1" dirty="0" err="1" smtClean="0"/>
              <a:t>Likertova</a:t>
            </a:r>
            <a:r>
              <a:rPr lang="hr-HR" b="0" i="1" dirty="0" smtClean="0"/>
              <a:t> skala)</a:t>
            </a:r>
          </a:p>
        </p:txBody>
      </p:sp>
      <p:sp>
        <p:nvSpPr>
          <p:cNvPr id="4" name="Oval 3"/>
          <p:cNvSpPr/>
          <p:nvPr/>
        </p:nvSpPr>
        <p:spPr>
          <a:xfrm>
            <a:off x="4520890" y="2835731"/>
            <a:ext cx="285750" cy="2857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dirty="0"/>
              <a:t> </a:t>
            </a:r>
          </a:p>
        </p:txBody>
      </p:sp>
      <p:sp>
        <p:nvSpPr>
          <p:cNvPr id="5" name="Oval 4"/>
          <p:cNvSpPr/>
          <p:nvPr/>
        </p:nvSpPr>
        <p:spPr>
          <a:xfrm>
            <a:off x="4532952" y="1882731"/>
            <a:ext cx="285750" cy="2857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dirty="0"/>
              <a:t> </a:t>
            </a:r>
          </a:p>
        </p:txBody>
      </p:sp>
      <p:sp>
        <p:nvSpPr>
          <p:cNvPr id="6" name="Oval 5"/>
          <p:cNvSpPr/>
          <p:nvPr/>
        </p:nvSpPr>
        <p:spPr>
          <a:xfrm>
            <a:off x="4199327" y="4799981"/>
            <a:ext cx="285750" cy="2857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dirty="0"/>
              <a:t> </a:t>
            </a:r>
          </a:p>
        </p:txBody>
      </p:sp>
      <p:sp>
        <p:nvSpPr>
          <p:cNvPr id="7" name="Oval 6"/>
          <p:cNvSpPr/>
          <p:nvPr/>
        </p:nvSpPr>
        <p:spPr>
          <a:xfrm>
            <a:off x="4854327" y="3804496"/>
            <a:ext cx="285750" cy="2857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dirty="0"/>
              <a:t> </a:t>
            </a:r>
          </a:p>
        </p:txBody>
      </p:sp>
      <p:sp>
        <p:nvSpPr>
          <p:cNvPr id="8" name="Oval 7"/>
          <p:cNvSpPr/>
          <p:nvPr/>
        </p:nvSpPr>
        <p:spPr>
          <a:xfrm>
            <a:off x="4520892" y="5788064"/>
            <a:ext cx="285750" cy="2857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46748" y="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298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662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 animBg="1"/>
      <p:bldP spid="5" grpId="0" build="allAtOnce" animBg="1"/>
      <p:bldP spid="6" grpId="0" build="allAtOnce" animBg="1"/>
      <p:bldP spid="7" grpId="0" build="allAtOnce" animBg="1"/>
      <p:bldP spid="8" grpId="0" uiExpand="1" build="allAtOnce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93685"/>
            <a:ext cx="6929437" cy="65500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8289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172400" y="613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294 - 295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153400" cy="628632"/>
          </a:xfrm>
        </p:spPr>
        <p:txBody>
          <a:bodyPr/>
          <a:lstStyle/>
          <a:p>
            <a:r>
              <a:rPr lang="hr-HR" dirty="0" smtClean="0"/>
              <a:t>ETOS ZNANOSTI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406" y="857232"/>
            <a:ext cx="8643938" cy="497205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hr-HR" dirty="0" smtClean="0"/>
              <a:t>Skup normi kojih se znanstvenik treba pridržavati:</a:t>
            </a:r>
          </a:p>
          <a:p>
            <a:pPr marL="0">
              <a:buFont typeface="Wingdings" pitchFamily="2" charset="2"/>
              <a:buNone/>
              <a:defRPr/>
            </a:pPr>
            <a:r>
              <a:rPr lang="hr-HR" sz="2000" i="1" dirty="0" smtClean="0"/>
              <a:t>(Skupovi normi koji osiguravaju znanosti autonomiju i čistoću te su moralno obvezujuće za znanstvenike)</a:t>
            </a:r>
          </a:p>
          <a:p>
            <a:pPr marL="0">
              <a:buSzPct val="100000"/>
              <a:buFont typeface="Wingdings" pitchFamily="2" charset="2"/>
              <a:buNone/>
              <a:defRPr/>
            </a:pPr>
            <a:endParaRPr lang="hr-HR" sz="2000" i="1" dirty="0" smtClean="0"/>
          </a:p>
          <a:p>
            <a:pPr marL="360000" indent="-360000">
              <a:buSzPct val="100000"/>
              <a:buFont typeface="+mj-lt"/>
              <a:buAutoNum type="arabicPeriod"/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UNIVERZALIZAM</a:t>
            </a:r>
            <a:r>
              <a:rPr lang="hr-HR" sz="2800" b="1" dirty="0" smtClean="0">
                <a:solidFill>
                  <a:srgbClr val="FF0000"/>
                </a:solidFill>
              </a:rPr>
              <a:t/>
            </a:r>
            <a:br>
              <a:rPr lang="hr-HR" sz="2800" b="1" dirty="0" smtClean="0">
                <a:solidFill>
                  <a:srgbClr val="FF0000"/>
                </a:solidFill>
              </a:rPr>
            </a:br>
            <a:endParaRPr lang="hr-HR" sz="2400" i="1" dirty="0" smtClean="0"/>
          </a:p>
          <a:p>
            <a:pPr marL="360000" indent="-360000">
              <a:buSzPct val="100000"/>
              <a:buFont typeface="+mj-lt"/>
              <a:buAutoNum type="arabicPeriod"/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ZAJEDNIŠTVO</a:t>
            </a:r>
            <a:r>
              <a:rPr lang="hr-HR" sz="2800" b="1" dirty="0" smtClean="0">
                <a:solidFill>
                  <a:srgbClr val="FF0000"/>
                </a:solidFill>
              </a:rPr>
              <a:t/>
            </a:r>
            <a:br>
              <a:rPr lang="hr-HR" sz="2800" b="1" dirty="0" smtClean="0">
                <a:solidFill>
                  <a:srgbClr val="FF0000"/>
                </a:solidFill>
              </a:rPr>
            </a:br>
            <a:endParaRPr lang="hr-HR" sz="2400" i="1" dirty="0" smtClean="0"/>
          </a:p>
          <a:p>
            <a:pPr marL="360000" indent="-360000">
              <a:buSzPct val="100000"/>
              <a:buFont typeface="+mj-lt"/>
              <a:buAutoNum type="arabicPeriod"/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BEZINTERESNOST</a:t>
            </a:r>
            <a:r>
              <a:rPr lang="hr-HR" sz="2800" b="1" dirty="0" smtClean="0">
                <a:solidFill>
                  <a:srgbClr val="FF0000"/>
                </a:solidFill>
              </a:rPr>
              <a:t/>
            </a:r>
            <a:br>
              <a:rPr lang="hr-HR" sz="2800" b="1" dirty="0" smtClean="0">
                <a:solidFill>
                  <a:srgbClr val="FF0000"/>
                </a:solidFill>
              </a:rPr>
            </a:br>
            <a:endParaRPr lang="hr-HR" sz="2400" dirty="0" smtClean="0"/>
          </a:p>
          <a:p>
            <a:pPr marL="360000" indent="-360000">
              <a:buSzPct val="100000"/>
              <a:buFont typeface="+mj-lt"/>
              <a:buAutoNum type="arabicPeriod"/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ORGANIZIRANI SKEPTICIZAM</a:t>
            </a:r>
            <a:endParaRPr lang="hr-HR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7554" y="2467269"/>
            <a:ext cx="53578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‒ vrednovanje znanstvenih ideja po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impersonalnim kriterijima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(objektivno)</a:t>
            </a:r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71868" y="4396095"/>
            <a:ext cx="47863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‒ znanstvenici moraju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težiti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istini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a ne bogatstvu, moći i slavi</a:t>
            </a:r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928662" y="5348940"/>
            <a:ext cx="7572428" cy="890293"/>
            <a:chOff x="1214414" y="5486452"/>
            <a:chExt cx="7572428" cy="890293"/>
          </a:xfrm>
        </p:grpSpPr>
        <p:sp>
          <p:nvSpPr>
            <p:cNvPr id="9" name="Rectangle 8"/>
            <p:cNvSpPr/>
            <p:nvPr/>
          </p:nvSpPr>
          <p:spPr>
            <a:xfrm>
              <a:off x="5715008" y="5486452"/>
              <a:ext cx="30718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lvl="0" indent="-514350" eaLnBrk="0" hangingPunct="0">
                <a:spcBef>
                  <a:spcPts val="700"/>
                </a:spcBef>
                <a:buClr>
                  <a:srgbClr val="DD8047"/>
                </a:buClr>
                <a:buSzPct val="60000"/>
                <a:defRPr/>
              </a:pPr>
              <a:r>
                <a:rPr lang="hr-HR" sz="2400" dirty="0" smtClean="0">
                  <a:latin typeface="Calibri" pitchFamily="34" charset="0"/>
                  <a:cs typeface="Calibri" pitchFamily="34" charset="0"/>
                </a:rPr>
                <a:t>‒ ništa se ne smije</a:t>
              </a:r>
              <a:endParaRPr lang="hr-HR" sz="2400" i="1" dirty="0" smtClean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14414" y="5915080"/>
              <a:ext cx="692948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r-HR" sz="2400" dirty="0" smtClean="0">
                  <a:latin typeface="Calibri" pitchFamily="34" charset="0"/>
                  <a:cs typeface="Calibri" pitchFamily="34" charset="0"/>
                </a:rPr>
                <a:t>uzimati „zdravo za gotovo” – </a:t>
              </a:r>
              <a:r>
                <a:rPr lang="hr-HR" sz="2400" b="1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skepticizam i sumnja</a:t>
              </a:r>
              <a:endPara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500034" y="3434364"/>
            <a:ext cx="8215370" cy="890293"/>
            <a:chOff x="714378" y="3781741"/>
            <a:chExt cx="8215370" cy="890293"/>
          </a:xfrm>
        </p:grpSpPr>
        <p:sp>
          <p:nvSpPr>
            <p:cNvPr id="7" name="Rectangle 6"/>
            <p:cNvSpPr/>
            <p:nvPr/>
          </p:nvSpPr>
          <p:spPr>
            <a:xfrm>
              <a:off x="3071832" y="3781741"/>
              <a:ext cx="55721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2400" dirty="0" smtClean="0">
                  <a:latin typeface="Calibri" pitchFamily="34" charset="0"/>
                  <a:cs typeface="Calibri" pitchFamily="34" charset="0"/>
                </a:rPr>
                <a:t>‒ </a:t>
              </a:r>
              <a:r>
                <a:rPr lang="hr-HR" sz="2400" b="1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dijeljenje</a:t>
              </a:r>
              <a:r>
                <a:rPr lang="hr-HR" sz="2400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2400" dirty="0" smtClean="0">
                  <a:latin typeface="Calibri" pitchFamily="34" charset="0"/>
                  <a:cs typeface="Calibri" pitchFamily="34" charset="0"/>
                </a:rPr>
                <a:t>svojih spoznaja s ostalim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4378" y="4210369"/>
              <a:ext cx="82153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2400" dirty="0" smtClean="0">
                  <a:latin typeface="Calibri" pitchFamily="34" charset="0"/>
                  <a:cs typeface="Calibri" pitchFamily="34" charset="0"/>
                </a:rPr>
                <a:t>znanstvenicima </a:t>
              </a:r>
              <a:r>
                <a:rPr lang="hr-HR" sz="2400" i="1" dirty="0" smtClean="0">
                  <a:latin typeface="Calibri" pitchFamily="34" charset="0"/>
                  <a:cs typeface="Calibri" pitchFamily="34" charset="0"/>
                </a:rPr>
                <a:t>(znanje je opće dobro a ne privatno vlasništvo)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4" name="Pravokutnik 13"/>
          <p:cNvSpPr/>
          <p:nvPr/>
        </p:nvSpPr>
        <p:spPr>
          <a:xfrm rot="900000">
            <a:off x="7812419" y="2625347"/>
            <a:ext cx="1234466" cy="26836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PEER REVIEW</a:t>
            </a:r>
            <a:endParaRPr lang="hr-HR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Pravokutnik 14"/>
          <p:cNvSpPr/>
          <p:nvPr/>
        </p:nvSpPr>
        <p:spPr>
          <a:xfrm rot="900000">
            <a:off x="7719977" y="3506505"/>
            <a:ext cx="1233986" cy="43504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ZNANSTVENI KOMUNIZAM</a:t>
            </a:r>
            <a:endParaRPr lang="hr-HR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6" name="Slika 15" descr="sticker,375x360.u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48" y="344688"/>
            <a:ext cx="1246641" cy="119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01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6" grpId="0"/>
      <p:bldP spid="8" grpId="0"/>
      <p:bldP spid="14" grpId="0" build="allAtOnce" animBg="1"/>
      <p:bldP spid="14" grpId="1" build="allAtOnce" animBg="1"/>
      <p:bldP spid="15" grpId="0" build="allAtOnce" animBg="1"/>
      <p:bldP spid="15" grpId="1" build="allAtOnce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0" y="214313"/>
            <a:ext cx="5929313" cy="63039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358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467544" y="62136"/>
            <a:ext cx="8153400" cy="990600"/>
          </a:xfrm>
        </p:spPr>
        <p:txBody>
          <a:bodyPr/>
          <a:lstStyle/>
          <a:p>
            <a:r>
              <a:rPr lang="hr-HR" dirty="0" smtClean="0"/>
              <a:t>ANKETA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93688"/>
            <a:ext cx="5500688" cy="63563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39700" y="2071688"/>
            <a:ext cx="4718050" cy="42148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7349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108520" y="836712"/>
            <a:ext cx="9252520" cy="5763086"/>
          </a:xfrm>
        </p:spPr>
        <p:txBody>
          <a:bodyPr/>
          <a:lstStyle/>
          <a:p>
            <a:pPr>
              <a:buClrTx/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INTERVJU</a:t>
            </a:r>
            <a:r>
              <a:rPr lang="hr-HR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– niz pitanja koje istraživač (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usmeno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) postavlja ispitanicima </a:t>
            </a:r>
          </a:p>
          <a:p>
            <a:pPr lvl="1">
              <a:buClrTx/>
              <a:buFont typeface="Calibri" pitchFamily="34" charset="0"/>
              <a:buChar char="─"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metoda kojom se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ispituju stajališta ispitanika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b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(npr. odnos radnika prema radu, učenika prema </a:t>
            </a:r>
            <a:r>
              <a:rPr lang="hr-HR" sz="2400" i="1" dirty="0" err="1" smtClean="0">
                <a:latin typeface="Calibri" pitchFamily="34" charset="0"/>
                <a:cs typeface="Calibri" pitchFamily="34" charset="0"/>
              </a:rPr>
              <a:t>školi..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.)</a:t>
            </a:r>
            <a:endParaRPr lang="hr-HR" sz="2800" i="1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1800"/>
              </a:spcBef>
              <a:buClrTx/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STRUKTURIRANI</a:t>
            </a:r>
            <a:r>
              <a:rPr lang="hr-H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intervju</a:t>
            </a:r>
            <a:r>
              <a:rPr lang="hr-HR" sz="2400" dirty="0"/>
              <a:t> –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isto kao i upitnik samo što istraživač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čita pitanja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npr. popis stanovništva</a:t>
            </a:r>
          </a:p>
          <a:p>
            <a:pPr>
              <a:spcBef>
                <a:spcPts val="1200"/>
              </a:spcBef>
              <a:buClrTx/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NESTRUKTURIRANI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/>
              <a:t>intervju</a:t>
            </a:r>
            <a:r>
              <a:rPr lang="hr-HR" b="1" dirty="0"/>
              <a:t> </a:t>
            </a:r>
            <a:r>
              <a:rPr lang="hr-HR" sz="2400" dirty="0"/>
              <a:t>–</a:t>
            </a:r>
            <a:r>
              <a:rPr lang="hr-HR" b="1" dirty="0" smtClean="0"/>
              <a:t> </a:t>
            </a:r>
            <a:r>
              <a:rPr lang="hr-HR" dirty="0" smtClean="0"/>
              <a:t>istraživač </a:t>
            </a:r>
            <a:r>
              <a:rPr lang="hr-HR" b="1" dirty="0" smtClean="0">
                <a:solidFill>
                  <a:srgbClr val="FFC000"/>
                </a:solidFill>
              </a:rPr>
              <a:t>postavlja otvorena pitanja</a:t>
            </a:r>
            <a:r>
              <a:rPr lang="hr-HR" dirty="0" smtClean="0"/>
              <a:t> na koja se odgovara vlastitim riječima</a:t>
            </a:r>
          </a:p>
          <a:p>
            <a:pPr>
              <a:spcBef>
                <a:spcPts val="2400"/>
              </a:spcBef>
              <a:buClrTx/>
              <a:buFont typeface="Calibri" pitchFamily="34" charset="0"/>
              <a:buChar char="─"/>
            </a:pPr>
            <a:r>
              <a:rPr lang="hr-HR" sz="2800" u="sng" dirty="0" smtClean="0">
                <a:latin typeface="Calibri" pitchFamily="34" charset="0"/>
                <a:cs typeface="Calibri" pitchFamily="34" charset="0"/>
              </a:rPr>
              <a:t>anketa i strukturirani intervju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su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kvantitativni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pristup istraživanju dok je </a:t>
            </a:r>
            <a:r>
              <a:rPr lang="hr-HR" sz="2800" u="sng" dirty="0" smtClean="0">
                <a:latin typeface="Calibri" pitchFamily="34" charset="0"/>
                <a:cs typeface="Calibri" pitchFamily="34" charset="0"/>
              </a:rPr>
              <a:t>nestrukturirani intervju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kvalitativni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pristup istraživanju</a:t>
            </a:r>
          </a:p>
        </p:txBody>
      </p:sp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420250" y="69338"/>
            <a:ext cx="8223658" cy="551350"/>
          </a:xfrm>
        </p:spPr>
        <p:txBody>
          <a:bodyPr/>
          <a:lstStyle/>
          <a:p>
            <a:r>
              <a:rPr lang="hr-HR" dirty="0" smtClean="0"/>
              <a:t>INTERVJU</a:t>
            </a:r>
          </a:p>
        </p:txBody>
      </p:sp>
    </p:spTree>
    <p:extLst>
      <p:ext uri="{BB962C8B-B14F-4D97-AF65-F5344CB8AC3E}">
        <p14:creationId xmlns:p14="http://schemas.microsoft.com/office/powerpoint/2010/main" val="2480570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rukturirani_intervj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56" y="251573"/>
            <a:ext cx="6048672" cy="30243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9" name="Group 8"/>
          <p:cNvGrpSpPr/>
          <p:nvPr/>
        </p:nvGrpSpPr>
        <p:grpSpPr>
          <a:xfrm>
            <a:off x="4067944" y="3297175"/>
            <a:ext cx="4896544" cy="3468262"/>
            <a:chOff x="714345" y="1098573"/>
            <a:chExt cx="7929563" cy="5616575"/>
          </a:xfrm>
        </p:grpSpPr>
        <p:pic>
          <p:nvPicPr>
            <p:cNvPr id="10" name="Picture 9" descr="intervju.jp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714345" y="1098573"/>
              <a:ext cx="7929563" cy="56165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1" name="Rectangle 10"/>
            <p:cNvSpPr/>
            <p:nvPr/>
          </p:nvSpPr>
          <p:spPr>
            <a:xfrm>
              <a:off x="1475656" y="1340769"/>
              <a:ext cx="6585196" cy="1214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dirty="0" smtClean="0">
                  <a:solidFill>
                    <a:schemeClr val="bg1"/>
                  </a:solidFill>
                  <a:latin typeface="Comic Sans MS" pitchFamily="66" charset="0"/>
                  <a:cs typeface="Calibri" pitchFamily="34" charset="0"/>
                </a:rPr>
                <a:t>Iskreno govoreći nisam siguran kako odgovoriti na to pitanje, al svejedno ću ti reći </a:t>
              </a:r>
              <a:r>
                <a:rPr lang="hr-HR" sz="2000" dirty="0" smtClean="0">
                  <a:solidFill>
                    <a:schemeClr val="bg1"/>
                  </a:solidFill>
                  <a:latin typeface="Comic Sans MS" pitchFamily="66" charset="0"/>
                  <a:cs typeface="Calibri" pitchFamily="34" charset="0"/>
                </a:rPr>
                <a:t>kako…</a:t>
              </a:r>
              <a:endParaRPr lang="hr-HR" sz="2000" dirty="0">
                <a:solidFill>
                  <a:schemeClr val="bg1"/>
                </a:solidFill>
                <a:latin typeface="Comic Sans MS" pitchFamily="66" charset="0"/>
                <a:cs typeface="Calibri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7116" y="5796780"/>
            <a:ext cx="38884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NESTRUKTURIRANI INTERVJU</a:t>
            </a:r>
            <a:endParaRPr lang="hr-HR" sz="1600" dirty="0"/>
          </a:p>
        </p:txBody>
      </p:sp>
      <p:sp>
        <p:nvSpPr>
          <p:cNvPr id="13" name="Rectangle 12"/>
          <p:cNvSpPr/>
          <p:nvPr/>
        </p:nvSpPr>
        <p:spPr>
          <a:xfrm>
            <a:off x="4572000" y="2191757"/>
            <a:ext cx="38884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STRUKTURIRANI INTERVJU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404160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496" y="836712"/>
            <a:ext cx="9108504" cy="5735538"/>
          </a:xfrm>
        </p:spPr>
        <p:txBody>
          <a:bodyPr/>
          <a:lstStyle/>
          <a:p>
            <a:pPr>
              <a:buFont typeface="Calibri" pitchFamily="34" charset="0"/>
              <a:buChar char="─"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istraživačka metoda koja ispituje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uzročno-posljedične odnose u kontroliranim uvjetima</a:t>
            </a:r>
            <a:r>
              <a:rPr lang="hr-H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(laboratorij)</a:t>
            </a:r>
            <a:endParaRPr lang="hr-HR" sz="2800" b="1" i="1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1800"/>
              </a:spcBef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TERENSKI EKSPERIMENT</a:t>
            </a:r>
            <a:r>
              <a:rPr lang="hr-HR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– eksperiment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 prirodnim uvjetima</a:t>
            </a:r>
            <a:endParaRPr lang="hr-HR" sz="2800" b="1" i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Calibri" pitchFamily="34" charset="0"/>
              <a:buChar char="─"/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Hawthrone učinak – što manje utjecati na ponašanje ispitanika</a:t>
            </a:r>
          </a:p>
          <a:p>
            <a:pPr lvl="1">
              <a:buFont typeface="Calibri" pitchFamily="34" charset="0"/>
              <a:buChar char="─"/>
            </a:pPr>
            <a:r>
              <a:rPr lang="vi-VN" sz="2400" dirty="0" smtClean="0">
                <a:latin typeface="Calibri" pitchFamily="34" charset="0"/>
                <a:cs typeface="Calibri" pitchFamily="34" charset="0"/>
              </a:rPr>
              <a:t>cilj terenskog eksperimenta je dobiti odgovor na pitanje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zašto se nešto događa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i="1" dirty="0" err="1" smtClean="0">
                <a:latin typeface="Calibri" pitchFamily="34" charset="0"/>
                <a:cs typeface="Calibri" pitchFamily="34" charset="0"/>
              </a:rPr>
              <a:t>npr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M. Sherif - </a:t>
            </a:r>
            <a:r>
              <a:rPr lang="hr-HR" i="1" dirty="0" smtClean="0"/>
              <a:t>”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The Robbers Cave Experiment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”)</a:t>
            </a:r>
          </a:p>
          <a:p>
            <a:pPr>
              <a:spcBef>
                <a:spcPts val="2400"/>
              </a:spcBef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EKSPERIMENTALNA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(izlaže se utjecaju nezavisne varijable - uzrok)</a:t>
            </a:r>
            <a:r>
              <a:rPr lang="hr-HR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hr-HR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KONTROLNA GRUPA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8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 izlaže se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nikakvom utjecaju) –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mjeri se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KORELACIJA</a:t>
            </a:r>
            <a:endParaRPr lang="hr-HR" sz="3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395536" y="7553"/>
            <a:ext cx="8153400" cy="990600"/>
          </a:xfrm>
        </p:spPr>
        <p:txBody>
          <a:bodyPr/>
          <a:lstStyle/>
          <a:p>
            <a:r>
              <a:rPr lang="hr-HR" sz="4400" dirty="0" smtClean="0"/>
              <a:t>EKSPERIMENT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72400" y="613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303 - 304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65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0034" y="2599429"/>
            <a:ext cx="4000528" cy="110739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kontrolna grupa </a:t>
            </a:r>
          </a:p>
          <a:p>
            <a:pPr algn="ctr">
              <a:spcBef>
                <a:spcPts val="600"/>
              </a:spcBef>
            </a:pPr>
            <a:r>
              <a:rPr lang="hr-H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– eksperiment s </a:t>
            </a:r>
            <a:r>
              <a:rPr lang="hr-HR" b="1" i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neparnim</a:t>
            </a:r>
            <a:r>
              <a:rPr lang="hr-HR" i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brojevima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034" y="1261361"/>
            <a:ext cx="4000528" cy="110739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eksperimentalna grupa </a:t>
            </a:r>
          </a:p>
          <a:p>
            <a:pPr algn="ctr">
              <a:spcBef>
                <a:spcPts val="600"/>
              </a:spcBef>
            </a:pPr>
            <a:r>
              <a:rPr lang="hr-H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– eksperiment s </a:t>
            </a:r>
            <a:r>
              <a:rPr lang="hr-HR" b="1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parnim</a:t>
            </a:r>
            <a:r>
              <a:rPr lang="hr-HR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brojevima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034" y="3913536"/>
            <a:ext cx="4000528" cy="114918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nezavisna varijabla </a:t>
            </a:r>
          </a:p>
          <a:p>
            <a:pPr algn="ctr">
              <a:spcBef>
                <a:spcPts val="600"/>
              </a:spcBef>
            </a:pPr>
            <a:r>
              <a:rPr lang="hr-HR" sz="2000" i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nemogući anagrami</a:t>
            </a:r>
            <a:endParaRPr lang="hr-H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0034" y="5219958"/>
            <a:ext cx="4000528" cy="1232761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zavisna varijabla </a:t>
            </a:r>
          </a:p>
          <a:p>
            <a:pPr algn="ctr">
              <a:spcBef>
                <a:spcPts val="600"/>
              </a:spcBef>
            </a:pPr>
            <a:r>
              <a:rPr lang="hr-HR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hr-HR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uspjeh učenika u 3. anagramu</a:t>
            </a:r>
            <a:r>
              <a:rPr lang="hr-HR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Kutni poveznik 9"/>
          <p:cNvCxnSpPr>
            <a:stCxn id="7" idx="3"/>
            <a:endCxn id="6" idx="3"/>
          </p:cNvCxnSpPr>
          <p:nvPr/>
        </p:nvCxnSpPr>
        <p:spPr>
          <a:xfrm flipV="1">
            <a:off x="4500562" y="1815059"/>
            <a:ext cx="12700" cy="2673069"/>
          </a:xfrm>
          <a:prstGeom prst="bentConnector3">
            <a:avLst>
              <a:gd name="adj1" fmla="val 1800000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Kutni poveznik 11"/>
          <p:cNvCxnSpPr>
            <a:stCxn id="6" idx="1"/>
            <a:endCxn id="8" idx="1"/>
          </p:cNvCxnSpPr>
          <p:nvPr/>
        </p:nvCxnSpPr>
        <p:spPr>
          <a:xfrm rot="10800000" flipV="1">
            <a:off x="500034" y="1815059"/>
            <a:ext cx="12700" cy="4021280"/>
          </a:xfrm>
          <a:prstGeom prst="bentConnector3">
            <a:avLst>
              <a:gd name="adj1" fmla="val 1800000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07523" y="-27384"/>
            <a:ext cx="8124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itchFamily="34" charset="0"/>
              </a:rPr>
              <a:t>EKSPERIMENT </a:t>
            </a:r>
            <a:r>
              <a:rPr lang="hr-HR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naučene bespomoćnosti</a:t>
            </a:r>
            <a:endParaRPr lang="hr-HR" sz="2000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5072066" y="4071942"/>
            <a:ext cx="1928826" cy="9541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r-H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SBTR</a:t>
            </a:r>
          </a:p>
          <a:p>
            <a:pPr marL="228600" indent="-228600">
              <a:buFont typeface="+mj-lt"/>
              <a:buAutoNum type="arabicPeriod"/>
            </a:pPr>
            <a:r>
              <a:rPr lang="hr-HR" sz="2800" dirty="0" smtClean="0">
                <a:latin typeface="Calibri" panose="020F0502020204030204" pitchFamily="34" charset="0"/>
                <a:cs typeface="Calibri" pitchFamily="34" charset="0"/>
              </a:rPr>
              <a:t> OBALVK</a:t>
            </a:r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5072066" y="5620424"/>
            <a:ext cx="2786082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8000" lvl="0" indent="-288000">
              <a:buFont typeface="+mj-lt"/>
              <a:buAutoNum type="arabicPeriod" startAt="3"/>
            </a:pPr>
            <a:r>
              <a:rPr lang="hr-HR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AJICMDEOKRA</a:t>
            </a:r>
            <a:endParaRPr lang="hr-HR" sz="2800" dirty="0" smtClean="0">
              <a:latin typeface="Calibri" panose="020F0502020204030204" pitchFamily="34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072066" y="2786058"/>
            <a:ext cx="3786214" cy="785818"/>
            <a:chOff x="5072066" y="2786058"/>
            <a:chExt cx="3786214" cy="785818"/>
          </a:xfrm>
        </p:grpSpPr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5072066" y="2786058"/>
              <a:ext cx="3786214" cy="785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6296" y="2872016"/>
              <a:ext cx="1522468" cy="689117"/>
            </a:xfrm>
            <a:prstGeom prst="rect">
              <a:avLst/>
            </a:prstGeom>
            <a:solidFill>
              <a:schemeClr val="tx1"/>
            </a:solidFill>
          </p:spPr>
        </p:pic>
      </p:grpSp>
      <p:grpSp>
        <p:nvGrpSpPr>
          <p:cNvPr id="4" name="Group 3"/>
          <p:cNvGrpSpPr/>
          <p:nvPr/>
        </p:nvGrpSpPr>
        <p:grpSpPr>
          <a:xfrm>
            <a:off x="5072066" y="1357298"/>
            <a:ext cx="3786214" cy="785818"/>
            <a:chOff x="5072066" y="1357298"/>
            <a:chExt cx="3786214" cy="785818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5072066" y="1357298"/>
              <a:ext cx="3786214" cy="785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6296" y="1443256"/>
              <a:ext cx="1522468" cy="689117"/>
            </a:xfrm>
            <a:prstGeom prst="rect">
              <a:avLst/>
            </a:prstGeom>
            <a:solidFill>
              <a:schemeClr val="tx1"/>
            </a:solidFill>
          </p:spPr>
        </p:pic>
      </p:grpSp>
    </p:spTree>
    <p:extLst>
      <p:ext uri="{BB962C8B-B14F-4D97-AF65-F5344CB8AC3E}">
        <p14:creationId xmlns:p14="http://schemas.microsoft.com/office/powerpoint/2010/main" val="615382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7" grpId="0" build="allAtOnce" animBg="1"/>
      <p:bldP spid="8" grpId="0" build="allAtOnce" animBg="1"/>
      <p:bldP spid="3073" grpId="0" animBg="1"/>
      <p:bldP spid="2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sshand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301" y="857232"/>
            <a:ext cx="4359731" cy="58578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1472" y="2614944"/>
            <a:ext cx="3786214" cy="12084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kontrolna grupa </a:t>
            </a:r>
          </a:p>
          <a:p>
            <a:pPr algn="ctr">
              <a:spcBef>
                <a:spcPts val="600"/>
              </a:spcBef>
            </a:pPr>
            <a:r>
              <a:rPr lang="hr-HR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– ostali učenici</a:t>
            </a: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1257622"/>
            <a:ext cx="3786214" cy="1208470"/>
          </a:xfrm>
          <a:prstGeom prst="rect">
            <a:avLst/>
          </a:prstGeom>
          <a:solidFill>
            <a:srgbClr val="00990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eksperimentalna grupa </a:t>
            </a:r>
          </a:p>
          <a:p>
            <a:pPr algn="ctr">
              <a:spcBef>
                <a:spcPts val="600"/>
              </a:spcBef>
            </a:pPr>
            <a:r>
              <a:rPr lang="hr-HR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– „nadareni” učenici</a:t>
            </a:r>
            <a:endParaRPr lang="hr-H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472" y="3972266"/>
            <a:ext cx="3786214" cy="120847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nezavisna varijabla </a:t>
            </a:r>
          </a:p>
          <a:p>
            <a:pPr algn="ctr">
              <a:spcBef>
                <a:spcPts val="600"/>
              </a:spcBef>
            </a:pPr>
            <a:r>
              <a:rPr lang="hr-HR" sz="2400" i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očekivanja učitelja </a:t>
            </a:r>
            <a:endParaRPr lang="hr-HR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472" y="5329588"/>
            <a:ext cx="3786214" cy="1208470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zavisna varijabla </a:t>
            </a:r>
          </a:p>
          <a:p>
            <a:pPr algn="ctr">
              <a:spcBef>
                <a:spcPts val="600"/>
              </a:spcBef>
            </a:pP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- uspjeh učenika 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4067944" y="-123142"/>
            <a:ext cx="5265745" cy="919138"/>
          </a:xfrm>
        </p:spPr>
        <p:txBody>
          <a:bodyPr anchor="ctr"/>
          <a:lstStyle/>
          <a:p>
            <a:pPr>
              <a:lnSpc>
                <a:spcPts val="2400"/>
              </a:lnSpc>
            </a:pPr>
            <a:r>
              <a:rPr lang="hr-HR" sz="2400" b="0" i="1" dirty="0" smtClean="0"/>
              <a:t>primjer s uspjehom učenika u školi – samoispunjavajuće proročanstvo</a:t>
            </a:r>
            <a:endParaRPr lang="hr-HR" sz="4000" b="0" i="1" dirty="0" smtClean="0"/>
          </a:p>
        </p:txBody>
      </p:sp>
      <p:cxnSp>
        <p:nvCxnSpPr>
          <p:cNvPr id="10" name="Kutni poveznik 9"/>
          <p:cNvCxnSpPr>
            <a:stCxn id="7" idx="3"/>
            <a:endCxn id="6" idx="3"/>
          </p:cNvCxnSpPr>
          <p:nvPr/>
        </p:nvCxnSpPr>
        <p:spPr>
          <a:xfrm flipV="1">
            <a:off x="4357686" y="1861857"/>
            <a:ext cx="12700" cy="2714644"/>
          </a:xfrm>
          <a:prstGeom prst="bentConnector3">
            <a:avLst>
              <a:gd name="adj1" fmla="val 1800000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Kutni poveznik 11"/>
          <p:cNvCxnSpPr>
            <a:stCxn id="6" idx="1"/>
            <a:endCxn id="8" idx="1"/>
          </p:cNvCxnSpPr>
          <p:nvPr/>
        </p:nvCxnSpPr>
        <p:spPr>
          <a:xfrm rot="10800000" flipV="1">
            <a:off x="571472" y="1861857"/>
            <a:ext cx="12700" cy="4071966"/>
          </a:xfrm>
          <a:prstGeom prst="bentConnector3">
            <a:avLst>
              <a:gd name="adj1" fmla="val 1800000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8356" y="2209"/>
            <a:ext cx="34955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itchFamily="34" charset="0"/>
              </a:rPr>
              <a:t>EKSPERIMENT</a:t>
            </a:r>
            <a:endParaRPr lang="hr-HR" sz="2000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46748" y="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304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910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7" grpId="0" build="allAtOnce" animBg="1"/>
      <p:bldP spid="8" grpId="0" build="allAtOnce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anford-prison-experiment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28625" y="214313"/>
            <a:ext cx="5538788" cy="6480175"/>
          </a:xfr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628x47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5" y="214313"/>
            <a:ext cx="4524375" cy="55356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blindfol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38" y="207963"/>
            <a:ext cx="7215187" cy="6477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9796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980728"/>
            <a:ext cx="8784976" cy="5591544"/>
          </a:xfrm>
        </p:spPr>
        <p:txBody>
          <a:bodyPr>
            <a:noAutofit/>
          </a:bodyPr>
          <a:lstStyle/>
          <a:p>
            <a:pPr>
              <a:buClrTx/>
              <a:buSzPct val="100000"/>
              <a:buFont typeface="Calibri" pitchFamily="34" charset="0"/>
              <a:buChar char="─"/>
              <a:defRPr/>
            </a:pPr>
            <a:r>
              <a:rPr lang="hr-HR" u="sng" dirty="0" smtClean="0">
                <a:latin typeface="Calibri" pitchFamily="34" charset="0"/>
                <a:cs typeface="Calibri" pitchFamily="34" charset="0"/>
              </a:rPr>
              <a:t>kvalitativna metoda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koja pretpostavlja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„rad na terenu”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što zahtjeva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sustavno praćenje pojedinaca unutar odabrane grupe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sudjelovanjem</a:t>
            </a:r>
            <a:r>
              <a:rPr lang="hr-HR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u grupi ili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bez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sudjelovanja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buFont typeface="Wingdings" pitchFamily="2" charset="2"/>
              <a:buChar char="Ø"/>
              <a:defRPr/>
            </a:pPr>
            <a:endParaRPr lang="hr-HR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VRSTE PROMATRANJA:</a:t>
            </a:r>
          </a:p>
          <a:p>
            <a:pPr marL="835025" lvl="1" indent="-514350">
              <a:buClrTx/>
              <a:buSzPct val="100000"/>
              <a:buFont typeface="+mj-lt"/>
              <a:buAutoNum type="arabicPeriod"/>
              <a:defRPr/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NEUTRALNO</a:t>
            </a:r>
            <a:r>
              <a:rPr lang="hr-HR" sz="3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3600" dirty="0" smtClean="0">
                <a:latin typeface="Calibri" pitchFamily="34" charset="0"/>
                <a:cs typeface="Calibri" pitchFamily="34" charset="0"/>
              </a:rPr>
              <a:t>promatranje</a:t>
            </a:r>
          </a:p>
          <a:p>
            <a:pPr marL="835025" lvl="1" indent="-514350">
              <a:buClrTx/>
              <a:buSzPct val="100000"/>
              <a:buFont typeface="+mj-lt"/>
              <a:buAutoNum type="arabicPeriod"/>
              <a:defRPr/>
            </a:pPr>
            <a:r>
              <a:rPr lang="hr-HR" sz="3600" dirty="0" smtClean="0">
                <a:latin typeface="Calibri" pitchFamily="34" charset="0"/>
                <a:cs typeface="Calibri" pitchFamily="34" charset="0"/>
              </a:rPr>
              <a:t>promatranje </a:t>
            </a: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BEZ SUDJELOVANJA</a:t>
            </a:r>
            <a:endParaRPr lang="hr-HR" sz="36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835025" lvl="1" indent="-514350">
              <a:buClrTx/>
              <a:buSzPct val="100000"/>
              <a:buFont typeface="+mj-lt"/>
              <a:buAutoNum type="arabicPeriod"/>
              <a:defRPr/>
            </a:pPr>
            <a:r>
              <a:rPr lang="hr-HR" sz="3600" dirty="0"/>
              <a:t>p</a:t>
            </a:r>
            <a:r>
              <a:rPr lang="hr-HR" sz="3600" dirty="0" smtClean="0">
                <a:latin typeface="Calibri" pitchFamily="34" charset="0"/>
                <a:cs typeface="Calibri" pitchFamily="34" charset="0"/>
              </a:rPr>
              <a:t>romatranje </a:t>
            </a: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 SUDJELOVANJEM</a:t>
            </a:r>
            <a:endParaRPr lang="hr-HR" sz="36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430704" y="90256"/>
            <a:ext cx="8153400" cy="504056"/>
          </a:xfrm>
        </p:spPr>
        <p:txBody>
          <a:bodyPr/>
          <a:lstStyle/>
          <a:p>
            <a:r>
              <a:rPr lang="hr-HR" dirty="0" smtClean="0"/>
              <a:t>PROMATRANJE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72400" y="613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301 - 302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28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451048" y="62136"/>
            <a:ext cx="8153400" cy="990600"/>
          </a:xfrm>
        </p:spPr>
        <p:txBody>
          <a:bodyPr/>
          <a:lstStyle/>
          <a:p>
            <a:r>
              <a:rPr lang="hr-HR" dirty="0" smtClean="0"/>
              <a:t>NEUTRALNO PROMATRANJE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796" y="2060072"/>
            <a:ext cx="6228184" cy="4671138"/>
            <a:chOff x="0" y="0"/>
            <a:chExt cx="9144000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5" name="Slika 4" descr="1239261-img-marshmallow-deti-test-sladkosti-vule-pokuseni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844" y="71414"/>
              <a:ext cx="5643602" cy="359779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Slika 5" descr="marshmellow-test-604-cs050713.jpg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>
            <a:xfrm>
              <a:off x="3357554" y="3714752"/>
              <a:ext cx="5643602" cy="305539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4" name="Content Placeholder 3" descr="interigation_room.jpg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67944" y="714018"/>
            <a:ext cx="5021665" cy="3291046"/>
          </a:xfr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7443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172400" y="613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296 - 297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28596" y="80946"/>
            <a:ext cx="8153400" cy="561972"/>
          </a:xfrm>
        </p:spPr>
        <p:txBody>
          <a:bodyPr/>
          <a:lstStyle/>
          <a:p>
            <a:r>
              <a:rPr lang="hr-HR" smtClean="0"/>
              <a:t>RAZVOJ ZNANOSTI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43" y="1142984"/>
            <a:ext cx="8715375" cy="2828932"/>
          </a:xfrm>
        </p:spPr>
        <p:txBody>
          <a:bodyPr/>
          <a:lstStyle/>
          <a:p>
            <a:pPr>
              <a:buSzPct val="100000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ZNANSTVENA PARADIGMA </a:t>
            </a:r>
            <a:r>
              <a:rPr lang="hr-HR" dirty="0" smtClean="0"/>
              <a:t>– karakterističan pogled na svijet </a:t>
            </a:r>
            <a:r>
              <a:rPr lang="hr-HR" i="1" dirty="0" smtClean="0"/>
              <a:t>(svjetonazor neke znanosti)</a:t>
            </a:r>
          </a:p>
          <a:p>
            <a:pPr>
              <a:spcBef>
                <a:spcPts val="3000"/>
              </a:spcBef>
              <a:buSzPct val="100000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ZNANSTVENA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REVOLUCIJA</a:t>
            </a:r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dirty="0" smtClean="0"/>
              <a:t>– s vremenom se propitkuje paradigma znanosti (zbog novih dokaza) pa dolazi do pojave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nove znanstvene paradigme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608542" y="4580567"/>
            <a:ext cx="2071688" cy="121443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38100" dir="366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KRIZA PARADIGME</a:t>
            </a:r>
          </a:p>
          <a:p>
            <a:pPr algn="ctr">
              <a:defRPr/>
            </a:pPr>
            <a:r>
              <a:rPr lang="hr-H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(NOVI DOKAZI)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37480" y="4544849"/>
            <a:ext cx="2357438" cy="12858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38100" dir="366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2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ZNANSTVENA REVOLUCIJA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965605" y="4902029"/>
            <a:ext cx="428625" cy="571515"/>
          </a:xfrm>
          <a:prstGeom prst="rightArrow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894542" y="4902034"/>
            <a:ext cx="428625" cy="571504"/>
          </a:xfrm>
          <a:prstGeom prst="rightArrow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Strelica zakrivljena gore 10"/>
          <p:cNvSpPr/>
          <p:nvPr/>
        </p:nvSpPr>
        <p:spPr>
          <a:xfrm flipH="1">
            <a:off x="1608272" y="6009294"/>
            <a:ext cx="6000792" cy="500090"/>
          </a:xfrm>
          <a:prstGeom prst="curvedUpArrow">
            <a:avLst>
              <a:gd name="adj1" fmla="val 77386"/>
              <a:gd name="adj2" fmla="val 246716"/>
              <a:gd name="adj3" fmla="val 3102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79512" y="4509120"/>
            <a:ext cx="2571750" cy="1357312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38100" dir="366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NOVA ZNANSTVENA </a:t>
            </a:r>
            <a:r>
              <a:rPr lang="hr-HR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PARADIGMA</a:t>
            </a:r>
          </a:p>
        </p:txBody>
      </p:sp>
    </p:spTree>
    <p:extLst>
      <p:ext uri="{BB962C8B-B14F-4D97-AF65-F5344CB8AC3E}">
        <p14:creationId xmlns:p14="http://schemas.microsoft.com/office/powerpoint/2010/main" val="3463651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420250" y="116632"/>
            <a:ext cx="81534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r-HR" dirty="0" smtClean="0"/>
              <a:t>PROMATRANJE SA SUDJELOVANJEM</a:t>
            </a:r>
          </a:p>
        </p:txBody>
      </p:sp>
      <p:pic>
        <p:nvPicPr>
          <p:cNvPr id="9" name="Slika 8" descr="Erving_Goffman.jpg"/>
          <p:cNvPicPr>
            <a:picLocks noChangeAspect="1"/>
          </p:cNvPicPr>
          <p:nvPr/>
        </p:nvPicPr>
        <p:blipFill>
          <a:blip r:embed="rId2"/>
          <a:srcRect l="3740" r="4429"/>
          <a:stretch>
            <a:fillRect/>
          </a:stretch>
        </p:blipFill>
        <p:spPr>
          <a:xfrm>
            <a:off x="323528" y="764705"/>
            <a:ext cx="3412070" cy="4752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3" name="Grupa 12"/>
          <p:cNvGrpSpPr/>
          <p:nvPr/>
        </p:nvGrpSpPr>
        <p:grpSpPr>
          <a:xfrm>
            <a:off x="2483768" y="3931445"/>
            <a:ext cx="4818165" cy="2722613"/>
            <a:chOff x="2928926" y="1500174"/>
            <a:chExt cx="5562600" cy="3143272"/>
          </a:xfrm>
        </p:grpSpPr>
        <p:pic>
          <p:nvPicPr>
            <p:cNvPr id="11" name="Slika 10" descr="david.jpg"/>
            <p:cNvPicPr>
              <a:picLocks noChangeAspect="1"/>
            </p:cNvPicPr>
            <p:nvPr/>
          </p:nvPicPr>
          <p:blipFill>
            <a:blip r:embed="rId3"/>
            <a:srcRect b="-13014"/>
            <a:stretch>
              <a:fillRect/>
            </a:stretch>
          </p:blipFill>
          <p:spPr>
            <a:xfrm>
              <a:off x="2928926" y="1500174"/>
              <a:ext cx="5562600" cy="31432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2" name="Pravokutnik 11"/>
            <p:cNvSpPr/>
            <p:nvPr/>
          </p:nvSpPr>
          <p:spPr>
            <a:xfrm>
              <a:off x="3000365" y="4286256"/>
              <a:ext cx="5429288" cy="3553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hr-HR" sz="1400" b="1" i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D.</a:t>
              </a:r>
              <a:r>
                <a:rPr lang="hr-HR" sz="1400" i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r-HR" sz="1400" b="1" i="1" dirty="0" err="1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Rosenhan</a:t>
              </a:r>
              <a:r>
                <a:rPr lang="hr-HR" sz="1400" i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(1973.) – </a:t>
              </a:r>
              <a:r>
                <a:rPr lang="hr-HR" sz="1400" i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„</a:t>
              </a:r>
              <a:r>
                <a:rPr lang="en-US" sz="1400" i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On </a:t>
              </a:r>
              <a:r>
                <a:rPr lang="en-US" sz="1400" i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being sane in insane places</a:t>
              </a:r>
              <a:r>
                <a:rPr lang="hr-HR" sz="1400" i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”</a:t>
              </a:r>
              <a:endParaRPr lang="hr-H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323528" y="5217547"/>
            <a:ext cx="1013419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hr-HR" sz="1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 </a:t>
            </a:r>
            <a:r>
              <a:rPr lang="hr-HR" sz="14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Goffman</a:t>
            </a:r>
            <a:endParaRPr lang="hr-HR" sz="1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Slika 7" descr="453608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6424719" y="739114"/>
            <a:ext cx="2695979" cy="38884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2459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1534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r-HR" sz="4000" dirty="0" smtClean="0"/>
              <a:t>PROMATRANJE SA SUDJELOVANJEM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sz="quarter" idx="1"/>
          </p:nvPr>
        </p:nvSpPr>
        <p:spPr>
          <a:xfrm>
            <a:off x="35496" y="733400"/>
            <a:ext cx="9108504" cy="895400"/>
          </a:xfrm>
        </p:spPr>
        <p:txBody>
          <a:bodyPr/>
          <a:lstStyle/>
          <a:p>
            <a:r>
              <a:rPr lang="hr-HR" sz="2400" dirty="0" smtClean="0"/>
              <a:t>primjer </a:t>
            </a:r>
            <a:r>
              <a:rPr lang="hr-HR" sz="2400" dirty="0" err="1" smtClean="0"/>
              <a:t>Malinowskog</a:t>
            </a:r>
            <a:r>
              <a:rPr lang="hr-HR" sz="2400" dirty="0" smtClean="0"/>
              <a:t> i </a:t>
            </a:r>
            <a:r>
              <a:rPr lang="hr-HR" sz="2400" i="1" dirty="0" smtClean="0"/>
              <a:t>Kula</a:t>
            </a:r>
            <a:r>
              <a:rPr lang="hr-HR" sz="2400" dirty="0" smtClean="0"/>
              <a:t> sustava domorodaca zapadnog Pacifika (</a:t>
            </a:r>
            <a:r>
              <a:rPr lang="hr-HR" sz="2400" dirty="0" err="1" smtClean="0"/>
              <a:t>Trobridski</a:t>
            </a:r>
            <a:r>
              <a:rPr lang="hr-HR" sz="2400" dirty="0" smtClean="0"/>
              <a:t> otoci)</a:t>
            </a:r>
          </a:p>
        </p:txBody>
      </p:sp>
      <p:pic>
        <p:nvPicPr>
          <p:cNvPr id="4" name="Picture 3" descr="wbmalinowski_wideweb__430x2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34" y="1628800"/>
            <a:ext cx="8546546" cy="4968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9769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1534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r-HR" sz="4000" dirty="0" smtClean="0"/>
              <a:t>PROMATRANJE SA SUDJELOVANJEM</a:t>
            </a:r>
          </a:p>
        </p:txBody>
      </p:sp>
      <p:pic>
        <p:nvPicPr>
          <p:cNvPr id="6" name="Content Placeholder 3" descr="anths-cartoo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40090" y="749729"/>
            <a:ext cx="4770643" cy="5912913"/>
          </a:xfrm>
          <a:prstGeom prst="rect">
            <a:avLst/>
          </a:prstGeo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8807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3" y="908720"/>
            <a:ext cx="9036497" cy="5688632"/>
          </a:xfrm>
        </p:spPr>
        <p:txBody>
          <a:bodyPr/>
          <a:lstStyle/>
          <a:p>
            <a:pPr marL="457200" indent="-457200">
              <a:spcBef>
                <a:spcPts val="18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SEKUNDARNA ANALIZA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800" dirty="0" smtClean="0">
                <a:solidFill>
                  <a:schemeClr val="bg1"/>
                </a:solidFill>
              </a:rPr>
              <a:t>– </a:t>
            </a:r>
            <a:r>
              <a:rPr lang="vi-VN" sz="2800" dirty="0" smtClean="0">
                <a:solidFill>
                  <a:schemeClr val="bg1"/>
                </a:solidFill>
              </a:rPr>
              <a:t>analiza</a:t>
            </a:r>
            <a:r>
              <a:rPr lang="hr-HR" sz="2800" dirty="0" smtClean="0">
                <a:solidFill>
                  <a:schemeClr val="bg1"/>
                </a:solidFill>
              </a:rPr>
              <a:t> </a:t>
            </a:r>
            <a:r>
              <a:rPr lang="vi-VN" sz="2800" dirty="0" smtClean="0">
                <a:solidFill>
                  <a:schemeClr val="bg1"/>
                </a:solidFill>
              </a:rPr>
              <a:t>podataka koje su </a:t>
            </a:r>
            <a:r>
              <a:rPr lang="vi-VN" sz="2800" b="1" dirty="0" smtClean="0">
                <a:solidFill>
                  <a:schemeClr val="bg1"/>
                </a:solidFill>
              </a:rPr>
              <a:t>prikupili drugi </a:t>
            </a:r>
            <a:r>
              <a:rPr lang="vi-VN" sz="2400" i="1" dirty="0" smtClean="0">
                <a:solidFill>
                  <a:schemeClr val="bg1"/>
                </a:solidFill>
              </a:rPr>
              <a:t>(npr. DZS, UN, Svjetska banka...)</a:t>
            </a:r>
            <a:endParaRPr lang="hr-HR" sz="2400" i="1" dirty="0" smtClean="0">
              <a:solidFill>
                <a:schemeClr val="bg1"/>
              </a:solidFill>
            </a:endParaRPr>
          </a:p>
          <a:p>
            <a:pPr marL="514350" indent="-514350">
              <a:spcBef>
                <a:spcPts val="18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 POVIJESNIH DOKUMENATA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800" dirty="0" smtClean="0">
                <a:solidFill>
                  <a:schemeClr val="bg1"/>
                </a:solidFill>
              </a:rPr>
              <a:t>– usredotočuje se na informacije iz povijesnih zapisa, pisama, dnevnika i sl.</a:t>
            </a:r>
          </a:p>
          <a:p>
            <a:pPr marL="936000" lvl="1" indent="-360000">
              <a:buClrTx/>
              <a:buSzPct val="100000"/>
              <a:buFont typeface="Calibri" pitchFamily="34" charset="0"/>
              <a:buChar char="─"/>
              <a:defRPr/>
            </a:pPr>
            <a:r>
              <a:rPr lang="hr-HR" sz="2400" i="1" dirty="0" smtClean="0">
                <a:solidFill>
                  <a:schemeClr val="bg1"/>
                </a:solidFill>
              </a:rPr>
              <a:t>Thomas i </a:t>
            </a:r>
            <a:r>
              <a:rPr lang="pl-PL" sz="2400" i="1" dirty="0" smtClean="0">
                <a:solidFill>
                  <a:schemeClr val="bg1"/>
                </a:solidFill>
              </a:rPr>
              <a:t>Znaniecki - Poljski seljak u Europi i Americi</a:t>
            </a:r>
            <a:endParaRPr lang="hr-HR" sz="2400" dirty="0" smtClean="0">
              <a:solidFill>
                <a:schemeClr val="bg1"/>
              </a:solidFill>
            </a:endParaRPr>
          </a:p>
          <a:p>
            <a:pPr marL="514350" indent="-514350">
              <a:spcBef>
                <a:spcPts val="54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 SADRŽAJA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800" dirty="0" smtClean="0">
                <a:solidFill>
                  <a:schemeClr val="bg1"/>
                </a:solidFill>
              </a:rPr>
              <a:t>– usredotočuje se na karakteristike samog sadržaja - </a:t>
            </a:r>
            <a:r>
              <a:rPr lang="hr-HR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što</a:t>
            </a:r>
            <a:r>
              <a:rPr lang="hr-HR" sz="2800" i="1" dirty="0" smtClean="0">
                <a:solidFill>
                  <a:schemeClr val="bg1"/>
                </a:solidFill>
              </a:rPr>
              <a:t> je rečeno i </a:t>
            </a:r>
            <a:r>
              <a:rPr lang="hr-HR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kako</a:t>
            </a:r>
            <a:r>
              <a:rPr lang="hr-HR" sz="28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800" i="1" dirty="0" smtClean="0">
                <a:solidFill>
                  <a:schemeClr val="bg1"/>
                </a:solidFill>
              </a:rPr>
              <a:t>je rečeno </a:t>
            </a:r>
            <a:r>
              <a:rPr lang="hr-HR" sz="2800" dirty="0" smtClean="0">
                <a:solidFill>
                  <a:schemeClr val="bg1"/>
                </a:solidFill>
              </a:rPr>
              <a:t>(kvantitativna i kvalitativna metoda) – </a:t>
            </a:r>
            <a:r>
              <a:rPr lang="hr-HR" sz="2400" i="1" dirty="0" smtClean="0">
                <a:solidFill>
                  <a:schemeClr val="bg1"/>
                </a:solidFill>
              </a:rPr>
              <a:t>npr. analiza govora političara ili natpisi u novinama, analiza izričaja sportskih komentatora…</a:t>
            </a:r>
            <a:endParaRPr lang="hr-HR" sz="2800" i="1" dirty="0" smtClean="0">
              <a:solidFill>
                <a:schemeClr val="bg1"/>
              </a:solidFill>
            </a:endParaRPr>
          </a:p>
          <a:p>
            <a:pPr marL="936000" indent="-360000">
              <a:spcBef>
                <a:spcPts val="600"/>
              </a:spcBef>
              <a:buClrTx/>
              <a:buSzPct val="100000"/>
              <a:buFont typeface="Calibri" pitchFamily="34" charset="0"/>
              <a:buChar char="─"/>
              <a:defRPr/>
            </a:pPr>
            <a:r>
              <a:rPr lang="hr-HR" sz="2400" i="1" dirty="0" smtClean="0">
                <a:solidFill>
                  <a:schemeClr val="bg1"/>
                </a:solidFill>
              </a:rPr>
              <a:t>Branislava Baranović – „Slika žene u udžbenicima književnosti”</a:t>
            </a:r>
            <a:endParaRPr lang="hr-HR" sz="2400" i="1" dirty="0">
              <a:solidFill>
                <a:schemeClr val="bg1"/>
              </a:solidFill>
            </a:endParaRPr>
          </a:p>
        </p:txBody>
      </p:sp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451048" y="44624"/>
            <a:ext cx="8153400" cy="990600"/>
          </a:xfrm>
        </p:spPr>
        <p:txBody>
          <a:bodyPr/>
          <a:lstStyle/>
          <a:p>
            <a:r>
              <a:rPr lang="hr-HR" dirty="0" smtClean="0"/>
              <a:t>ANALIZA POSTOJEĆIH PODATAKA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504" y="908720"/>
            <a:ext cx="9036497" cy="5688632"/>
          </a:xfrm>
          <a:prstGeom prst="rect">
            <a:avLst/>
          </a:prstGeom>
        </p:spPr>
        <p:txBody>
          <a:bodyPr/>
          <a:lstStyle>
            <a:lvl1pPr marL="547688" indent="-411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9F9F9"/>
              </a:buClr>
              <a:buSzPct val="65000"/>
              <a:buFont typeface="Calibri" pitchFamily="34" charset="0"/>
              <a:buChar char="—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868363" indent="-2825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Calibri" pitchFamily="34" charset="0"/>
              <a:buChar char="—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334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buFont typeface="Calibri" pitchFamily="34" charset="0"/>
              <a:buChar char="—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35255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itchFamily="34" charset="0"/>
              <a:buChar char="—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54463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alibri" pitchFamily="34" charset="0"/>
              <a:buChar char="—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8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SEKUNDARNA ANALIZA</a:t>
            </a:r>
            <a:r>
              <a:rPr lang="hr-H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dirty="0" smtClean="0"/>
              <a:t>– </a:t>
            </a:r>
            <a:r>
              <a:rPr lang="vi-VN" dirty="0" smtClean="0"/>
              <a:t>analiza</a:t>
            </a:r>
            <a:r>
              <a:rPr lang="hr-HR" dirty="0" smtClean="0"/>
              <a:t> </a:t>
            </a:r>
            <a:r>
              <a:rPr lang="vi-VN" dirty="0" smtClean="0"/>
              <a:t>podataka koje su </a:t>
            </a:r>
            <a:r>
              <a:rPr lang="vi-VN" b="1" dirty="0" smtClean="0">
                <a:solidFill>
                  <a:srgbClr val="FFC000"/>
                </a:solidFill>
              </a:rPr>
              <a:t>prikupili drugi </a:t>
            </a:r>
            <a:r>
              <a:rPr lang="vi-VN" sz="2400" i="1" dirty="0" smtClean="0"/>
              <a:t>(npr. DZS, UN, Svjetska banka...)</a:t>
            </a:r>
            <a:endParaRPr lang="hr-HR" sz="2400" i="1" dirty="0" smtClean="0"/>
          </a:p>
          <a:p>
            <a:pPr marL="514350" indent="-514350">
              <a:spcBef>
                <a:spcPts val="18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 POVIJESNIH DOKUMENATA</a:t>
            </a:r>
            <a:r>
              <a:rPr lang="hr-H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dirty="0" smtClean="0"/>
              <a:t>– usredotočuje se na </a:t>
            </a:r>
            <a:r>
              <a:rPr lang="hr-HR" u="sng" dirty="0" smtClean="0"/>
              <a:t>informacije iz povijesnih zapisa, pisama, dnevnika i sl.</a:t>
            </a:r>
          </a:p>
          <a:p>
            <a:pPr marL="936000" lvl="1" indent="-360000">
              <a:buClrTx/>
              <a:buSzPct val="100000"/>
              <a:buFont typeface="Calibri" pitchFamily="34" charset="0"/>
              <a:buChar char="─"/>
              <a:defRPr/>
            </a:pPr>
            <a:r>
              <a:rPr lang="hr-HR" i="1" dirty="0" err="1" smtClean="0"/>
              <a:t>Thomas</a:t>
            </a:r>
            <a:r>
              <a:rPr lang="hr-HR" i="1" dirty="0" smtClean="0"/>
              <a:t> i </a:t>
            </a:r>
            <a:r>
              <a:rPr lang="pl-PL" i="1" dirty="0" smtClean="0"/>
              <a:t>Znaniecki – Poljski seljak u Europi i Americi</a:t>
            </a:r>
          </a:p>
          <a:p>
            <a:pPr marL="936000" lvl="1" indent="-360000">
              <a:buClrTx/>
              <a:buSzPct val="100000"/>
              <a:buFont typeface="Calibri" pitchFamily="34" charset="0"/>
              <a:buChar char="─"/>
              <a:defRPr/>
            </a:pPr>
            <a:r>
              <a:rPr lang="pl-PL" i="1" dirty="0" smtClean="0"/>
              <a:t>Niklas Luhmann – Ljubav kao pasija</a:t>
            </a:r>
            <a:endParaRPr lang="hr-HR" dirty="0" smtClean="0"/>
          </a:p>
          <a:p>
            <a:pPr marL="514350" indent="-514350">
              <a:spcBef>
                <a:spcPts val="20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 SADRŽAJA</a:t>
            </a:r>
            <a:r>
              <a:rPr lang="hr-H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dirty="0" smtClean="0"/>
              <a:t>– usredotočuje se na </a:t>
            </a:r>
            <a:r>
              <a:rPr lang="hr-HR" u="sng" dirty="0" smtClean="0"/>
              <a:t>karakteristike samog sadržaja</a:t>
            </a:r>
            <a:r>
              <a:rPr lang="hr-HR" dirty="0" smtClean="0"/>
              <a:t> – </a:t>
            </a:r>
            <a:r>
              <a:rPr lang="hr-H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što </a:t>
            </a:r>
            <a:r>
              <a:rPr lang="hr-HR" i="1" dirty="0" smtClean="0"/>
              <a:t>je rečeno i </a:t>
            </a:r>
            <a:r>
              <a:rPr lang="hr-H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kako</a:t>
            </a:r>
            <a:r>
              <a:rPr lang="hr-HR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i="1" dirty="0" smtClean="0"/>
              <a:t>je rečeno </a:t>
            </a:r>
            <a:r>
              <a:rPr lang="hr-HR" dirty="0" smtClean="0"/>
              <a:t>(kvantitativna i kvalitativna metoda) </a:t>
            </a:r>
            <a:endParaRPr lang="hr-HR" i="1" dirty="0" smtClean="0"/>
          </a:p>
          <a:p>
            <a:pPr marL="936000" indent="-360000">
              <a:spcBef>
                <a:spcPts val="600"/>
              </a:spcBef>
              <a:buClrTx/>
              <a:buSzPct val="100000"/>
              <a:buFont typeface="Calibri" pitchFamily="34" charset="0"/>
              <a:buChar char="─"/>
              <a:defRPr/>
            </a:pPr>
            <a:r>
              <a:rPr lang="hr-HR" sz="2400" i="1" dirty="0" smtClean="0"/>
              <a:t>npr</a:t>
            </a:r>
            <a:r>
              <a:rPr lang="hr-HR" sz="2400" i="1" dirty="0"/>
              <a:t>. analiza govora političara ili natpisi u novinama, analiza izričaja sportskih </a:t>
            </a:r>
            <a:r>
              <a:rPr lang="hr-HR" sz="2400" i="1" dirty="0" smtClean="0"/>
              <a:t>komentatora…</a:t>
            </a:r>
          </a:p>
          <a:p>
            <a:pPr marL="936000" indent="-360000">
              <a:spcBef>
                <a:spcPts val="600"/>
              </a:spcBef>
              <a:buClrTx/>
              <a:buSzPct val="100000"/>
              <a:buFont typeface="Calibri" pitchFamily="34" charset="0"/>
              <a:buChar char="─"/>
              <a:defRPr/>
            </a:pPr>
            <a:r>
              <a:rPr lang="hr-HR" sz="2400" i="1" dirty="0" smtClean="0"/>
              <a:t>Branislava Baranović – „Slika žene u udžbenicima književnosti”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72400" y="613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302 - 303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888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5000" contrast="-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42844" y="500042"/>
            <a:ext cx="8870102" cy="6215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Pravokutnik 6"/>
          <p:cNvSpPr/>
          <p:nvPr/>
        </p:nvSpPr>
        <p:spPr>
          <a:xfrm>
            <a:off x="1428728" y="1285860"/>
            <a:ext cx="2500330" cy="1214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Pravokutnik 11"/>
          <p:cNvSpPr/>
          <p:nvPr/>
        </p:nvSpPr>
        <p:spPr>
          <a:xfrm>
            <a:off x="1428728" y="2643182"/>
            <a:ext cx="2500330" cy="10738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Pravokutnik 14"/>
          <p:cNvSpPr/>
          <p:nvPr/>
        </p:nvSpPr>
        <p:spPr>
          <a:xfrm>
            <a:off x="1428728" y="3857628"/>
            <a:ext cx="2500330" cy="6429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Pravokutnik 17"/>
          <p:cNvSpPr/>
          <p:nvPr/>
        </p:nvSpPr>
        <p:spPr>
          <a:xfrm>
            <a:off x="1428728" y="5013200"/>
            <a:ext cx="2500330" cy="5335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TextBox 20"/>
          <p:cNvSpPr txBox="1"/>
          <p:nvPr/>
        </p:nvSpPr>
        <p:spPr>
          <a:xfrm>
            <a:off x="7300297" y="44624"/>
            <a:ext cx="182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udžbenik 304. str</a:t>
            </a:r>
            <a:endParaRPr lang="hr-HR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457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2" grpId="0" animBg="1"/>
      <p:bldP spid="12" grpId="1" animBg="1"/>
      <p:bldP spid="15" grpId="0" animBg="1"/>
      <p:bldP spid="15" grpId="1" animBg="1"/>
      <p:bldP spid="18" grpId="0" animBg="1"/>
      <p:bldP spid="1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 descr="heliogeotheor.jpg"/>
          <p:cNvPicPr>
            <a:picLocks noChangeAspect="1"/>
          </p:cNvPicPr>
          <p:nvPr/>
        </p:nvPicPr>
        <p:blipFill>
          <a:blip r:embed="rId2"/>
          <a:srcRect l="49927" t="4865" r="3906" b="6118"/>
          <a:stretch>
            <a:fillRect/>
          </a:stretch>
        </p:blipFill>
        <p:spPr>
          <a:xfrm>
            <a:off x="4143372" y="473762"/>
            <a:ext cx="2259856" cy="27151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Slika 9" descr="heliogeotheor.jpg"/>
          <p:cNvPicPr>
            <a:picLocks noChangeAspect="1"/>
          </p:cNvPicPr>
          <p:nvPr/>
        </p:nvPicPr>
        <p:blipFill>
          <a:blip r:embed="rId2"/>
          <a:srcRect l="3125" t="4865" r="50073" b="6118"/>
          <a:stretch>
            <a:fillRect/>
          </a:stretch>
        </p:blipFill>
        <p:spPr>
          <a:xfrm>
            <a:off x="6559184" y="476672"/>
            <a:ext cx="2286016" cy="27093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Slika 11" descr="milky_wa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30" y="467329"/>
            <a:ext cx="3357586" cy="2728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Pravokutnik 12"/>
          <p:cNvSpPr/>
          <p:nvPr/>
        </p:nvSpPr>
        <p:spPr>
          <a:xfrm>
            <a:off x="883777" y="4221088"/>
            <a:ext cx="7720671" cy="199513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ZNANSTVENU REVOLUCIJU ČEŠĆE PRIHVAČAJU:</a:t>
            </a:r>
          </a:p>
          <a:p>
            <a:pPr marL="216000" indent="-216000">
              <a:buFont typeface="Arial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 mlađi znanstvenici</a:t>
            </a:r>
          </a:p>
          <a:p>
            <a:pPr marL="216000" indent="-216000">
              <a:buFont typeface="Arial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 oni koji su na početku karijere</a:t>
            </a:r>
          </a:p>
          <a:p>
            <a:pPr marL="216000" indent="-288000">
              <a:buFont typeface="Arial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oni koji su na margini određene znanstvene discipline</a:t>
            </a:r>
            <a:endParaRPr lang="hr-HR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08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ravokutnik 32"/>
          <p:cNvSpPr/>
          <p:nvPr/>
        </p:nvSpPr>
        <p:spPr>
          <a:xfrm>
            <a:off x="142844" y="5000636"/>
            <a:ext cx="1714512" cy="1714512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NEZAVISNA VARIJABLA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</a:t>
            </a:r>
            <a:r>
              <a:rPr lang="pl-PL" dirty="0" smtClean="0">
                <a:solidFill>
                  <a:prstClr val="white"/>
                </a:solidFill>
                <a:latin typeface="+mj-lt"/>
              </a:rPr>
              <a:t>ona pojava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dirty="0" smtClean="0">
                <a:solidFill>
                  <a:prstClr val="white"/>
                </a:solidFill>
                <a:latin typeface="+mj-lt"/>
              </a:rPr>
              <a:t>koju smatramo </a:t>
            </a:r>
            <a:r>
              <a:rPr lang="pl-PL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uzrokom</a:t>
            </a:r>
            <a:endParaRPr lang="hr-H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4" name="Pravokutnik 33"/>
          <p:cNvSpPr/>
          <p:nvPr/>
        </p:nvSpPr>
        <p:spPr>
          <a:xfrm>
            <a:off x="3071802" y="5000636"/>
            <a:ext cx="1714512" cy="1714512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ZAVISNA</a:t>
            </a: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VARIJABLA</a:t>
            </a:r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ona pojava koju smatramo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posljedicom</a:t>
            </a:r>
            <a:endParaRPr lang="hr-HR" dirty="0">
              <a:solidFill>
                <a:srgbClr val="FFC000"/>
              </a:solidFill>
              <a:latin typeface="+mj-lt"/>
            </a:endParaRPr>
          </a:p>
        </p:txBody>
      </p:sp>
      <p:grpSp>
        <p:nvGrpSpPr>
          <p:cNvPr id="51" name="Grupa 50"/>
          <p:cNvGrpSpPr/>
          <p:nvPr/>
        </p:nvGrpSpPr>
        <p:grpSpPr>
          <a:xfrm>
            <a:off x="1785918" y="5214939"/>
            <a:ext cx="1357322" cy="571515"/>
            <a:chOff x="1928794" y="5357826"/>
            <a:chExt cx="1357322" cy="571515"/>
          </a:xfrm>
          <a:effectLst>
            <a:outerShdw blurRad="25400" dist="38100" dir="2700000" sx="98000" sy="98000" algn="tl" rotWithShape="0">
              <a:schemeClr val="tx1">
                <a:lumMod val="95000"/>
                <a:lumOff val="5000"/>
                <a:alpha val="64000"/>
              </a:schemeClr>
            </a:outerShdw>
          </a:effectLst>
        </p:grpSpPr>
        <p:grpSp>
          <p:nvGrpSpPr>
            <p:cNvPr id="49" name="Grupa 48"/>
            <p:cNvGrpSpPr/>
            <p:nvPr/>
          </p:nvGrpSpPr>
          <p:grpSpPr>
            <a:xfrm>
              <a:off x="1928794" y="5357826"/>
              <a:ext cx="1357322" cy="571515"/>
              <a:chOff x="2143108" y="5214950"/>
              <a:chExt cx="1143005" cy="571515"/>
            </a:xfrm>
          </p:grpSpPr>
          <p:sp>
            <p:nvSpPr>
              <p:cNvPr id="46" name="Right Arrow 6"/>
              <p:cNvSpPr/>
              <p:nvPr/>
            </p:nvSpPr>
            <p:spPr>
              <a:xfrm>
                <a:off x="2714612" y="5214950"/>
                <a:ext cx="571501" cy="5715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hr-HR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8" name="Right Arrow 6"/>
              <p:cNvSpPr/>
              <p:nvPr/>
            </p:nvSpPr>
            <p:spPr>
              <a:xfrm rot="10800000">
                <a:off x="2143108" y="5214950"/>
                <a:ext cx="571501" cy="5715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hr-HR" dirty="0">
                  <a:solidFill>
                    <a:prstClr val="white"/>
                  </a:solidFill>
                  <a:latin typeface="+mj-lt"/>
                </a:endParaRPr>
              </a:p>
            </p:txBody>
          </p:sp>
        </p:grpSp>
        <p:sp>
          <p:nvSpPr>
            <p:cNvPr id="50" name="TekstniOkvir 49"/>
            <p:cNvSpPr txBox="1"/>
            <p:nvPr/>
          </p:nvSpPr>
          <p:spPr>
            <a:xfrm>
              <a:off x="2027808" y="5500702"/>
              <a:ext cx="1186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charset="0"/>
                </a:rPr>
                <a:t>UZROČNOST</a:t>
              </a:r>
              <a:endParaRPr lang="hr-HR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endParaRPr>
            </a:p>
          </p:txBody>
        </p:sp>
      </p:grpSp>
      <p:grpSp>
        <p:nvGrpSpPr>
          <p:cNvPr id="57" name="Grupa 50"/>
          <p:cNvGrpSpPr/>
          <p:nvPr/>
        </p:nvGrpSpPr>
        <p:grpSpPr>
          <a:xfrm>
            <a:off x="1785918" y="5857892"/>
            <a:ext cx="1357322" cy="571515"/>
            <a:chOff x="1928794" y="5357826"/>
            <a:chExt cx="1357322" cy="571515"/>
          </a:xfrm>
          <a:solidFill>
            <a:srgbClr val="009900"/>
          </a:solidFill>
          <a:effectLst>
            <a:outerShdw blurRad="25400" dist="38100" dir="2700000" sx="98000" sy="98000" algn="tl" rotWithShape="0">
              <a:schemeClr val="tx1">
                <a:lumMod val="95000"/>
                <a:lumOff val="5000"/>
                <a:alpha val="64000"/>
              </a:schemeClr>
            </a:outerShdw>
          </a:effectLst>
        </p:grpSpPr>
        <p:grpSp>
          <p:nvGrpSpPr>
            <p:cNvPr id="58" name="Grupa 48"/>
            <p:cNvGrpSpPr/>
            <p:nvPr/>
          </p:nvGrpSpPr>
          <p:grpSpPr>
            <a:xfrm>
              <a:off x="1928794" y="5357826"/>
              <a:ext cx="1357322" cy="571515"/>
              <a:chOff x="2143108" y="5214950"/>
              <a:chExt cx="1143005" cy="571515"/>
            </a:xfrm>
            <a:grpFill/>
          </p:grpSpPr>
          <p:sp>
            <p:nvSpPr>
              <p:cNvPr id="61" name="Right Arrow 6"/>
              <p:cNvSpPr/>
              <p:nvPr/>
            </p:nvSpPr>
            <p:spPr>
              <a:xfrm>
                <a:off x="2714612" y="5214950"/>
                <a:ext cx="571501" cy="571515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hr-HR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62" name="Right Arrow 6"/>
              <p:cNvSpPr/>
              <p:nvPr/>
            </p:nvSpPr>
            <p:spPr>
              <a:xfrm rot="10800000">
                <a:off x="2143108" y="5214950"/>
                <a:ext cx="571501" cy="571515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hr-HR" dirty="0">
                  <a:solidFill>
                    <a:prstClr val="white"/>
                  </a:solidFill>
                  <a:latin typeface="+mj-lt"/>
                </a:endParaRPr>
              </a:p>
            </p:txBody>
          </p:sp>
        </p:grpSp>
        <p:sp>
          <p:nvSpPr>
            <p:cNvPr id="60" name="TekstniOkvir 49"/>
            <p:cNvSpPr txBox="1"/>
            <p:nvPr/>
          </p:nvSpPr>
          <p:spPr>
            <a:xfrm>
              <a:off x="2027808" y="5500702"/>
              <a:ext cx="1186869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charset="0"/>
                </a:rPr>
                <a:t>KORELACIJA</a:t>
              </a:r>
              <a:endParaRPr lang="hr-HR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endParaRPr>
            </a:p>
          </p:txBody>
        </p:sp>
      </p:grpSp>
      <p:sp>
        <p:nvSpPr>
          <p:cNvPr id="460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286250" cy="714375"/>
          </a:xfrm>
        </p:spPr>
        <p:txBody>
          <a:bodyPr/>
          <a:lstStyle/>
          <a:p>
            <a:r>
              <a:rPr lang="hr-HR" sz="3600" b="1" dirty="0" smtClean="0">
                <a:solidFill>
                  <a:srgbClr val="FF0000"/>
                </a:solidFill>
              </a:rPr>
              <a:t>OSNOVNI POJMOVI</a:t>
            </a:r>
          </a:p>
        </p:txBody>
      </p:sp>
      <p:sp>
        <p:nvSpPr>
          <p:cNvPr id="5" name="Pravokutnik 4"/>
          <p:cNvSpPr/>
          <p:nvPr/>
        </p:nvSpPr>
        <p:spPr>
          <a:xfrm>
            <a:off x="214282" y="714356"/>
            <a:ext cx="4000528" cy="1143008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KONCEPT</a:t>
            </a:r>
            <a:r>
              <a:rPr lang="hr-HR" sz="2400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apstraktna ideja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koja označava neki dio stvarnosti </a:t>
            </a:r>
            <a:br>
              <a:rPr lang="hr-HR" dirty="0" smtClean="0">
                <a:solidFill>
                  <a:prstClr val="white"/>
                </a:solidFill>
                <a:latin typeface="+mj-lt"/>
              </a:rPr>
            </a:br>
            <a:r>
              <a:rPr lang="hr-HR" i="1" dirty="0" smtClean="0">
                <a:solidFill>
                  <a:prstClr val="white"/>
                </a:solidFill>
                <a:latin typeface="+mj-lt"/>
              </a:rPr>
              <a:t>(u idealnom i pojednostavljenom obliku)</a:t>
            </a:r>
            <a:endParaRPr lang="hr-HR" i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6" name="Pravokutnik 5"/>
          <p:cNvSpPr/>
          <p:nvPr/>
        </p:nvSpPr>
        <p:spPr>
          <a:xfrm>
            <a:off x="5143504" y="142852"/>
            <a:ext cx="3857652" cy="1143008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GENERALIZACIJE</a:t>
            </a:r>
            <a:r>
              <a:rPr lang="hr-HR" sz="2400" dirty="0" smtClean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– 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iskazi </a:t>
            </a:r>
            <a: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ili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tvrdnje </a:t>
            </a:r>
            <a: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koje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opisuju odnos između dva ili više koncepata</a:t>
            </a:r>
            <a:endParaRPr lang="hr-H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Pravokutnik 6"/>
          <p:cNvSpPr/>
          <p:nvPr/>
        </p:nvSpPr>
        <p:spPr>
          <a:xfrm>
            <a:off x="5286380" y="2000235"/>
            <a:ext cx="2000264" cy="2143140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EMPIRIJSKA GENERALIZACIJA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tvrdnja o </a:t>
            </a:r>
            <a:r>
              <a:rPr lang="pl-PL" dirty="0" smtClean="0">
                <a:solidFill>
                  <a:prstClr val="white"/>
                </a:solidFill>
                <a:latin typeface="+mj-lt"/>
              </a:rPr>
              <a:t>odnosu  između koncepata koja se </a:t>
            </a:r>
            <a:r>
              <a:rPr lang="pl-PL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temelji  na stvarnom </a:t>
            </a:r>
            <a:r>
              <a:rPr lang="hr-HR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opažanju</a:t>
            </a:r>
            <a:endParaRPr lang="hr-HR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Pravokutnik 7"/>
          <p:cNvSpPr/>
          <p:nvPr/>
        </p:nvSpPr>
        <p:spPr>
          <a:xfrm>
            <a:off x="7358082" y="2000235"/>
            <a:ext cx="1643074" cy="2143140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HIPOTEZA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 – generalizacije koje </a:t>
            </a:r>
            <a:r>
              <a:rPr lang="hr-HR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još nisu empirijski dokazane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(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pretpostavke o povezanosti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)</a:t>
            </a:r>
            <a:endParaRPr lang="hr-HR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9" name="Pravokutnik 18"/>
          <p:cNvSpPr/>
          <p:nvPr/>
        </p:nvSpPr>
        <p:spPr>
          <a:xfrm>
            <a:off x="2786050" y="2000240"/>
            <a:ext cx="1928826" cy="2143140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TEORIJA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empirijski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potvrđene generalizacije</a:t>
            </a:r>
            <a:r>
              <a:rPr lang="vi-VN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</a:t>
            </a:r>
            <a: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b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povezane u </a:t>
            </a:r>
            <a: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logički organiziran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skup tvrdnji</a:t>
            </a:r>
            <a:endParaRPr lang="hr-H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Right Arrow 6"/>
          <p:cNvSpPr/>
          <p:nvPr/>
        </p:nvSpPr>
        <p:spPr>
          <a:xfrm flipH="1">
            <a:off x="4786317" y="2786053"/>
            <a:ext cx="428625" cy="571515"/>
          </a:xfrm>
          <a:prstGeom prst="rightArrow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white"/>
              </a:solidFill>
              <a:latin typeface="+mj-lt"/>
            </a:endParaRPr>
          </a:p>
        </p:txBody>
      </p:sp>
      <p:sp>
        <p:nvSpPr>
          <p:cNvPr id="27" name="Pravokutnik 26"/>
          <p:cNvSpPr/>
          <p:nvPr/>
        </p:nvSpPr>
        <p:spPr>
          <a:xfrm>
            <a:off x="71406" y="2500306"/>
            <a:ext cx="2571768" cy="1214446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VARIJABLE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koncepti čije su </a:t>
            </a:r>
            <a:r>
              <a:rPr lang="hr-HR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vrijednosti promjenjive</a:t>
            </a:r>
            <a:endParaRPr lang="hr-HR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2" name="Pravokutnik 41"/>
          <p:cNvSpPr/>
          <p:nvPr/>
        </p:nvSpPr>
        <p:spPr>
          <a:xfrm>
            <a:off x="5165748" y="4572008"/>
            <a:ext cx="2027215" cy="2143140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RADNA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(NULTA ili POČETNA)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HIPOTEZA</a:t>
            </a:r>
            <a:r>
              <a:rPr lang="hr-HR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prva </a:t>
            </a:r>
            <a:r>
              <a:rPr lang="hr-HR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hipoteza od koje se polazi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(od nje počinje istraživanje)</a:t>
            </a:r>
            <a:endParaRPr lang="hr-HR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3" name="Pravokutnik 42"/>
          <p:cNvSpPr/>
          <p:nvPr/>
        </p:nvSpPr>
        <p:spPr>
          <a:xfrm>
            <a:off x="7286644" y="4572008"/>
            <a:ext cx="1785950" cy="2143140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NEGATIVNA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HIPOTEZA</a:t>
            </a:r>
            <a:r>
              <a:rPr lang="hr-HR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kada se hipoteza postavi u </a:t>
            </a:r>
            <a:r>
              <a:rPr lang="hr-HR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niječnom obliku</a:t>
            </a:r>
            <a:endParaRPr lang="hr-HR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88" name="Grupa 87"/>
          <p:cNvGrpSpPr/>
          <p:nvPr/>
        </p:nvGrpSpPr>
        <p:grpSpPr>
          <a:xfrm>
            <a:off x="1000100" y="3714752"/>
            <a:ext cx="2928958" cy="1285884"/>
            <a:chOff x="1000100" y="3714752"/>
            <a:chExt cx="2928958" cy="1285884"/>
          </a:xfrm>
        </p:grpSpPr>
        <p:cxnSp>
          <p:nvCxnSpPr>
            <p:cNvPr id="54" name="Kutni poveznik 53"/>
            <p:cNvCxnSpPr>
              <a:stCxn id="27" idx="2"/>
              <a:endCxn id="33" idx="0"/>
            </p:cNvCxnSpPr>
            <p:nvPr/>
          </p:nvCxnSpPr>
          <p:spPr>
            <a:xfrm rot="5400000">
              <a:off x="535753" y="4179099"/>
              <a:ext cx="1285884" cy="35719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Kutni poveznik 55"/>
            <p:cNvCxnSpPr>
              <a:stCxn id="27" idx="2"/>
              <a:endCxn id="34" idx="0"/>
            </p:cNvCxnSpPr>
            <p:nvPr/>
          </p:nvCxnSpPr>
          <p:spPr>
            <a:xfrm rot="16200000" flipH="1">
              <a:off x="2000232" y="3071810"/>
              <a:ext cx="1285884" cy="257176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upa 80"/>
          <p:cNvGrpSpPr/>
          <p:nvPr/>
        </p:nvGrpSpPr>
        <p:grpSpPr>
          <a:xfrm>
            <a:off x="6286513" y="1285859"/>
            <a:ext cx="1893106" cy="714375"/>
            <a:chOff x="6286513" y="1285859"/>
            <a:chExt cx="1893106" cy="714375"/>
          </a:xfrm>
        </p:grpSpPr>
        <p:cxnSp>
          <p:nvCxnSpPr>
            <p:cNvPr id="59" name="Kutni poveznik 58"/>
            <p:cNvCxnSpPr>
              <a:stCxn id="6" idx="2"/>
              <a:endCxn id="8" idx="0"/>
            </p:cNvCxnSpPr>
            <p:nvPr/>
          </p:nvCxnSpPr>
          <p:spPr>
            <a:xfrm rot="16200000" flipH="1">
              <a:off x="7268787" y="1089402"/>
              <a:ext cx="714375" cy="1107289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Kutni poveznik 62"/>
            <p:cNvCxnSpPr>
              <a:stCxn id="6" idx="2"/>
              <a:endCxn id="7" idx="0"/>
            </p:cNvCxnSpPr>
            <p:nvPr/>
          </p:nvCxnSpPr>
          <p:spPr>
            <a:xfrm rot="5400000">
              <a:off x="6322234" y="1250138"/>
              <a:ext cx="714375" cy="78581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Kutni poveznik 66"/>
          <p:cNvCxnSpPr>
            <a:stCxn id="5" idx="3"/>
            <a:endCxn id="6" idx="1"/>
          </p:cNvCxnSpPr>
          <p:nvPr/>
        </p:nvCxnSpPr>
        <p:spPr>
          <a:xfrm flipV="1">
            <a:off x="4214810" y="714356"/>
            <a:ext cx="928694" cy="571504"/>
          </a:xfrm>
          <a:prstGeom prst="bentConnector3">
            <a:avLst>
              <a:gd name="adj1" fmla="val 50000"/>
            </a:avLst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Kutni poveznik 68"/>
          <p:cNvCxnSpPr>
            <a:stCxn id="5" idx="2"/>
            <a:endCxn id="27" idx="0"/>
          </p:cNvCxnSpPr>
          <p:nvPr/>
        </p:nvCxnSpPr>
        <p:spPr>
          <a:xfrm rot="5400000">
            <a:off x="1464447" y="1750207"/>
            <a:ext cx="642942" cy="857256"/>
          </a:xfrm>
          <a:prstGeom prst="bentConnector3">
            <a:avLst>
              <a:gd name="adj1" fmla="val 50000"/>
            </a:avLst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a 88"/>
          <p:cNvGrpSpPr/>
          <p:nvPr/>
        </p:nvGrpSpPr>
        <p:grpSpPr>
          <a:xfrm>
            <a:off x="6179357" y="4143375"/>
            <a:ext cx="2001057" cy="429426"/>
            <a:chOff x="6179357" y="4143375"/>
            <a:chExt cx="2001057" cy="429426"/>
          </a:xfrm>
        </p:grpSpPr>
        <p:cxnSp>
          <p:nvCxnSpPr>
            <p:cNvPr id="71" name="Kutni poveznik 70"/>
            <p:cNvCxnSpPr>
              <a:stCxn id="8" idx="2"/>
              <a:endCxn id="42" idx="0"/>
            </p:cNvCxnSpPr>
            <p:nvPr/>
          </p:nvCxnSpPr>
          <p:spPr>
            <a:xfrm rot="5400000">
              <a:off x="6965172" y="3357560"/>
              <a:ext cx="428633" cy="2000263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Kutni poveznik 72"/>
            <p:cNvCxnSpPr>
              <a:stCxn id="8" idx="2"/>
              <a:endCxn id="43" idx="0"/>
            </p:cNvCxnSpPr>
            <p:nvPr/>
          </p:nvCxnSpPr>
          <p:spPr>
            <a:xfrm rot="5400000">
              <a:off x="7965303" y="4357691"/>
              <a:ext cx="428633" cy="158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649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5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5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25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allAtOnce" animBg="1"/>
      <p:bldP spid="34" grpId="0" build="allAtOnce" animBg="1"/>
      <p:bldP spid="5" grpId="0" build="allAtOnce" animBg="1"/>
      <p:bldP spid="6" grpId="0" build="allAtOnce" animBg="1"/>
      <p:bldP spid="7" grpId="0" build="allAtOnce" animBg="1"/>
      <p:bldP spid="8" grpId="0" build="allAtOnce" animBg="1"/>
      <p:bldP spid="19" grpId="0" build="allAtOnce" animBg="1"/>
      <p:bldP spid="23" grpId="0" animBg="1"/>
      <p:bldP spid="27" grpId="0" build="allAtOnce" animBg="1"/>
      <p:bldP spid="42" grpId="0" build="allAtOnce" animBg="1"/>
      <p:bldP spid="43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ravokutnik 32"/>
          <p:cNvSpPr/>
          <p:nvPr/>
        </p:nvSpPr>
        <p:spPr>
          <a:xfrm>
            <a:off x="114323" y="2913011"/>
            <a:ext cx="2357151" cy="1064577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NEZAVISNA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VARIJABLA</a:t>
            </a:r>
            <a:r>
              <a:rPr lang="hr-HR" sz="1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1400" dirty="0" smtClean="0">
                <a:solidFill>
                  <a:prstClr val="white"/>
                </a:solidFill>
                <a:latin typeface="+mj-lt"/>
              </a:rPr>
              <a:t>– </a:t>
            </a:r>
            <a:r>
              <a:rPr lang="pl-PL" sz="1400" dirty="0" smtClean="0">
                <a:solidFill>
                  <a:prstClr val="white"/>
                </a:solidFill>
                <a:latin typeface="+mj-lt"/>
              </a:rPr>
              <a:t>ona </a:t>
            </a:r>
            <a:r>
              <a:rPr lang="pl-PL" sz="1400" dirty="0" smtClean="0">
                <a:solidFill>
                  <a:prstClr val="white"/>
                </a:solidFill>
                <a:latin typeface="+mj-lt"/>
              </a:rPr>
              <a:t>pojava koju smatramo </a:t>
            </a:r>
            <a:r>
              <a:rPr lang="pl-PL" sz="1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uzrokom</a:t>
            </a:r>
            <a:endParaRPr lang="hr-HR" sz="1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4" name="Pravokutnik 33"/>
          <p:cNvSpPr/>
          <p:nvPr/>
        </p:nvSpPr>
        <p:spPr>
          <a:xfrm>
            <a:off x="2555776" y="2913011"/>
            <a:ext cx="2304256" cy="1064577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ZAVISNA</a:t>
            </a:r>
            <a:r>
              <a:rPr lang="hr-H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VARIJABLA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1400" dirty="0" smtClean="0">
                <a:solidFill>
                  <a:prstClr val="white"/>
                </a:solidFill>
                <a:latin typeface="+mj-lt"/>
              </a:rPr>
              <a:t>– ona pojava koju </a:t>
            </a:r>
            <a:r>
              <a:rPr lang="hr-HR" sz="1400" dirty="0" smtClean="0">
                <a:solidFill>
                  <a:prstClr val="white"/>
                </a:solidFill>
                <a:latin typeface="+mj-lt"/>
              </a:rPr>
              <a:t>smatramo </a:t>
            </a:r>
            <a:r>
              <a:rPr lang="hr-HR" sz="1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posljedicom</a:t>
            </a:r>
            <a:endParaRPr lang="hr-HR" sz="14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460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286250" cy="714375"/>
          </a:xfrm>
        </p:spPr>
        <p:txBody>
          <a:bodyPr/>
          <a:lstStyle/>
          <a:p>
            <a:r>
              <a:rPr lang="hr-HR" sz="3600" b="1" dirty="0" smtClean="0">
                <a:solidFill>
                  <a:srgbClr val="FF0000"/>
                </a:solidFill>
              </a:rPr>
              <a:t>OSNOVNI POJMOVI</a:t>
            </a:r>
          </a:p>
        </p:txBody>
      </p:sp>
      <p:sp>
        <p:nvSpPr>
          <p:cNvPr id="6" name="Pravokutnik 5"/>
          <p:cNvSpPr/>
          <p:nvPr/>
        </p:nvSpPr>
        <p:spPr>
          <a:xfrm>
            <a:off x="5143504" y="142852"/>
            <a:ext cx="3857652" cy="1143008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GENERALIZACIJE</a:t>
            </a:r>
            <a:r>
              <a:rPr lang="hr-HR" sz="2400" dirty="0" smtClean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– 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iskazi </a:t>
            </a:r>
            <a: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ili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tvrdnje </a:t>
            </a:r>
            <a: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koje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opisuju odnos između dva ili više koncepata</a:t>
            </a:r>
            <a:endParaRPr lang="hr-H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Pravokutnik 6"/>
          <p:cNvSpPr/>
          <p:nvPr/>
        </p:nvSpPr>
        <p:spPr>
          <a:xfrm>
            <a:off x="5286380" y="2000235"/>
            <a:ext cx="2000264" cy="2143140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EMPIRIJSKA GENERALIZACIJA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tvrdnja o </a:t>
            </a:r>
            <a:r>
              <a:rPr lang="pl-PL" dirty="0" smtClean="0">
                <a:solidFill>
                  <a:prstClr val="white"/>
                </a:solidFill>
                <a:latin typeface="+mj-lt"/>
              </a:rPr>
              <a:t>odnosu  između koncepata koja se </a:t>
            </a:r>
            <a:r>
              <a:rPr lang="pl-PL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temelji  na stvarnom </a:t>
            </a:r>
            <a:r>
              <a:rPr lang="hr-HR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opažanju</a:t>
            </a:r>
            <a:endParaRPr lang="hr-HR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Pravokutnik 7"/>
          <p:cNvSpPr/>
          <p:nvPr/>
        </p:nvSpPr>
        <p:spPr>
          <a:xfrm>
            <a:off x="7358082" y="2000235"/>
            <a:ext cx="1643074" cy="2143140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HIPOTEZA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 – generalizacije koje </a:t>
            </a:r>
            <a:r>
              <a:rPr lang="hr-HR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još nisu empirijski dokazane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(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pretpostavke o povezanosti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)</a:t>
            </a:r>
            <a:endParaRPr lang="hr-HR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7" name="Pravokutnik 26"/>
          <p:cNvSpPr/>
          <p:nvPr/>
        </p:nvSpPr>
        <p:spPr>
          <a:xfrm>
            <a:off x="878739" y="1657856"/>
            <a:ext cx="3240360" cy="768152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VARIJABLE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koncepti čije su </a:t>
            </a:r>
            <a:r>
              <a:rPr lang="hr-HR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vrijednosti promjenjive</a:t>
            </a:r>
            <a:endParaRPr lang="hr-HR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88" name="Grupa 87"/>
          <p:cNvGrpSpPr/>
          <p:nvPr/>
        </p:nvGrpSpPr>
        <p:grpSpPr>
          <a:xfrm>
            <a:off x="1292900" y="2426007"/>
            <a:ext cx="2415004" cy="487003"/>
            <a:chOff x="1292900" y="2426007"/>
            <a:chExt cx="2415004" cy="487003"/>
          </a:xfrm>
        </p:grpSpPr>
        <p:cxnSp>
          <p:nvCxnSpPr>
            <p:cNvPr id="54" name="Kutni poveznik 53"/>
            <p:cNvCxnSpPr>
              <a:stCxn id="27" idx="2"/>
              <a:endCxn id="33" idx="0"/>
            </p:cNvCxnSpPr>
            <p:nvPr/>
          </p:nvCxnSpPr>
          <p:spPr>
            <a:xfrm rot="5400000">
              <a:off x="1652408" y="2066499"/>
              <a:ext cx="487003" cy="120602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Kutni poveznik 55"/>
            <p:cNvCxnSpPr>
              <a:stCxn id="27" idx="2"/>
              <a:endCxn id="34" idx="0"/>
            </p:cNvCxnSpPr>
            <p:nvPr/>
          </p:nvCxnSpPr>
          <p:spPr>
            <a:xfrm rot="16200000" flipH="1">
              <a:off x="2859910" y="2065016"/>
              <a:ext cx="487003" cy="1208985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upa 80"/>
          <p:cNvGrpSpPr/>
          <p:nvPr/>
        </p:nvGrpSpPr>
        <p:grpSpPr>
          <a:xfrm>
            <a:off x="6286513" y="1285859"/>
            <a:ext cx="1893106" cy="714375"/>
            <a:chOff x="6286513" y="1285859"/>
            <a:chExt cx="1893106" cy="714375"/>
          </a:xfrm>
        </p:grpSpPr>
        <p:cxnSp>
          <p:nvCxnSpPr>
            <p:cNvPr id="59" name="Kutni poveznik 58"/>
            <p:cNvCxnSpPr>
              <a:stCxn id="6" idx="2"/>
              <a:endCxn id="8" idx="0"/>
            </p:cNvCxnSpPr>
            <p:nvPr/>
          </p:nvCxnSpPr>
          <p:spPr>
            <a:xfrm rot="16200000" flipH="1">
              <a:off x="7268787" y="1089402"/>
              <a:ext cx="714375" cy="1107289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Kutni poveznik 62"/>
            <p:cNvCxnSpPr>
              <a:stCxn id="6" idx="2"/>
              <a:endCxn id="7" idx="0"/>
            </p:cNvCxnSpPr>
            <p:nvPr/>
          </p:nvCxnSpPr>
          <p:spPr>
            <a:xfrm rot="5400000">
              <a:off x="6322234" y="1250138"/>
              <a:ext cx="714375" cy="78581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Pravokutnik 105"/>
          <p:cNvSpPr/>
          <p:nvPr/>
        </p:nvSpPr>
        <p:spPr>
          <a:xfrm>
            <a:off x="212905" y="4379803"/>
            <a:ext cx="4643470" cy="1571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white"/>
              </a:solidFill>
              <a:latin typeface="+mj-lt"/>
            </a:endParaRPr>
          </a:p>
        </p:txBody>
      </p:sp>
      <p:pic>
        <p:nvPicPr>
          <p:cNvPr id="53" name="Slika 107" descr="hot_wa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987" y="4522679"/>
            <a:ext cx="1803400" cy="1346200"/>
          </a:xfrm>
          <a:prstGeom prst="rect">
            <a:avLst/>
          </a:prstGeom>
        </p:spPr>
      </p:pic>
      <p:sp>
        <p:nvSpPr>
          <p:cNvPr id="55" name="Right Arrow 6"/>
          <p:cNvSpPr/>
          <p:nvPr/>
        </p:nvSpPr>
        <p:spPr>
          <a:xfrm>
            <a:off x="2284607" y="4951307"/>
            <a:ext cx="428625" cy="5715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white"/>
              </a:solidFill>
              <a:latin typeface="+mj-lt"/>
            </a:endParaRPr>
          </a:p>
        </p:txBody>
      </p:sp>
      <p:pic>
        <p:nvPicPr>
          <p:cNvPr id="64" name="Slika 109" descr="cold_wa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07" y="4522679"/>
            <a:ext cx="1778000" cy="876300"/>
          </a:xfrm>
          <a:prstGeom prst="rect">
            <a:avLst/>
          </a:prstGeom>
        </p:spPr>
      </p:pic>
      <p:pic>
        <p:nvPicPr>
          <p:cNvPr id="65" name="Slika 103" descr="fire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355781" y="5094183"/>
            <a:ext cx="1244048" cy="820051"/>
          </a:xfrm>
          <a:prstGeom prst="rect">
            <a:avLst/>
          </a:prstGeom>
        </p:spPr>
      </p:pic>
      <p:sp>
        <p:nvSpPr>
          <p:cNvPr id="66" name="Pravokutnik 110"/>
          <p:cNvSpPr/>
          <p:nvPr/>
        </p:nvSpPr>
        <p:spPr>
          <a:xfrm>
            <a:off x="2992091" y="4161603"/>
            <a:ext cx="1643074" cy="35719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b="1" dirty="0" smtClean="0">
                <a:solidFill>
                  <a:schemeClr val="bg1"/>
                </a:solidFill>
                <a:latin typeface="+mj-lt"/>
              </a:rPr>
              <a:t>ZAVISNA</a:t>
            </a:r>
            <a:endParaRPr lang="hr-HR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Pravokutnik 111"/>
          <p:cNvSpPr/>
          <p:nvPr/>
        </p:nvSpPr>
        <p:spPr>
          <a:xfrm>
            <a:off x="348885" y="4161603"/>
            <a:ext cx="1643074" cy="3571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b="1" dirty="0" smtClean="0">
                <a:solidFill>
                  <a:prstClr val="white"/>
                </a:solidFill>
                <a:latin typeface="+mj-lt"/>
              </a:rPr>
              <a:t>NEZAVISNA</a:t>
            </a:r>
            <a:endParaRPr lang="hr-HR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0" name="Pravokutnik 102"/>
          <p:cNvSpPr/>
          <p:nvPr/>
        </p:nvSpPr>
        <p:spPr>
          <a:xfrm>
            <a:off x="5286380" y="4289762"/>
            <a:ext cx="3714776" cy="121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err="1" smtClean="0">
                <a:solidFill>
                  <a:prstClr val="black"/>
                </a:solidFill>
                <a:latin typeface="+mj-lt"/>
              </a:rPr>
              <a:t>npr</a:t>
            </a:r>
            <a:r>
              <a:rPr lang="hr-HR" sz="2000" dirty="0" smtClean="0">
                <a:solidFill>
                  <a:prstClr val="black"/>
                </a:solidFill>
                <a:latin typeface="+mj-lt"/>
              </a:rPr>
              <a:t>. </a:t>
            </a:r>
            <a:r>
              <a:rPr lang="pl-PL" sz="2000" b="1" dirty="0" smtClean="0">
                <a:solidFill>
                  <a:srgbClr val="FF0000"/>
                </a:solidFill>
                <a:latin typeface="+mj-lt"/>
              </a:rPr>
              <a:t>stopa nataliteta </a:t>
            </a:r>
            <a:r>
              <a:rPr lang="pl-PL" sz="2000" dirty="0" smtClean="0">
                <a:solidFill>
                  <a:prstClr val="black"/>
                </a:solidFill>
                <a:latin typeface="+mj-lt"/>
              </a:rPr>
              <a:t>u društvu opada s porastom </a:t>
            </a:r>
            <a:r>
              <a:rPr lang="pl-PL" sz="2000" b="1" dirty="0" smtClean="0">
                <a:solidFill>
                  <a:srgbClr val="FF0000"/>
                </a:solidFill>
                <a:latin typeface="+mj-lt"/>
              </a:rPr>
              <a:t>razine industrijalizacije</a:t>
            </a:r>
            <a:endParaRPr lang="hr-HR" sz="20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515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allAtOnce" animBg="1"/>
      <p:bldP spid="34" grpId="0" build="allAtOnce" animBg="1"/>
      <p:bldP spid="6" grpId="0" build="allAtOnce" animBg="1"/>
      <p:bldP spid="7" grpId="0" build="allAtOnce" animBg="1"/>
      <p:bldP spid="8" grpId="0" build="allAtOnce" animBg="1"/>
      <p:bldP spid="27" grpId="0" build="allAtOnce" animBg="1"/>
      <p:bldP spid="52" grpId="0" animBg="1"/>
      <p:bldP spid="55" grpId="0" animBg="1"/>
      <p:bldP spid="66" grpId="0" build="allAtOnce" animBg="1"/>
      <p:bldP spid="68" grpId="0" build="allAtOnce" animBg="1"/>
      <p:bldP spid="70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ravokutnik 122"/>
          <p:cNvSpPr/>
          <p:nvPr/>
        </p:nvSpPr>
        <p:spPr>
          <a:xfrm>
            <a:off x="2123728" y="3729572"/>
            <a:ext cx="4643470" cy="1571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latin typeface="+mj-lt"/>
              </a:rPr>
              <a:t>socioekonomski položaj žene:</a:t>
            </a:r>
            <a:endParaRPr lang="hr-HR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3" name="Pravokutnik 124"/>
          <p:cNvSpPr/>
          <p:nvPr/>
        </p:nvSpPr>
        <p:spPr>
          <a:xfrm>
            <a:off x="2266604" y="4158200"/>
            <a:ext cx="2286016" cy="3571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</a:pPr>
            <a:r>
              <a:rPr lang="hr-HR" b="1" smtClean="0">
                <a:solidFill>
                  <a:prstClr val="white"/>
                </a:solidFill>
                <a:latin typeface="+mj-lt"/>
              </a:rPr>
              <a:t>stupanj obrazovanja</a:t>
            </a:r>
            <a:endParaRPr lang="hr-HR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55" name="Pravokutnik 125"/>
          <p:cNvSpPr/>
          <p:nvPr/>
        </p:nvSpPr>
        <p:spPr>
          <a:xfrm>
            <a:off x="2266604" y="4515390"/>
            <a:ext cx="2286016" cy="3571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</a:pPr>
            <a:r>
              <a:rPr lang="hr-HR" b="1" smtClean="0">
                <a:solidFill>
                  <a:prstClr val="white"/>
                </a:solidFill>
                <a:latin typeface="+mj-lt"/>
              </a:rPr>
              <a:t>visina primanja</a:t>
            </a:r>
            <a:endParaRPr lang="hr-HR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64" name="Pravokutnik 126"/>
          <p:cNvSpPr/>
          <p:nvPr/>
        </p:nvSpPr>
        <p:spPr>
          <a:xfrm>
            <a:off x="2266604" y="4872580"/>
            <a:ext cx="2286016" cy="3571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</a:pPr>
            <a:r>
              <a:rPr lang="hr-HR" b="1" smtClean="0">
                <a:solidFill>
                  <a:prstClr val="white"/>
                </a:solidFill>
                <a:latin typeface="+mj-lt"/>
              </a:rPr>
              <a:t>vrsta posla</a:t>
            </a:r>
            <a:endParaRPr lang="hr-HR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65" name="Right Arrow 6"/>
          <p:cNvSpPr/>
          <p:nvPr/>
        </p:nvSpPr>
        <p:spPr>
          <a:xfrm>
            <a:off x="4624058" y="4372514"/>
            <a:ext cx="428625" cy="571515"/>
          </a:xfrm>
          <a:prstGeom prst="rightArrow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white"/>
              </a:solidFill>
              <a:latin typeface="+mj-lt"/>
            </a:endParaRPr>
          </a:p>
        </p:txBody>
      </p:sp>
      <p:sp>
        <p:nvSpPr>
          <p:cNvPr id="66" name="Pravokutnik 128"/>
          <p:cNvSpPr/>
          <p:nvPr/>
        </p:nvSpPr>
        <p:spPr>
          <a:xfrm>
            <a:off x="5124124" y="4158200"/>
            <a:ext cx="1500198" cy="107157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b="1" smtClean="0">
                <a:solidFill>
                  <a:schemeClr val="bg1"/>
                </a:solidFill>
                <a:latin typeface="+mj-lt"/>
              </a:rPr>
              <a:t>STOPA SMRTNOSTI DOJENČADI</a:t>
            </a:r>
            <a:endParaRPr lang="hr-HR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Pravokutnik 121"/>
          <p:cNvSpPr/>
          <p:nvPr/>
        </p:nvSpPr>
        <p:spPr>
          <a:xfrm>
            <a:off x="1554028" y="1473251"/>
            <a:ext cx="6140060" cy="157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dirty="0" err="1" smtClean="0">
                <a:solidFill>
                  <a:prstClr val="black"/>
                </a:solidFill>
                <a:latin typeface="+mj-lt"/>
              </a:rPr>
              <a:t>npr</a:t>
            </a:r>
            <a:r>
              <a:rPr lang="hr-HR" sz="2400" dirty="0" smtClean="0">
                <a:solidFill>
                  <a:prstClr val="black"/>
                </a:solidFill>
                <a:latin typeface="+mj-lt"/>
              </a:rPr>
              <a:t>. viši socioekonomski položaj žene (nezavisna varijabla) – niža stopa smrtnosti novorođenčadi (zavisna varijabla)</a:t>
            </a:r>
            <a:endParaRPr lang="hr-HR" sz="24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70" name="Pravokutnik 110"/>
          <p:cNvSpPr/>
          <p:nvPr/>
        </p:nvSpPr>
        <p:spPr>
          <a:xfrm>
            <a:off x="5052686" y="3297524"/>
            <a:ext cx="1643074" cy="35719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b="1" dirty="0" smtClean="0">
                <a:solidFill>
                  <a:schemeClr val="bg1"/>
                </a:solidFill>
                <a:latin typeface="+mj-lt"/>
              </a:rPr>
              <a:t>ZAVISNA</a:t>
            </a:r>
            <a:endParaRPr lang="hr-HR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Pravokutnik 111"/>
          <p:cNvSpPr/>
          <p:nvPr/>
        </p:nvSpPr>
        <p:spPr>
          <a:xfrm>
            <a:off x="2588075" y="3293860"/>
            <a:ext cx="1643074" cy="3571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b="1" dirty="0" smtClean="0">
                <a:solidFill>
                  <a:prstClr val="white"/>
                </a:solidFill>
                <a:latin typeface="+mj-lt"/>
              </a:rPr>
              <a:t>NEZAVISNA</a:t>
            </a:r>
            <a:endParaRPr lang="hr-HR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618635" y="3719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298</a:t>
            </a:r>
            <a:endParaRPr lang="hr-HR" sz="16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014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build="allAtOnce" animBg="1"/>
      <p:bldP spid="55" grpId="0" build="allAtOnce" animBg="1"/>
      <p:bldP spid="64" grpId="0" build="allAtOnce" animBg="1"/>
      <p:bldP spid="65" grpId="0" animBg="1"/>
      <p:bldP spid="66" grpId="0" build="allAtOnce" animBg="1"/>
      <p:bldP spid="68" grpId="0"/>
      <p:bldP spid="70" grpId="0" build="allAtOnce" animBg="1"/>
      <p:bldP spid="72" grpId="0" build="allAtOnce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</TotalTime>
  <Words>2318</Words>
  <Application>Microsoft Office PowerPoint</Application>
  <PresentationFormat>On-screen Show (4:3)</PresentationFormat>
  <Paragraphs>544</Paragraphs>
  <Slides>54</Slides>
  <Notes>0</Notes>
  <HiddenSlides>7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moja_tema</vt:lpstr>
      <vt:lpstr>bijela_tema</vt:lpstr>
      <vt:lpstr>1_bijela_tema</vt:lpstr>
      <vt:lpstr>PowerPoint Presentation</vt:lpstr>
      <vt:lpstr>PowerPoint Presentation</vt:lpstr>
      <vt:lpstr>ETOS ZNANOSTI</vt:lpstr>
      <vt:lpstr>ETOS ZNANOSTI</vt:lpstr>
      <vt:lpstr>RAZVOJ ZNANOSTI</vt:lpstr>
      <vt:lpstr>PowerPoint Presentation</vt:lpstr>
      <vt:lpstr>OSNOVNI POJMOVI</vt:lpstr>
      <vt:lpstr>OSNOVNI POJMOVI</vt:lpstr>
      <vt:lpstr>PowerPoint Presentation</vt:lpstr>
      <vt:lpstr>PowerPoint Presentation</vt:lpstr>
      <vt:lpstr>OSNOVNI POJMOVI</vt:lpstr>
      <vt:lpstr>OSNOVNI POJMOVI</vt:lpstr>
      <vt:lpstr>UZROČNOST / KORELACIJA</vt:lpstr>
      <vt:lpstr>KORELACIJA</vt:lpstr>
      <vt:lpstr>KORELACIJA</vt:lpstr>
      <vt:lpstr>2 PRISTUPA ISTRAŽIVANJU</vt:lpstr>
      <vt:lpstr>PowerPoint Presentation</vt:lpstr>
      <vt:lpstr>PowerPoint Presentation</vt:lpstr>
      <vt:lpstr>PowerPoint Presentation</vt:lpstr>
      <vt:lpstr>Kvantitativno</vt:lpstr>
      <vt:lpstr>PowerPoint Presentation</vt:lpstr>
      <vt:lpstr>Kvantitativno</vt:lpstr>
      <vt:lpstr>Kvantitativno</vt:lpstr>
      <vt:lpstr>Kvantitativno</vt:lpstr>
      <vt:lpstr>Kvantitativno</vt:lpstr>
      <vt:lpstr>Kvalitativno</vt:lpstr>
      <vt:lpstr>VRSTE SOCIOLOŠKOG ISTRAŽIVANJA</vt:lpstr>
      <vt:lpstr>VRSTE SOCIOLOŠKOG ISTRAŽIVANJA</vt:lpstr>
      <vt:lpstr>VRSTE SOCIOLOŠKOG ISTRAŽIVANJA</vt:lpstr>
      <vt:lpstr>STRATEGIJE ISTRAŽIVANJA</vt:lpstr>
      <vt:lpstr>PowerPoint Presentation</vt:lpstr>
      <vt:lpstr>PONAVLJANJE</vt:lpstr>
      <vt:lpstr>PONAVLJANJE</vt:lpstr>
      <vt:lpstr>GLAVNE METODE U SOCIOLOGIJI</vt:lpstr>
      <vt:lpstr>ANKETA</vt:lpstr>
      <vt:lpstr>PRAVILA ANKETIRANJA</vt:lpstr>
      <vt:lpstr>PRIMJER PITANJA U ANKETI     Likertova skala</vt:lpstr>
      <vt:lpstr>PRIMJER ANKETE (Likertova skala)</vt:lpstr>
      <vt:lpstr>PowerPoint Presentation</vt:lpstr>
      <vt:lpstr>PowerPoint Presentation</vt:lpstr>
      <vt:lpstr>ANKETA</vt:lpstr>
      <vt:lpstr>INTERVJU</vt:lpstr>
      <vt:lpstr>PowerPoint Presentation</vt:lpstr>
      <vt:lpstr>EKSPERIMENT</vt:lpstr>
      <vt:lpstr>PowerPoint Presentation</vt:lpstr>
      <vt:lpstr>primjer s uspjehom učenika u školi – samoispunjavajuće proročanstvo</vt:lpstr>
      <vt:lpstr>PowerPoint Presentation</vt:lpstr>
      <vt:lpstr>PROMATRANJE</vt:lpstr>
      <vt:lpstr>NEUTRALNO PROMATRANJE</vt:lpstr>
      <vt:lpstr>PROMATRANJE SA SUDJELOVANJEM</vt:lpstr>
      <vt:lpstr>PROMATRANJE SA SUDJELOVANJEM</vt:lpstr>
      <vt:lpstr>PROMATRANJE SA SUDJELOVANJEM</vt:lpstr>
      <vt:lpstr>ANALIZA POSTOJEĆIH PODATAKA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cornx</dc:creator>
  <cp:lastModifiedBy>cornx</cp:lastModifiedBy>
  <cp:revision>261</cp:revision>
  <dcterms:created xsi:type="dcterms:W3CDTF">2014-09-25T08:36:13Z</dcterms:created>
  <dcterms:modified xsi:type="dcterms:W3CDTF">2018-10-13T06:35:30Z</dcterms:modified>
</cp:coreProperties>
</file>