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98" r:id="rId2"/>
  </p:sldMasterIdLst>
  <p:notesMasterIdLst>
    <p:notesMasterId r:id="rId23"/>
  </p:notes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68" r:id="rId13"/>
    <p:sldId id="273" r:id="rId14"/>
    <p:sldId id="269" r:id="rId15"/>
    <p:sldId id="280" r:id="rId16"/>
    <p:sldId id="270" r:id="rId17"/>
    <p:sldId id="271" r:id="rId18"/>
    <p:sldId id="272" r:id="rId19"/>
    <p:sldId id="278" r:id="rId20"/>
    <p:sldId id="282" r:id="rId21"/>
    <p:sldId id="281" r:id="rId22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7" autoAdjust="0"/>
    <p:restoredTop sz="94660"/>
  </p:normalViewPr>
  <p:slideViewPr>
    <p:cSldViewPr>
      <p:cViewPr varScale="1">
        <p:scale>
          <a:sx n="116" d="100"/>
          <a:sy n="116" d="100"/>
        </p:scale>
        <p:origin x="-189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F2B62C7-F9F2-4EEA-84E2-6982D68A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DC513F-B3CF-4F1C-92BD-B0F86F013AC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FEB348B-96D0-4A4D-877C-A02FF3F9DE5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3011AC6-B1DD-4AFA-8FDE-A51D285235D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Alisa Miller - The news about the news</a:t>
            </a:r>
            <a:endParaRPr lang="hr-HR" smtClean="0"/>
          </a:p>
          <a:p>
            <a:r>
              <a:rPr lang="hr-HR" smtClean="0"/>
              <a:t>http://www.ted.com/talks/alisa_miller_shares_the_news_about_the_news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A7084C9-E126-4046-BBAA-7218E66358E7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4907F-970E-4B40-947D-223D586E926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90BA4B-4DB4-413B-9BAF-C5BAEDE283D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Alisa Miller - The news about the news</a:t>
            </a:r>
            <a:endParaRPr lang="hr-HR" smtClean="0"/>
          </a:p>
          <a:p>
            <a:r>
              <a:rPr lang="hr-HR" smtClean="0"/>
              <a:t>http://www.ted.com/talks/alisa_miller_shares_the_news_about_the_news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32403C1-3D8A-440D-BB3A-A81A25F05FB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9873574-595B-447B-B7B5-7741F2EA06B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58DCEAC-2D63-4C9C-BE51-7B02EEE0539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AE01E-1E64-4756-BC27-242EF37F38F1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D683CA-6532-4FB8-B25C-63C7F997683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8603613-8A7C-497C-8BDF-CA20A5C98AD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D45EFB0-D813-4D85-B765-542D779C011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92CA26D-DE9C-4510-B573-2BE59F952AE9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2DB4-BF86-498C-B3EC-BCB785AA25E7}" type="datetimeFigureOut">
              <a:rPr lang="en-US"/>
              <a:pPr>
                <a:defRPr/>
              </a:pPr>
              <a:t>3/19/2018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7222-FB66-495C-A92F-F2F2D3C8A4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6C69F-99C4-4F3C-BBD9-BABBCABDF3ED}" type="datetimeFigureOut">
              <a:rPr lang="en-US"/>
              <a:pPr>
                <a:defRPr/>
              </a:pPr>
              <a:t>3/19/2018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BBC63-D4BA-4A10-ADC4-98CA313BA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3C137-D53B-4055-A5BF-CA53BB295E6B}" type="datetimeFigureOut">
              <a:rPr lang="en-US"/>
              <a:pPr>
                <a:defRPr/>
              </a:pPr>
              <a:t>3/19/2018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E43E-36C5-4AC5-98CE-A5AE644E6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23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760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68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17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6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16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92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3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1A84-165B-4EC5-A93E-D629D0C004B9}" type="datetimeFigureOut">
              <a:rPr lang="en-US"/>
              <a:pPr>
                <a:defRPr/>
              </a:pPr>
              <a:t>3/19/2018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05047-6FBB-42C4-A5C8-DEF9A9E4B6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55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40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3/19/2018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DAA5-6D98-472E-A5C6-6A4D5DC51464}" type="datetimeFigureOut">
              <a:rPr lang="en-US"/>
              <a:pPr>
                <a:defRPr/>
              </a:pPr>
              <a:t>3/19/2018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1C23E-1428-415B-B847-EE703C74B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A6D9-1F0D-4975-9EC8-5EF7CB293C0A}" type="datetimeFigureOut">
              <a:rPr lang="en-US"/>
              <a:pPr>
                <a:defRPr/>
              </a:pPr>
              <a:t>3/19/2018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40CB-4411-47CC-BDDD-0EBEB4302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3CE8-E0F6-4182-80FF-0C52F1BC562B}" type="datetimeFigureOut">
              <a:rPr lang="en-US"/>
              <a:pPr>
                <a:defRPr/>
              </a:pPr>
              <a:t>3/19/2018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A400-91C5-4B43-BC5D-13FAE25E3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BA7C-1BDC-4E26-BDEB-FC6F92FA7FE8}" type="datetimeFigureOut">
              <a:rPr lang="en-US"/>
              <a:pPr>
                <a:defRPr/>
              </a:pPr>
              <a:t>3/19/2018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12D83-DD3E-486F-B5BD-8C06D0B919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913A8-7253-48BC-B04D-4AA78206BBE7}" type="datetimeFigureOut">
              <a:rPr lang="en-US"/>
              <a:pPr>
                <a:defRPr/>
              </a:pPr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754D9-E4CC-4C60-AC3F-412D0997E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7EDC5-1F8D-428E-A2B6-4566F71ACAFF}" type="datetimeFigureOut">
              <a:rPr lang="en-US"/>
              <a:pPr>
                <a:defRPr/>
              </a:pPr>
              <a:t>3/19/2018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1523A-B581-4AC6-8BE1-9788A412DB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83571-A799-43FA-BF7E-779005227913}" type="datetimeFigureOut">
              <a:rPr lang="en-US"/>
              <a:pPr>
                <a:defRPr/>
              </a:pPr>
              <a:t>3/19/2018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DE352-AE26-4768-B1F3-820BD159A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F93D92-9FF0-4B95-87DA-F75A65E240F4}" type="datetimeFigureOut">
              <a:rPr lang="en-US"/>
              <a:pPr>
                <a:defRPr/>
              </a:pPr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DE3820-6AD6-41EA-8419-9FFA77A4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96" r:id="rId2"/>
    <p:sldLayoutId id="2147483688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/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 defTabSz="914400"/>
              <a:t>3/19/2018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/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/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01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5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18.png"/><Relationship Id="rId2" Type="http://schemas.openxmlformats.org/officeDocument/2006/relationships/image" Target="../media/image9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20.jpeg"/><Relationship Id="rId9" Type="http://schemas.openxmlformats.org/officeDocument/2006/relationships/image" Target="../media/image12.png"/><Relationship Id="rId1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SG40RzBUZEdCYjA/edit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71470" y="714380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 hangingPunct="0"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OBITELJ, BRAK </a:t>
            </a:r>
            <a:b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</a:b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SRODSTVO</a:t>
            </a:r>
            <a:endParaRPr lang="hr-HR" sz="7200" b="1" kern="0" dirty="0">
              <a:ln w="3175">
                <a:solidFill>
                  <a:schemeClr val="bg1"/>
                </a:solidFill>
              </a:ln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099" name="Picture 3" descr="stick-fam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00100" y="2194686"/>
            <a:ext cx="7143800" cy="466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2875" y="44624"/>
            <a:ext cx="8929688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 - </a:t>
            </a:r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357298"/>
            <a:ext cx="2286016" cy="857256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SASTAV OBITELJI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2928934"/>
            <a:ext cx="2286016" cy="785818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20" y="4226724"/>
            <a:ext cx="2286016" cy="762006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5643578"/>
            <a:ext cx="2286016" cy="785818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7554" y="1071546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NUKLEARNA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7554" y="1928802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PROŠIRENA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768" y="71435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ORIJENTACIJE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768" y="178592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PROKREACIJE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5" idx="3"/>
            <a:endCxn id="10" idx="1"/>
          </p:cNvCxnSpPr>
          <p:nvPr/>
        </p:nvCxnSpPr>
        <p:spPr>
          <a:xfrm>
            <a:off x="2571736" y="1785926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9" idx="1"/>
          </p:cNvCxnSpPr>
          <p:nvPr/>
        </p:nvCxnSpPr>
        <p:spPr>
          <a:xfrm flipV="1">
            <a:off x="2571736" y="1357298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1" idx="1"/>
          </p:cNvCxnSpPr>
          <p:nvPr/>
        </p:nvCxnSpPr>
        <p:spPr>
          <a:xfrm flipV="1">
            <a:off x="6215074" y="1107265"/>
            <a:ext cx="928694" cy="2500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2" idx="1"/>
          </p:cNvCxnSpPr>
          <p:nvPr/>
        </p:nvCxnSpPr>
        <p:spPr>
          <a:xfrm>
            <a:off x="6215074" y="1357298"/>
            <a:ext cx="928694" cy="821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86050" y="3071810"/>
            <a:ext cx="2071702" cy="50006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3768" y="3071810"/>
            <a:ext cx="1571636" cy="50006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00628" y="3071810"/>
            <a:ext cx="2000264" cy="500066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MATRILINEARNO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74144" y="4357694"/>
            <a:ext cx="1928826" cy="500066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0892" y="4357694"/>
            <a:ext cx="1714512" cy="500066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69658" y="4357694"/>
            <a:ext cx="1964545" cy="500066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MATRILOKALNE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74144" y="5786454"/>
            <a:ext cx="1928826" cy="500066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00892" y="5786454"/>
            <a:ext cx="1714512" cy="500066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EGALITARNE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9658" y="5786454"/>
            <a:ext cx="1964545" cy="500066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5720" y="564357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5720" y="421481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5720" y="2928934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036083" y="3500438"/>
            <a:ext cx="1650827" cy="2957619"/>
            <a:chOff x="678629" y="3571875"/>
            <a:chExt cx="1650827" cy="2957619"/>
          </a:xfrm>
        </p:grpSpPr>
        <p:pic>
          <p:nvPicPr>
            <p:cNvPr id="84" name="Picture 83" descr="Ibn_Khaldun.jp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678629" y="3571875"/>
              <a:ext cx="1650827" cy="2684679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682505" y="5643578"/>
              <a:ext cx="164307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505" y="5929330"/>
              <a:ext cx="1643074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100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Muhamed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hr-HR" sz="11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89" name="Picture 88" descr="zidovi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3500438"/>
            <a:ext cx="2195075" cy="1420342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215206" y="3500438"/>
            <a:ext cx="1476000" cy="2810366"/>
            <a:chOff x="7215206" y="3571876"/>
            <a:chExt cx="1476000" cy="2810366"/>
          </a:xfrm>
        </p:grpSpPr>
        <p:pic>
          <p:nvPicPr>
            <p:cNvPr id="88" name="Picture 87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7215206" y="3571876"/>
              <a:ext cx="1476000" cy="2216378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7215206" y="5643578"/>
              <a:ext cx="1476000" cy="7386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>
                  <a:solidFill>
                    <a:schemeClr val="bg1"/>
                  </a:solidFill>
                </a:rPr>
                <a:t>Pelé</a:t>
              </a:r>
              <a:endParaRPr lang="hr-HR" sz="1400" i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000183" y="5072074"/>
            <a:ext cx="1715221" cy="1000132"/>
            <a:chOff x="6000760" y="4503710"/>
            <a:chExt cx="2812478" cy="1639934"/>
          </a:xfrm>
        </p:grpSpPr>
        <p:pic>
          <p:nvPicPr>
            <p:cNvPr id="92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93" name="Right Arrow 92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4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5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96" name="Group 95"/>
          <p:cNvGrpSpPr/>
          <p:nvPr/>
        </p:nvGrpSpPr>
        <p:grpSpPr>
          <a:xfrm>
            <a:off x="5143504" y="5064206"/>
            <a:ext cx="1481287" cy="1000132"/>
            <a:chOff x="3357554" y="4495842"/>
            <a:chExt cx="2428892" cy="1639934"/>
          </a:xfrm>
        </p:grpSpPr>
        <p:pic>
          <p:nvPicPr>
            <p:cNvPr id="9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8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99" name="Right Arrow 98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101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2857488" y="5061066"/>
            <a:ext cx="1496532" cy="1000132"/>
            <a:chOff x="357158" y="4492702"/>
            <a:chExt cx="2453890" cy="1639934"/>
          </a:xfrm>
        </p:grpSpPr>
        <p:pic>
          <p:nvPicPr>
            <p:cNvPr id="103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104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106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107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10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105" name="Right Arrow 104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932066" y="4003644"/>
            <a:ext cx="1639934" cy="1639934"/>
            <a:chOff x="857224" y="4964917"/>
            <a:chExt cx="1639934" cy="1639934"/>
          </a:xfrm>
        </p:grpSpPr>
        <p:pic>
          <p:nvPicPr>
            <p:cNvPr id="11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1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112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5" name="Isosceles Triangle 114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13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10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" name="Group 115"/>
          <p:cNvGrpSpPr/>
          <p:nvPr/>
        </p:nvGrpSpPr>
        <p:grpSpPr>
          <a:xfrm>
            <a:off x="5072066" y="4003644"/>
            <a:ext cx="1639934" cy="1639934"/>
            <a:chOff x="3857620" y="4964917"/>
            <a:chExt cx="1639934" cy="1639934"/>
          </a:xfrm>
        </p:grpSpPr>
        <p:pic>
          <p:nvPicPr>
            <p:cNvPr id="11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8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Isosceles Triangle 120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19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122" name="Group 121"/>
          <p:cNvGrpSpPr/>
          <p:nvPr/>
        </p:nvGrpSpPr>
        <p:grpSpPr>
          <a:xfrm>
            <a:off x="7075470" y="4003644"/>
            <a:ext cx="1639934" cy="1639934"/>
            <a:chOff x="7004032" y="4964917"/>
            <a:chExt cx="1639934" cy="1639934"/>
          </a:xfrm>
        </p:grpSpPr>
        <p:pic>
          <p:nvPicPr>
            <p:cNvPr id="1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24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2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12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  <p:pic>
        <p:nvPicPr>
          <p:cNvPr id="128" name="Picture 127" descr="simpsons01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2285984" y="183312"/>
            <a:ext cx="1285852" cy="14563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9" name="Picture 128" descr="foto_keluarga_besar.jp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1500166" y="1643050"/>
            <a:ext cx="1943103" cy="11346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0" name="Picture 129" descr="family.pn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6143636" y="1643050"/>
            <a:ext cx="1142986" cy="114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Picture 130" descr="obitelj.pn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6143636" y="285728"/>
            <a:ext cx="1203143" cy="120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2" name="Straight Arrow Connector 131"/>
          <p:cNvCxnSpPr/>
          <p:nvPr/>
        </p:nvCxnSpPr>
        <p:spPr bwMode="auto">
          <a:xfrm rot="5400000">
            <a:off x="6322231" y="1464455"/>
            <a:ext cx="428628" cy="21431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6143636" y="1695700"/>
            <a:ext cx="540000" cy="540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25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6" grpId="0" animBg="1"/>
      <p:bldP spid="28" grpId="0" animBg="1"/>
      <p:bldP spid="29" grpId="0" animBg="1"/>
      <p:bldP spid="54" grpId="0" animBg="1"/>
      <p:bldP spid="55" grpId="0" animBg="1"/>
      <p:bldP spid="56" grpId="0" animBg="1"/>
      <p:bldP spid="66" grpId="0" animBg="1"/>
      <p:bldP spid="67" grpId="0" animBg="1"/>
      <p:bldP spid="68" grpId="0" animBg="1"/>
      <p:bldP spid="71" grpId="0" animBg="1"/>
      <p:bldP spid="72" grpId="0" animBg="1"/>
      <p:bldP spid="74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društveno prihvaćena 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spolna zajednica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dviju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ili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više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osoba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(različitog ili istog spola)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dva osnovna oblika braka: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UZASTOPNA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MONOGAMIJA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osoba tijekom života </a:t>
            </a: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it-IT" sz="2800" dirty="0" smtClean="0">
                <a:latin typeface="Calibri" pitchFamily="34" charset="0"/>
                <a:ea typeface="+mn-ea"/>
                <a:cs typeface="Calibri" pitchFamily="34" charset="0"/>
              </a:rPr>
              <a:t>može </a:t>
            </a:r>
            <a:r>
              <a:rPr lang="it-IT" sz="2800" dirty="0">
                <a:latin typeface="Calibri" pitchFamily="34" charset="0"/>
                <a:ea typeface="+mn-ea"/>
                <a:cs typeface="Calibri" pitchFamily="34" charset="0"/>
              </a:rPr>
              <a:t>imati više bračnih partnera, ali </a:t>
            </a:r>
            <a:r>
              <a:rPr lang="it-IT" sz="28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ne istodobno</a:t>
            </a:r>
            <a:endParaRPr lang="hr-HR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25" y="3000375"/>
            <a:ext cx="2786063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MONOGAMIJA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929188" y="3000375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929188" y="3000375"/>
            <a:ext cx="2857500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00125" y="3000375"/>
            <a:ext cx="2786063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</a:t>
            </a:r>
          </a:p>
        </p:txBody>
      </p:sp>
      <p:sp>
        <p:nvSpPr>
          <p:cNvPr id="12" name="Rectangle 11"/>
          <p:cNvSpPr/>
          <p:nvPr/>
        </p:nvSpPr>
        <p:spPr bwMode="auto">
          <a:xfrm rot="2291598">
            <a:off x="3017838" y="2840038"/>
            <a:ext cx="1274762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20%</a:t>
            </a:r>
          </a:p>
        </p:txBody>
      </p:sp>
      <p:sp>
        <p:nvSpPr>
          <p:cNvPr id="13" name="Rectangle 12"/>
          <p:cNvSpPr/>
          <p:nvPr/>
        </p:nvSpPr>
        <p:spPr bwMode="auto">
          <a:xfrm rot="2291598">
            <a:off x="6948488" y="2840038"/>
            <a:ext cx="1273175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80%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971600" y="116632"/>
            <a:ext cx="2714644" cy="785813"/>
          </a:xfrm>
          <a:prstGeom prst="wedgeRoundRectCallout">
            <a:avLst>
              <a:gd name="adj1" fmla="val 59574"/>
              <a:gd name="adj2" fmla="val 89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 Brak je životna zajednica žene i muškarca.</a:t>
            </a:r>
          </a:p>
          <a:p>
            <a:pPr algn="r"/>
            <a:r>
              <a:rPr lang="hr-HR" sz="140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Ustav RH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allAtOnce" animBg="1"/>
      <p:bldP spid="6" grpId="0" build="allAtOnce" animBg="1"/>
      <p:bldP spid="7" grpId="0" uiExpand="1" build="allAtOnce"/>
      <p:bldP spid="9" grpId="0" uiExpand="1" animBg="1"/>
      <p:bldP spid="10" grpId="0" uiExpand="1" animBg="1"/>
      <p:bldP spid="11" grpId="0" uiExpand="1" build="allAtOnce"/>
      <p:bldP spid="12" grpId="0" build="allAtOnce" animBg="1"/>
      <p:bldP spid="13" grpId="0" build="allAtOnce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r. Data\Desktop\sociologija\slike\Polygamy_world_map.png"/>
          <p:cNvPicPr>
            <a:picLocks noChangeAspect="1" noChangeArrowheads="1"/>
          </p:cNvPicPr>
          <p:nvPr/>
        </p:nvPicPr>
        <p:blipFill>
          <a:blip r:embed="rId2"/>
          <a:srcRect l="2859" r="7069"/>
          <a:stretch>
            <a:fillRect/>
          </a:stretch>
        </p:blipFill>
        <p:spPr bwMode="auto">
          <a:xfrm>
            <a:off x="71438" y="1643063"/>
            <a:ext cx="9001125" cy="450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ZEMLJE U KOJIMA JE PRISUTNA POLIGAMIJA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4857750" y="2643188"/>
            <a:ext cx="4071938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4313" y="2643188"/>
            <a:ext cx="4071937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43250" y="214313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20738" y="2214563"/>
            <a:ext cx="28575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POLIGINIJA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8" y="5607050"/>
            <a:ext cx="385762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29250" y="2214563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POLIANDRIJA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4875" y="5607050"/>
            <a:ext cx="4286250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4313" y="3357563"/>
            <a:ext cx="3963987" cy="1565275"/>
            <a:chOff x="214282" y="3357562"/>
            <a:chExt cx="3963916" cy="1564506"/>
          </a:xfrm>
        </p:grpSpPr>
        <p:pic>
          <p:nvPicPr>
            <p:cNvPr id="15382" name="Picture 21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83" name="Picture 31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5658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4" name="Picture 3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80721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5" name="Picture 33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0485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6" name="Picture 34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ectangle 35"/>
            <p:cNvSpPr/>
            <p:nvPr/>
          </p:nvSpPr>
          <p:spPr>
            <a:xfrm>
              <a:off x="958806" y="3578116"/>
              <a:ext cx="696012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000625" y="3357563"/>
            <a:ext cx="3941763" cy="1565275"/>
            <a:chOff x="5000628" y="3357562"/>
            <a:chExt cx="3941005" cy="1564506"/>
          </a:xfrm>
        </p:grpSpPr>
        <p:pic>
          <p:nvPicPr>
            <p:cNvPr id="15376" name="Picture 37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7246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7" name="Picture 38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0525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8" name="Picture 39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48588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9" name="Picture 40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36651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sp>
          <p:nvSpPr>
            <p:cNvPr id="42" name="Rectangle 41"/>
            <p:cNvSpPr/>
            <p:nvPr/>
          </p:nvSpPr>
          <p:spPr>
            <a:xfrm>
              <a:off x="5643442" y="3578116"/>
              <a:ext cx="695890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15381" name="Picture 4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628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Rectangle 44"/>
          <p:cNvSpPr/>
          <p:nvPr/>
        </p:nvSpPr>
        <p:spPr bwMode="auto">
          <a:xfrm rot="2291598">
            <a:off x="7591425" y="1911350"/>
            <a:ext cx="1273175" cy="500063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0,5 %</a:t>
            </a:r>
          </a:p>
        </p:txBody>
      </p:sp>
      <p:pic>
        <p:nvPicPr>
          <p:cNvPr id="28" name="Picture 27" descr="poligamija.jp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14313" y="3429000"/>
            <a:ext cx="4214812" cy="3000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" name="Picture 29" descr="poliandrija_tibet.jp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714875" y="3429000"/>
            <a:ext cx="4214813" cy="2962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1" name="Elbow Connector 30"/>
          <p:cNvCxnSpPr>
            <a:stCxn id="6" idx="2"/>
            <a:endCxn id="14" idx="0"/>
          </p:cNvCxnSpPr>
          <p:nvPr/>
        </p:nvCxnSpPr>
        <p:spPr>
          <a:xfrm rot="5400000">
            <a:off x="2839244" y="481807"/>
            <a:ext cx="1143000" cy="23225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7" idx="0"/>
          </p:cNvCxnSpPr>
          <p:nvPr/>
        </p:nvCxnSpPr>
        <p:spPr>
          <a:xfrm rot="16200000" flipH="1">
            <a:off x="5143500" y="500063"/>
            <a:ext cx="1143000" cy="2286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37706" y="2700828"/>
            <a:ext cx="1440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bratski brak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8" grpId="0" animBg="1"/>
      <p:bldP spid="6" grpId="0" build="allAtOnce" animBg="1"/>
      <p:bldP spid="14" grpId="0" build="allAtOnce" animBg="1"/>
      <p:bldP spid="16" grpId="0" build="allAtOnce"/>
      <p:bldP spid="17" grpId="0" build="allAtOnce" animBg="1"/>
      <p:bldP spid="19" grpId="0" build="allAtOnce"/>
      <p:bldP spid="45" grpId="0" build="allAtOnce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43050"/>
            <a:ext cx="89297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Isječak iz dokumentarca Mormonski kandidat </a:t>
            </a:r>
            <a:r>
              <a:rPr lang="hr-HR" sz="3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prikaz poliginije u SAD-u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https://drive.google.com/file/d/0B3j3fkaAq7drSG40RzBUZEdCYjA/edit?usp=sharing</a:t>
            </a:r>
            <a:endParaRPr lang="hr-HR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INCEST, EGZOGAMIJA I ENDOGAMIJA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6513" y="928688"/>
            <a:ext cx="9143999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EGZOGAMIJA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kulturno pravilo koje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zabranjuje brak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unutar srodničke (nasljedne) grupe</a:t>
            </a:r>
          </a:p>
          <a:p>
            <a:pPr marL="1138950" lvl="1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– sklapanje saveza među grupama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ENDOGAMIJA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pojava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sklapanja braka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unutar pojedine grupe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više statistička pravilnost nego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norma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karakteristična za razvijena, industrijska društva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99090"/>
              </p:ext>
            </p:extLst>
          </p:nvPr>
        </p:nvGraphicFramePr>
        <p:xfrm>
          <a:off x="714375" y="2643182"/>
          <a:ext cx="7786742" cy="12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2387"/>
                <a:gridCol w="4214355"/>
              </a:tblGrid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TABU INCESTA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EGZOGAMIJA</a:t>
                      </a:r>
                      <a:endParaRPr lang="hr-HR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spolnog odnosa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braka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 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nuklearnu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obitelj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</a:t>
                      </a:r>
                      <a:r>
                        <a:rPr lang="hr-HR" sz="20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na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šire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srodničke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grupe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142857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 </a:t>
            </a:r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(SOCIOLOŠKA OBJAŠNJENJA)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28688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izbjegavanje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(univerzalno)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tabu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(postoji samo u nekim kulturama)</a:t>
            </a:r>
          </a:p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kraljevski incest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incest među pripadnicima vladajuće grupe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stari Egipat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, Inke, vladari na Havajima)</a:t>
            </a:r>
          </a:p>
          <a:p>
            <a:pPr marL="3960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objašnjenja incesta: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5507" y="3401702"/>
            <a:ext cx="3571875" cy="531354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BIOLOŠKO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– PSIHOLOŠKA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20338" y="3401702"/>
            <a:ext cx="3312102" cy="531354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SOCIO – KULTURNA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005064"/>
            <a:ext cx="453650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Malinowski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incest bi izazvao ljubomoru i kaos u društvu te ugrozio strukturu obitelji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– incest označava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prijelaz ljudske vrste iz prirode u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kulturu – prisiljava na stvaranje saveza s drugim grupama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179" y="4005064"/>
            <a:ext cx="4214813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funkcionalisti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– smanjenje genetskih malformacija potomstva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Westermarck</a:t>
            </a: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„nezainteresiranost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zbog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bliskosti”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(primjer – kibuci)</a:t>
            </a:r>
          </a:p>
        </p:txBody>
      </p:sp>
      <p:pic>
        <p:nvPicPr>
          <p:cNvPr id="8" name="Picture 7" descr="wbmalinowski_wideweb__430x2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95" y="258461"/>
            <a:ext cx="5196793" cy="3021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allAtOnce" animBg="1"/>
      <p:bldP spid="9" grpId="0" uiExpand="1" build="allAtOnce"/>
      <p:bldP spid="10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71438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ALTERNATIVNI STILOVI ŽIVOTA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08720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odnosi se na alternativu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obiteljskom/bračnom </a:t>
            </a:r>
            <a:r>
              <a:rPr lang="hr-HR" sz="2800" dirty="0">
                <a:latin typeface="Calibri" pitchFamily="34" charset="0"/>
                <a:cs typeface="Calibri" pitchFamily="34" charset="0"/>
              </a:rPr>
              <a:t>životu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0026" y="1621517"/>
            <a:ext cx="2571750" cy="857264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KOMUNE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8587" y="1621517"/>
            <a:ext cx="2386013" cy="857264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KOHABITACIJA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281411" y="1621517"/>
            <a:ext cx="2714625" cy="857264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SAMAČKA DOMAĆINSTVA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38" y="2641220"/>
            <a:ext cx="2928926" cy="401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oblik zajedničkog življenja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primjeri –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Oneida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hippiji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 60-ih i izraelski kibuci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članovi komune se osjećaju  kao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„autsajderi”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obiteljske vrijednosti prevladaju čak i u komuni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14688" y="2641220"/>
            <a:ext cx="2786062" cy="291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zajednički život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formalno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sklopljenog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Švedska – 99% parova živi zajedno prije 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„probni rok”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prije sklapanja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braka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81411" y="2641220"/>
            <a:ext cx="2643187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posljedica kasnijeg stupanja u brak i većeg broja razvoda</a:t>
            </a:r>
          </a:p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 dr. pritisak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(na žene)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karijera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(ekonomska neovisnost žene)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5400000">
            <a:off x="589075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5400000">
            <a:off x="3511899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1" grpId="0" build="allAtOnce" animBg="1"/>
      <p:bldP spid="12" grpId="0" build="allAtOnce" animBg="1"/>
      <p:bldP spid="13" grpId="0" build="allAtOnce"/>
      <p:bldP spid="14" grpId="0" uiExpand="1" build="allAtOnce"/>
      <p:bldP spid="15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88" y="202596"/>
            <a:ext cx="2448000" cy="57543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</a:t>
            </a:r>
            <a:endParaRPr lang="hr-HR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442461"/>
            <a:ext cx="2448000" cy="50400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MONOGAMIJA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6314" y="1442461"/>
            <a:ext cx="2448000" cy="504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POLIGAMIJA</a:t>
            </a:r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2463391" y="-175637"/>
            <a:ext cx="664427" cy="257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" idx="2"/>
            <a:endCxn id="4" idx="0"/>
          </p:cNvCxnSpPr>
          <p:nvPr/>
        </p:nvCxnSpPr>
        <p:spPr>
          <a:xfrm rot="16200000" flipH="1">
            <a:off x="4713688" y="145834"/>
            <a:ext cx="664427" cy="19288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29058" y="2561191"/>
            <a:ext cx="1928826" cy="504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POLIGINIJA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191" y="2561191"/>
            <a:ext cx="1947934" cy="504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POLIANDRIJA</a:t>
            </a:r>
          </a:p>
        </p:txBody>
      </p:sp>
      <p:cxnSp>
        <p:nvCxnSpPr>
          <p:cNvPr id="9" name="Elbow Connector 8"/>
          <p:cNvCxnSpPr>
            <a:stCxn id="4" idx="2"/>
            <a:endCxn id="7" idx="0"/>
          </p:cNvCxnSpPr>
          <p:nvPr/>
        </p:nvCxnSpPr>
        <p:spPr>
          <a:xfrm rot="5400000">
            <a:off x="5144528" y="1695405"/>
            <a:ext cx="614730" cy="11168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8" idx="0"/>
          </p:cNvCxnSpPr>
          <p:nvPr/>
        </p:nvCxnSpPr>
        <p:spPr>
          <a:xfrm rot="16200000" flipH="1">
            <a:off x="6300371" y="1656404"/>
            <a:ext cx="614730" cy="11948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4692" y="1282777"/>
            <a:ext cx="79701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6573" y="3163319"/>
            <a:ext cx="12137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r-HR" sz="2400" b="1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8261" y="3163319"/>
            <a:ext cx="121379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n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1027" y="1294919"/>
            <a:ext cx="7873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462" y="2570920"/>
            <a:ext cx="11429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0,5 %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190" y="3923642"/>
            <a:ext cx="1928826" cy="504000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2529" y="3923642"/>
            <a:ext cx="2283293" cy="504000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EGZOGAMIJA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336" y="3923642"/>
            <a:ext cx="2233686" cy="504000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ENDOGAMIJA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512" y="4508841"/>
            <a:ext cx="2714644" cy="1015663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TABU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KRALJEVSKI INCEST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3473" y="4317372"/>
            <a:ext cx="2466067" cy="1015663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SKLAPANJA BRAKA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2001676"/>
            <a:ext cx="2643206" cy="70788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UZASTOPNA MONOGAMIJA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588041" y="68296"/>
            <a:ext cx="3055909" cy="912432"/>
          </a:xfrm>
          <a:prstGeom prst="wedgeRoundRectCallout">
            <a:avLst>
              <a:gd name="adj1" fmla="val -62348"/>
              <a:gd name="adj2" fmla="val 12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 prihvaćena </a:t>
            </a:r>
            <a:r>
              <a:rPr lang="pl-PL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spolna zajednica dviju ili više osoba (različitog ili istog spola)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5006" y="4508841"/>
            <a:ext cx="1928826" cy="707886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STATISTIČKA PRAVILNOST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4506" y="6290697"/>
            <a:ext cx="1317414" cy="378663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KOMUNA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00599" y="6290697"/>
            <a:ext cx="1887019" cy="378663"/>
          </a:xfrm>
          <a:prstGeom prst="rect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KOHABITACIJA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36297" y="6290697"/>
            <a:ext cx="2973037" cy="378663"/>
          </a:xfrm>
          <a:prstGeom prst="rect">
            <a:avLst/>
          </a:prstGeom>
          <a:solidFill>
            <a:srgbClr val="0070C0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SAMAČKA DOMAĆINSTVA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55824" y="5478449"/>
            <a:ext cx="3597375" cy="378663"/>
          </a:xfrm>
          <a:prstGeom prst="rect">
            <a:avLst/>
          </a:prstGeom>
          <a:solidFill>
            <a:srgbClr val="FF00FF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ALTERNATIVNI STILOVI ŽIVOTA</a:t>
            </a:r>
          </a:p>
        </p:txBody>
      </p:sp>
      <p:cxnSp>
        <p:nvCxnSpPr>
          <p:cNvPr id="16" name="Elbow Connector 15"/>
          <p:cNvCxnSpPr>
            <a:stCxn id="28" idx="2"/>
            <a:endCxn id="24" idx="0"/>
          </p:cNvCxnSpPr>
          <p:nvPr/>
        </p:nvCxnSpPr>
        <p:spPr>
          <a:xfrm rot="5400000">
            <a:off x="4357071" y="4693255"/>
            <a:ext cx="433585" cy="2761299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2"/>
            <a:endCxn id="26" idx="0"/>
          </p:cNvCxnSpPr>
          <p:nvPr/>
        </p:nvCxnSpPr>
        <p:spPr>
          <a:xfrm rot="5400000">
            <a:off x="5232519" y="5568703"/>
            <a:ext cx="433585" cy="1010403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2"/>
            <a:endCxn id="27" idx="0"/>
          </p:cNvCxnSpPr>
          <p:nvPr/>
        </p:nvCxnSpPr>
        <p:spPr>
          <a:xfrm rot="16200000" flipH="1">
            <a:off x="6521872" y="5289752"/>
            <a:ext cx="433585" cy="1568304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-36512" y="-6811"/>
            <a:ext cx="2586613" cy="53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PONONOVIMO</a:t>
            </a:r>
            <a:endParaRPr lang="en-US" sz="3200" b="1" dirty="0">
              <a:solidFill>
                <a:srgbClr val="FFC000"/>
              </a:solidFill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12" grpId="0"/>
      <p:bldP spid="13" grpId="0"/>
      <p:bldP spid="14" grpId="0"/>
      <p:bldP spid="15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32" grpId="0" animBg="1"/>
      <p:bldP spid="32" grpId="1" animBg="1"/>
      <p:bldP spid="25" grpId="0"/>
      <p:bldP spid="24" grpId="0" animBg="1"/>
      <p:bldP spid="2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592" y="44624"/>
            <a:ext cx="8172400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 I BRAK 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 hrvatske perspektive</a:t>
            </a:r>
            <a:endParaRPr lang="hr-HR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32120" y="716368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izvor: DZS</a:t>
            </a:r>
            <a:endParaRPr lang="hr-HR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2" t="3419"/>
          <a:stretch/>
        </p:blipFill>
        <p:spPr bwMode="auto">
          <a:xfrm>
            <a:off x="101400" y="2610153"/>
            <a:ext cx="2250437" cy="1992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89" y="91918"/>
            <a:ext cx="1239448" cy="114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9" y="1916831"/>
            <a:ext cx="1979410" cy="262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/>
          <a:stretch/>
        </p:blipFill>
        <p:spPr bwMode="auto">
          <a:xfrm>
            <a:off x="5818735" y="742523"/>
            <a:ext cx="3186541" cy="1733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0" y="1433695"/>
            <a:ext cx="3690597" cy="1264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6498270" y="2484658"/>
            <a:ext cx="2507006" cy="2038139"/>
            <a:chOff x="6558193" y="2636912"/>
            <a:chExt cx="2507006" cy="2038139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969"/>
            <a:stretch/>
          </p:blipFill>
          <p:spPr bwMode="auto">
            <a:xfrm>
              <a:off x="6558193" y="2636912"/>
              <a:ext cx="2507006" cy="20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615052" y="3440033"/>
              <a:ext cx="15424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SKLOPLJENI BRAKOVI</a:t>
              </a:r>
              <a:endParaRPr lang="hr-HR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15052" y="4307500"/>
              <a:ext cx="769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2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RAZVODI</a:t>
              </a:r>
              <a:endParaRPr lang="hr-HR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3976" y="4740652"/>
            <a:ext cx="7906702" cy="2023296"/>
            <a:chOff x="823512" y="4861507"/>
            <a:chExt cx="7178063" cy="1836840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8232" y="4862583"/>
              <a:ext cx="3745975" cy="1828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512" y="4861507"/>
              <a:ext cx="1908333" cy="1836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6441090" y="4861507"/>
              <a:ext cx="1560485" cy="1836840"/>
              <a:chOff x="1318055" y="957599"/>
              <a:chExt cx="4199151" cy="4942802"/>
            </a:xfrm>
          </p:grpSpPr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7864" y="957599"/>
                <a:ext cx="2169342" cy="4942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37" r="4530"/>
              <a:stretch/>
            </p:blipFill>
            <p:spPr bwMode="auto">
              <a:xfrm>
                <a:off x="1318055" y="962597"/>
                <a:ext cx="2029810" cy="49328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3052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875" y="0"/>
            <a:ext cx="8929688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71563"/>
            <a:ext cx="88582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relativno trajna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povezana srodstvom, brakom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usvajanjem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čiji članovi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žive zajedno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surađuju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skrbe za potomstvo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karakteristike obitelji: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  <a:endParaRPr lang="en-US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124" name="Picture 3" descr="stick-f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5213" y="4071938"/>
            <a:ext cx="426878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KORISNI LINKOVI 		   </a:t>
            </a:r>
            <a:r>
              <a:rPr lang="hr-HR" sz="2800" b="0" i="1" dirty="0" smtClean="0">
                <a:latin typeface="Calibri" pitchFamily="34" charset="0"/>
                <a:cs typeface="Calibri" pitchFamily="34" charset="0"/>
              </a:rPr>
              <a:t>(za lakše učenje)</a:t>
            </a:r>
            <a:endParaRPr lang="hr-HR" sz="40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OBITELJ I BRAK 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(10:59 min)</a:t>
            </a: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https://</a:t>
            </a:r>
            <a:r>
              <a:rPr lang="hr-HR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youtu.be/yaeiCEro0iU</a:t>
            </a:r>
          </a:p>
        </p:txBody>
      </p:sp>
    </p:spTree>
    <p:extLst>
      <p:ext uri="{BB962C8B-B14F-4D97-AF65-F5344CB8AC3E}">
        <p14:creationId xmlns:p14="http://schemas.microsoft.com/office/powerpoint/2010/main" val="69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oto_keluarga_bes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3" y="3381575"/>
            <a:ext cx="5872162" cy="3429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"/>
            <a:ext cx="8929687" cy="1011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4375" y="1477316"/>
            <a:ext cx="2928938" cy="114300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572125" y="1477316"/>
            <a:ext cx="2928938" cy="11430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PROŠIRENA OBITELJ</a:t>
            </a:r>
          </a:p>
        </p:txBody>
      </p:sp>
      <p:pic>
        <p:nvPicPr>
          <p:cNvPr id="15" name="Picture 14" descr="simpsons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3250"/>
            <a:ext cx="3279775" cy="37147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 bwMode="auto">
          <a:xfrm rot="582616">
            <a:off x="6746875" y="2810816"/>
            <a:ext cx="2309813" cy="5715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PORODICA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28813" y="1000125"/>
            <a:ext cx="5214937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143000" y="2778190"/>
            <a:ext cx="2571750" cy="10080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ORIJENTACIJE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14938" y="2778190"/>
            <a:ext cx="2571750" cy="10080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PROKREACIJE</a:t>
            </a:r>
          </a:p>
        </p:txBody>
      </p:sp>
      <p:pic>
        <p:nvPicPr>
          <p:cNvPr id="21" name="Picture 20" descr="1362347104_agt_family-of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famil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3" y="3929063"/>
            <a:ext cx="27146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obitelj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3143250" y="5072063"/>
            <a:ext cx="1785938" cy="85725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000625" y="3929063"/>
            <a:ext cx="1571625" cy="157162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10" idx="2"/>
            <a:endCxn id="19" idx="0"/>
          </p:cNvCxnSpPr>
          <p:nvPr/>
        </p:nvCxnSpPr>
        <p:spPr>
          <a:xfrm rot="5400000">
            <a:off x="3022172" y="1264079"/>
            <a:ext cx="920815" cy="210740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20" idx="0"/>
          </p:cNvCxnSpPr>
          <p:nvPr/>
        </p:nvCxnSpPr>
        <p:spPr>
          <a:xfrm rot="16200000" flipH="1">
            <a:off x="5058140" y="1335516"/>
            <a:ext cx="920815" cy="196453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9" grpId="0" build="allAtOnce" animBg="1"/>
      <p:bldP spid="20" grpId="0" uiExpand="1" build="allAtOnce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-71462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 U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857246"/>
            <a:ext cx="2714625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PATRILINEARNO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25409" y="857246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MATRILINEARNO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031" y="1857371"/>
            <a:ext cx="2643188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očevoj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9722" y="1857371"/>
            <a:ext cx="2428875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majčinoj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25409" y="857232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857246"/>
            <a:ext cx="2714625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56" y="857246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BILINEARNO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2250" y="1857371"/>
            <a:ext cx="2500313" cy="12086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pl-PL" sz="2600">
                <a:latin typeface="Calibri" pitchFamily="34" charset="0"/>
                <a:ea typeface="+mn-ea"/>
                <a:cs typeface="Calibri" pitchFamily="34" charset="0"/>
              </a:rPr>
              <a:t>majčina i očeva linija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jednako su važne</a:t>
            </a:r>
            <a:endParaRPr lang="hr-HR" sz="2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56" y="857246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2844" y="3429013"/>
            <a:ext cx="3000396" cy="3286125"/>
            <a:chOff x="142844" y="3571875"/>
            <a:chExt cx="3000396" cy="3286125"/>
          </a:xfrm>
        </p:grpSpPr>
        <p:sp>
          <p:nvSpPr>
            <p:cNvPr id="12" name="Rectangle 11"/>
            <p:cNvSpPr/>
            <p:nvPr/>
          </p:nvSpPr>
          <p:spPr>
            <a:xfrm>
              <a:off x="142844" y="6334780"/>
              <a:ext cx="30003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Muhamed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)</a:t>
              </a:r>
              <a:endParaRPr lang="hr-HR" sz="1400" i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8" name="Picture 17" descr="Ibn_Khaldun.jp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714348" y="3571875"/>
              <a:ext cx="1650827" cy="26846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28662" y="5947966"/>
              <a:ext cx="13573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29388" y="3357576"/>
            <a:ext cx="2357454" cy="3237864"/>
            <a:chOff x="6429388" y="3500438"/>
            <a:chExt cx="2357454" cy="3237864"/>
          </a:xfrm>
        </p:grpSpPr>
        <p:sp>
          <p:nvSpPr>
            <p:cNvPr id="21" name="Rectangle 20"/>
            <p:cNvSpPr/>
            <p:nvPr/>
          </p:nvSpPr>
          <p:spPr>
            <a:xfrm>
              <a:off x="6429388" y="6215082"/>
              <a:ext cx="23574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/>
                <a:t>Pelé</a:t>
              </a:r>
              <a:endParaRPr lang="hr-HR" sz="1400" i="1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3" name="Picture 22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6713868" y="3500438"/>
              <a:ext cx="1788495" cy="2685600"/>
            </a:xfrm>
            <a:prstGeom prst="rect">
              <a:avLst/>
            </a:prstGeom>
          </p:spPr>
        </p:pic>
      </p:grpSp>
      <p:pic>
        <p:nvPicPr>
          <p:cNvPr id="25" name="Picture 24" descr="zidovi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143238" y="4080360"/>
            <a:ext cx="2857522" cy="1848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1"/>
            <a:ext cx="9144000" cy="76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1289082"/>
            <a:ext cx="27720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PATRILOKALNE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78975" y="1289082"/>
            <a:ext cx="27720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MATRILOKALNE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713" y="2289207"/>
            <a:ext cx="23907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u domaćinstvu ili zajednici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mladoženje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273" y="2289207"/>
            <a:ext cx="24034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kod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nevjestine obitelji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78968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2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36" y="1289082"/>
            <a:ext cx="27720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NEOLOKALNE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0491" y="2289207"/>
            <a:ext cx="2546351" cy="1924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 obitava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neovisno</a:t>
            </a: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 o roditeljima i rodbini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000760" y="4503710"/>
            <a:ext cx="2812478" cy="1639934"/>
            <a:chOff x="6000760" y="4503710"/>
            <a:chExt cx="2812478" cy="1639934"/>
          </a:xfrm>
        </p:grpSpPr>
        <p:pic>
          <p:nvPicPr>
            <p:cNvPr id="18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29" name="Right Arrow 28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23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232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1" name="Group 40"/>
          <p:cNvGrpSpPr/>
          <p:nvPr/>
        </p:nvGrpSpPr>
        <p:grpSpPr>
          <a:xfrm>
            <a:off x="3357554" y="4495842"/>
            <a:ext cx="2428892" cy="1639934"/>
            <a:chOff x="3357554" y="4495842"/>
            <a:chExt cx="2428892" cy="1639934"/>
          </a:xfrm>
        </p:grpSpPr>
        <p:pic>
          <p:nvPicPr>
            <p:cNvPr id="21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229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26" name="Right Arrow 25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36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0" name="Group 39"/>
          <p:cNvGrpSpPr/>
          <p:nvPr/>
        </p:nvGrpSpPr>
        <p:grpSpPr>
          <a:xfrm>
            <a:off x="357158" y="4492702"/>
            <a:ext cx="2453890" cy="1639934"/>
            <a:chOff x="357158" y="4492702"/>
            <a:chExt cx="2453890" cy="1639934"/>
          </a:xfrm>
        </p:grpSpPr>
        <p:pic>
          <p:nvPicPr>
            <p:cNvPr id="37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39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30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31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3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34" name="Right Arrow 33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3143250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1428736"/>
            <a:ext cx="2786062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3414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 MOĆI U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1357298"/>
            <a:ext cx="2786062" cy="1043438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PATRIJARHALNE OBITELJI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43250" y="1357298"/>
            <a:ext cx="2857500" cy="1043438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MATRIJARHALNE OBITELJI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158" y="2571750"/>
            <a:ext cx="2571768" cy="1952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najstariji muškarac 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u obitelji donosi najvažnije odluke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562" y="2571750"/>
            <a:ext cx="2428884" cy="209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žene donose najvažnije odluke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43625" y="1357298"/>
            <a:ext cx="2857500" cy="1043438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EGALITARNE OBITELJI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57950" y="2714625"/>
            <a:ext cx="2403475" cy="16953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jednaka raspodjela moći </a:t>
            </a: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kod supružnika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57224" y="5003776"/>
            <a:ext cx="1639934" cy="1639934"/>
            <a:chOff x="857224" y="4964917"/>
            <a:chExt cx="1639934" cy="1639934"/>
          </a:xfrm>
        </p:grpSpPr>
        <p:pic>
          <p:nvPicPr>
            <p:cNvPr id="3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28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0254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1" name="Group 30"/>
          <p:cNvGrpSpPr/>
          <p:nvPr/>
        </p:nvGrpSpPr>
        <p:grpSpPr>
          <a:xfrm>
            <a:off x="3857620" y="5003776"/>
            <a:ext cx="1639934" cy="1639934"/>
            <a:chOff x="3857620" y="4964917"/>
            <a:chExt cx="1639934" cy="1639934"/>
          </a:xfrm>
        </p:grpSpPr>
        <p:pic>
          <p:nvPicPr>
            <p:cNvPr id="2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5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6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7004032" y="5003776"/>
            <a:ext cx="1639934" cy="1639934"/>
            <a:chOff x="7004032" y="4964917"/>
            <a:chExt cx="1639934" cy="1639934"/>
          </a:xfrm>
        </p:grpSpPr>
        <p:pic>
          <p:nvPicPr>
            <p:cNvPr id="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0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1" grpId="0" animBg="1"/>
      <p:bldP spid="19" grpId="0" build="allAtOnce" animBg="1"/>
      <p:bldP spid="20" grpId="0" build="allAtOnce" animBg="1"/>
      <p:bldP spid="13" grpId="0" build="allAtOnce"/>
      <p:bldP spid="14" grpId="0" build="allAtOnce"/>
      <p:bldP spid="9" grpId="0" build="allAtOnce" animBg="1"/>
      <p:bldP spid="1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56381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(FUNKCIONALISTIČKO STAJALIŠTE)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2000250"/>
            <a:ext cx="8786812" cy="464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OBITELJI: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regulacija spolnog ponašanja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reprodukcija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socijalizacija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T.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Parsons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„barbarska invazija”)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krb, zaštita i emocionalna potpora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ridavanje društvenoga položaja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8864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(KONFLIKTNA PERSPEKTIVA)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96" y="1356707"/>
            <a:ext cx="9038332" cy="53126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obitelj – mjesto gdje se očituje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dominacija muškarca nad ženom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Randall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Collins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53250" lvl="3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žene kao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„seksualne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nagrade za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muškarce” 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53250" lvl="3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muškarci kao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„seksualni agresori”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žena 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ratni plijen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, osnovica za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 pregovore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njihovih očeva ili 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vlasništvo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njihovih muževa 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(identično vlasništvu nad zemljom ili zgradama)</a:t>
            </a:r>
          </a:p>
          <a:p>
            <a:pPr marL="2159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kao ugovor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 seksualnom vlasništvu</a:t>
            </a:r>
          </a:p>
          <a:p>
            <a:pPr marL="2159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seksualnost kao predmet trgovanja</a:t>
            </a:r>
          </a:p>
          <a:p>
            <a:pPr marL="2159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promjena položaja žena u novije vrijeme (neovisnije)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sz="2000" smtClean="0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1911</TotalTime>
  <Words>760</Words>
  <Application>Microsoft Office PowerPoint</Application>
  <PresentationFormat>On-screen Show (4:3)</PresentationFormat>
  <Paragraphs>201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marketing_tema</vt:lpstr>
      <vt:lpstr>1_marketing_tema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KORISNI LINKOVI      (za lakše učenje)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34</cp:revision>
  <cp:lastPrinted>1601-01-01T00:00:00Z</cp:lastPrinted>
  <dcterms:created xsi:type="dcterms:W3CDTF">1601-01-01T00:00:00Z</dcterms:created>
  <dcterms:modified xsi:type="dcterms:W3CDTF">2018-03-19T09:17:05Z</dcterms:modified>
</cp:coreProperties>
</file>