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62" r:id="rId5"/>
    <p:sldId id="260" r:id="rId6"/>
    <p:sldId id="302" r:id="rId7"/>
    <p:sldId id="261" r:id="rId8"/>
    <p:sldId id="272" r:id="rId9"/>
    <p:sldId id="263" r:id="rId10"/>
    <p:sldId id="264" r:id="rId11"/>
    <p:sldId id="265" r:id="rId12"/>
    <p:sldId id="303" r:id="rId13"/>
    <p:sldId id="300" r:id="rId14"/>
    <p:sldId id="288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8" r:id="rId26"/>
    <p:sldId id="280" r:id="rId27"/>
    <p:sldId id="281" r:id="rId28"/>
    <p:sldId id="282" r:id="rId29"/>
    <p:sldId id="284" r:id="rId30"/>
    <p:sldId id="305" r:id="rId31"/>
    <p:sldId id="304" r:id="rId32"/>
    <p:sldId id="307" r:id="rId33"/>
    <p:sldId id="306" r:id="rId34"/>
    <p:sldId id="308" r:id="rId35"/>
    <p:sldId id="286" r:id="rId36"/>
    <p:sldId id="289" r:id="rId37"/>
    <p:sldId id="290" r:id="rId38"/>
    <p:sldId id="291" r:id="rId39"/>
    <p:sldId id="292" r:id="rId40"/>
    <p:sldId id="294" r:id="rId41"/>
    <p:sldId id="295" r:id="rId42"/>
    <p:sldId id="299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3300"/>
    <a:srgbClr val="008A3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84603" autoAdjust="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30.10.2017.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baseline="0" dirty="0" smtClean="0"/>
              <a:t>Objasni pojam </a:t>
            </a:r>
            <a:r>
              <a:rPr lang="hr-HR" baseline="0" dirty="0" err="1" smtClean="0"/>
              <a:t>logos</a:t>
            </a:r>
            <a:endParaRPr lang="hr-HR" baseline="0" dirty="0" smtClean="0"/>
          </a:p>
          <a:p>
            <a:pPr marL="171450" indent="-171450">
              <a:buFontTx/>
              <a:buChar char="-"/>
            </a:pPr>
            <a:r>
              <a:rPr lang="hr-HR" baseline="0" dirty="0" smtClean="0"/>
              <a:t>Definiraj sociologiju – zašto su bitnija moderna industrijalizirana društva nego stare civilizacije i jednostavnija društva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5B1C-9E87-4C3A-B798-4F744FFD6F47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70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Wright Mills - SOCIOLOŠKA IMAGINACIJA 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Postavimo li sada pitanje što je sociološka imaginacija, onda valja odgovoriti da je to sposobnost prelaska iz jedne perspektive u drugu: iz političke u psihološku; s proučavanja samo jedne obitelji na usporedno proučavanje državnih budžeta u cijelom svijetu; s proučavanja teološkog seminara na proučavanje vojne akademije; s proučavanja naftne industrije na proučavanje suvremenog pjesništva. Sociološka imaginacija je sposobnost kretanja od najbezličnijih i najudaljenijih transformacija ljudske prirode do najintimnijih osobina ljudske jedinke. pri čemu se nikada ne ispuštaju iz vida njihovi međusobni odnosi. U osnovi sociološke imaginacije uvijek se nalazi želja za razumijevanjem društvenog i povijesnog smisla i položaja pojedinaca. i u samom društvu i u povijesnom razdoblju u kojemu pojedinac zadobiva svoje kvalitete i živi svoj život.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Možda je najplodnija distinkcija s kojom operira sociološka imaginacija ona koja situacije dijeli na "osobne. privatne teškoće, uvjetovane životnom sredinom", i na je osnovno oruđe sociološke imaginacije i bitna je za sva klasična djela iz područja društvenih znanosti.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Teškoće se pojavljuju u karakteru pojedinca i u okviru njegovih neposrednih odnosa s drugima. Njihovo razrješenje treba očekivati u pojedincu kao biografskoj Cjelini i u granicama njegove neposredne sredine, to jest društvenog ambijenta kojemu je glede svog osobnog iskustva neposredno okrenut i koji je, u određenoj mjeri, podložan onim aktivnostima koje su motivirane njegovom voljom. Te teškoće su osobna, privatna stvar: pojedinac osjeća kako su vrijednosti kojima pridaje važnost ugrožene.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Javni problemi nadilaze lokalnu sredinu pojedinca a i okvire njegova unutarnjeg života. Oni se odnose na organizaciju mnogih takvih sredina u institucije historijskog društva kao cjeline, na način kako jedna sredina dopunjuje drugu u stvaranju šire strukture društvenog i historijskog života. Javnost osjeća da su vrijednosti ugrožene pa se raspravlja  kakve su to vrijednosti i na koji način ih se ugrožava. Javni problemi. zapravo, često impliciraju krizu institucionalnih obrazaca, a često i ono što Marx naziva "proturječjima" i "suprotnostima". 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vezi s tim razmotrimo nezaposlenost. Kada je u gradu od 100.000 stanovnika samo jedan nezaposlen, to je njegova osobna nevolja pa je opravdano što se obraćamo njegovu karakteru, stručnosti i neposrednim mogućnostima kao sredstvu za rješenje tog problema. No, kada se u narodu od 50 milijuna radno sposobnih ljudi 15 milijuna nade bez posla, to je opći, društveni problem i ne možemo se nadati da će se rješenje naći u rasponu mogućnosti koje se pružaju bilo kojemu po· jedincu. Time je sama struktura mogućnosti doživjela krah pa točno postavljanje problema i domašaj mogućih rješenja traže da razmotrimo ekonomske i političke ustanove društva, a ne samo osobnu situaciju i karakter pojedinaca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Razmotrimo rat, osobni problem rata. Kada rat izbije, osobni problem može biti kako u njemu preživjeti ili časno umrijeti; kako u njemu profitirati; kako se skloniti na sigurno mjesto u vojnom aparatu ili kako pridonijeti završetku rata. Ukratko, prema vlastitim mjerilima naći prikladnu sredinu i u njoj preživjeti ili naći cilj koji osmišljava smrt. No strukturalni problemi rata vode nas do pitanja o njegovim uzrocima; o tome kakvi ljudi dolaze na komandne položaje, kako rat utječe na ekonomske, političke, obiteljske i vjerske institucije te kakva je povezanost rata s neorganiziranom neodgovornošću nacionalnih država.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Promotrimo li slučaj braka, vidjet ćemo da muškarci i žene mogu u braku doživjeti osobna razočaranja, ali kada se na svakih 1000 sklopljenih brakova 250 razvede tijekom prve četiri godine, onda to upozorava na postojanje općih, strukturalnih teškoća u koje su zapali ne samo brak već i druge s njim povezane društvene institucije.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 dok je ekonomija zasnovana tako da stvara </a:t>
            </a:r>
            <a:r>
              <a:rPr lang="hr-H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slumove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problem nezaposlenosti nije moguće riješiti osobnim nastojanjem pojedinaca. Sve dok rat bude izraz postojanja nacionalnih država i neravnomjernog razvoja industrijalizacije, pojedinac koji živi u svojoj uskoj sredini hit će nemoćan u rješavanju problema - bez obzira na to pomaže li mu u tome njegov psihijatar ili ne - koje mu nameće takav sistem, to jest nedostatak racionalnog sustava. Sve dok obitelj kao institucija pretvara žene u drage male ropkinje, a muškarce u o njima ovisne hranitelje, problem zadovoljavajućeg braka ne može počivati na potpuno privatnom rješenju. Sve dok predimenzionirani gradovi i predimenzionirani automobili budu ugrađeni strukturalni elementi predimenzioniranog društva, osobna snalažljivost i privatno bogatstvo neće moći riješiti probleme gradskog života. </a:t>
            </a:r>
          </a:p>
          <a:p>
            <a:endParaRPr lang="hr-H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što doživljavamo II različitim i specifičnim sredinama često je posljedica strukturalnih promjena. Prema tome, da bismo razumjeli</a:t>
            </a: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promjene mnogih osobnih sredina, od nas se traži da gledamo izvan njih. Broj i vrsta takvih strukturalnih promjena raste u mjeri u kojoj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institucije u kojima živimo postaju sve obuhvatnije i sve više međusobno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povezane. Biti svjestan ideje o socijalnoj strukturi i njome se primjereno koristiti znači imati sposobnost pronalaženja takvih veza u velikom mnoštvu raznih ambijenata. Biti u stanju to činiti znači posjedovati sociološku imaginaciju.</a:t>
            </a:r>
            <a:endParaRPr lang="hr-H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793B5-5F23-4EAF-A499-8EBA3EAB733A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Wright Mills - SOCIOLOŠKA IMAGINACIJA  (prema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Kuvačić, I.: </a:t>
            </a:r>
            <a:r>
              <a:rPr lang="hr-H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Uvod u sociologiju </a:t>
            </a:r>
            <a:r>
              <a:rPr lang="hr-H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Golden marketing – </a:t>
            </a:r>
            <a:r>
              <a:rPr lang="hr-H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Tehnička knjiga; Zagreb 2004.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Postavimo li sada pitanje što je sociološka imaginacija, onda valja odgovoriti da je to sposobnost prelaska iz jedne perspektive u drugu: iz političke u psihološku; s proučavanja samo jedne obitelji na usporedno proučavanje državnih budžeta u cijelom svijetu; s proučavanja teološkog seminara na proučavanje vojne akademije; s proučavanja naftne industrije na proučavanje suvremenog pjesništva. Sociološka imaginacija je sposobnost kretanja od najbezličnijih i najudaljenijih transformacija ljudske prirode do najintimnijih osobina ljudske jedinke,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čemu se nikada ne ispuštaju iz vida njihovi međusobni odnosi. U osnovi sociološke imaginacije uvijek se nalazi želja za razumijevanjem društvenog i povijesnog smisla i položaja pojedinaca i u samom društvu i u povijesnom razdoblju u kojemu pojedinac zadobiva svoje kvalitete i živi svoj život.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Možda je najplodnija distinkcija s kojom operira sociološka imaginacija ona koja situacije dijeli na „osobne, privatne teškoće, uvjetovane životnom sredinom”, i ona je osnovno oruđe sociološke imaginacije i bitna je za sva klasična djela iz područja društvenih znanosti.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Teškoće se pojavljuju u karakteru pojedinca i u okviru njegovih neposrednih odnosa s drugima. Njihovo razrješenje treba očekivati u pojedincu kao biografskoj cjelini i u granicama njegove neposredne sredine, to jest društvenog ambijenta kojemu je glede svog osobnog iskustva neposredno okrenut i koji je, u određenoj mjeri, podložan onim aktivnostima koje su motivirane njegovom voljom. Te teškoće su osobna, privatna stvar: pojedinac osjeća kako su vrijednosti kojima pridaje važnost ugrožene.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Javni problemi nadilaze lokalnu sredinu pojedinca a i okvire njegova unutarnjeg života. Oni se odnose na organizaciju mnogih takvih sredina u institucije historijskog društva kao cjeline, na način kako jedna sredina dopunjuje drugu u stvaranju šire strukture društvenog i historijskog života. Javnost osjeća da su vrijednosti ugrožene pa se raspravlja  kakve su to vrijednosti i na koji način ih se ugrožava. Javni problemi, zapravo, često impliciraju krizu institucionalnih obrazaca, a često i ono što Marx naziva „proturječjima” i „suprotnostima”.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vezi s tim razmotrimo nezaposlenost. Kada je u gradu od 100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 stanovnika samo jedan nezaposlen, to je njegova osobna nevolja pa je opravdano što se obraćamo njegovu karakteru, stručnosti i neposrednim mogućnostima kao sredstvu za rješenje tog problema. No, kada se u narodu od 50 milijuna radno sposobnih ljudi 15 milijuna nađe bez posla, to je opći, društveni problem i ne možemo se nadati da će se rješenje naći u rasponu mogućnosti koje se pružaju bilo kojemu pojedincu. Time je sama struktura mogućnosti doživjela krah pa točno postavljanje problema i domašaj mogućih rješenja traže da razmotrimo ekonomske i političke ustanove društva, a ne samo osobnu situaciju i karakter pojedinaca.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Razmotrimo rat, osobni problem rata. Kada rat izbije, osobni problem može biti kako u njemu preživjeti ili časno umrijeti; kako u njemu profitirati; kako se skloniti na sigurno mjesto u vojnom aparatu ili kako pridonijeti završetku rata. Ukratko, prema vlastitim mjerilima naći prikladnu sredinu i u njoj preživjeti ili naći cilj koji osmišljava smrt. No strukturalni problemi rata vode nas do pitanja o njegovim uzrocima; o tome kakvi ljudi dolaze na komandne položaje, kako rat utječe na ekonomske, političke, obiteljske i vjerske institucije te kakva je povezanost rata s neorganiziranom neodgovornošću nacionalnih država.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Promotrimo li slučaj braka, vidjet ćemo da muškarci i žene mogu u braku doživjeti osobna razočaranja, ali kada se na svakih 1000 sklopljenih brakova 250 razvede tijekom prve četiri godine, onda to upozorava na postojanje općih, strukturalnih teškoća u koje su zapali ne samo brak već i druge s njim povezane društvene institucije.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 dok je ekonomija zasnovana tako da stvara </a:t>
            </a:r>
            <a:r>
              <a:rPr lang="hr-H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slumove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problem nezaposlenosti nije moguće riješiti osobnim nastojanjem pojedinaca. Sve dok rat bude izraz postojanja nacionalnih država i neravnomjernog razvoja industrijalizacije, pojedinac koji živi u svojoj uskoj sredini hit će nemoćan u rješavanju problema - bez obzira na to pomaže li mu u tome njegov psihijatar ili ne - koje mu nameće takav sistem, to jest nedostatak racionalnog sustava. Sve dok obitelj kao institucija pretvara žene u drage male ropkinje, a muškarce u o njima ovisne hranitelje, problem zadovoljavajućeg braka ne može počivati na potpuno privatnom rješenju. Sve dok predimenzionirani gradovi i predimenzionirani automobili budu ugrađeni strukturalni elementi predimenzioniranog društva, osobna snalažljivost i privatno bogatstvo neće moći riješiti probleme gradskog života. </a:t>
            </a:r>
          </a:p>
          <a:p>
            <a:endParaRPr lang="hr-H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što doživljavamo u različitim i specifičnim sredinama često je posljedica strukturalnih promjena. Prema tome, da bismo razumjeli</a:t>
            </a: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promjene mnogih osobnih sredina, od nas se traži da gledamo izvan njih. Broj i vrsta takvih strukturalnih promjena raste u mjeri u kojoj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institucije u kojima živimo postaju sve obuhvatnije i sve više međusobno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povezane. Biti svjestan ideje o socijalnoj strukturi i njome se primjereno koristiti znači imati sposobnost pronalaženja takvih veza u velikom mnoštvu raznih ambijenata. Biti u stanju to činiti znači posjedovati sociološku imaginaciju.</a:t>
            </a:r>
            <a:endParaRPr lang="hr-H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rednja-skola.github.io/sociologija/data/dodatni-materijal/socioloska_imaginacij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ekJ0VFFSZXdLOUE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6024" y="809186"/>
            <a:ext cx="8892480" cy="5572142"/>
          </a:xfrm>
        </p:spPr>
        <p:txBody>
          <a:bodyPr/>
          <a:lstStyle/>
          <a:p>
            <a:pPr marL="0" eaLnBrk="1" hangingPunct="1">
              <a:lnSpc>
                <a:spcPts val="4300"/>
              </a:lnSpc>
              <a:buFont typeface="Wingdings" pitchFamily="2" charset="2"/>
              <a:buNone/>
            </a:pPr>
            <a:r>
              <a:rPr lang="hr-HR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Čovjek s ulice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obično </a:t>
            </a:r>
            <a:r>
              <a:rPr lang="hr-HR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se ne gnjavi pitanjima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što je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za njega „zbiljsko” i što „zna”, ukoliko mu se ne ispriječi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nekakav problem. On svoju </a:t>
            </a:r>
            <a:r>
              <a:rPr lang="pl-PL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hr-HR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zbilju” i </a:t>
            </a:r>
            <a:r>
              <a:rPr lang="pl-PL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hr-HR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znanje” uzima </a:t>
            </a:r>
            <a:r>
              <a:rPr lang="pl-PL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zdravo za gotovo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. Sociolog to ne može, u najmanju ruku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zato što je sistematski svjestan činjenice da obični </a:t>
            </a:r>
            <a:r>
              <a:rPr lang="hr-HR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ljudi u različitim društvima uzimaju kao sigurne sasvim različite </a:t>
            </a:r>
            <a:r>
              <a:rPr lang="pl-PL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hr-HR" sz="28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zbilje”.</a:t>
            </a:r>
          </a:p>
          <a:p>
            <a:pPr marL="0" eaLnBrk="1" hangingPunct="1">
              <a:lnSpc>
                <a:spcPts val="43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it-IT" sz="2800" i="1" dirty="0" smtClean="0">
                <a:latin typeface="Calibri" pitchFamily="34" charset="0"/>
                <a:cs typeface="Calibri" pitchFamily="34" charset="0"/>
              </a:rPr>
              <a:t>Sama logika njegove discipline prisiljava sociologa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2800" i="1" dirty="0" smtClean="0">
                <a:latin typeface="Calibri" pitchFamily="34" charset="0"/>
                <a:cs typeface="Calibri" pitchFamily="34" charset="0"/>
              </a:rPr>
              <a:t>da, ako ništa drugo, postavi bar pitanje ne bi li se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razlika između tih dviju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zbilja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 mogla razumjeti u vezi 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raznim razlikama između tih dvaju društava.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8659" y="142852"/>
            <a:ext cx="8501059" cy="571504"/>
          </a:xfrm>
        </p:spPr>
        <p:txBody>
          <a:bodyPr/>
          <a:lstStyle/>
          <a:p>
            <a:pPr eaLnBrk="1" hangingPunct="1"/>
            <a:r>
              <a:rPr lang="hr-HR" sz="2800" dirty="0" smtClean="0">
                <a:latin typeface="Calibri" pitchFamily="34" charset="0"/>
                <a:cs typeface="Calibri" pitchFamily="34" charset="0"/>
              </a:rPr>
              <a:t>Berger, P.; Luckmann, T. –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Socijalna konstrukcija zbilje”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cola.jpg"/>
          <p:cNvPicPr>
            <a:picLocks noChangeAspect="1"/>
          </p:cNvPicPr>
          <p:nvPr/>
        </p:nvPicPr>
        <p:blipFill>
          <a:blip r:embed="rId2"/>
          <a:srcRect l="23291" r="37987"/>
          <a:stretch>
            <a:fillRect/>
          </a:stretch>
        </p:blipFill>
        <p:spPr bwMode="auto">
          <a:xfrm>
            <a:off x="142844" y="552598"/>
            <a:ext cx="2071702" cy="5900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bogovi_su_pali_na_tje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09229" y="1908295"/>
            <a:ext cx="6863365" cy="4545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339752" y="428604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SOCIOLOGIJA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– z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nanost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proučava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na koje ta društva oblikuju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ponašanje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identitet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ljudi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60" y="6326112"/>
            <a:ext cx="315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prizor iz filma „Bogovi su pali na tjeme”</a:t>
            </a:r>
            <a:endParaRPr lang="hr-H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1" r="50899" b="29688"/>
          <a:stretch/>
        </p:blipFill>
        <p:spPr bwMode="auto">
          <a:xfrm>
            <a:off x="149901" y="476672"/>
            <a:ext cx="8858441" cy="441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732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71259"/>
            <a:ext cx="5944755" cy="4477144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3" name="Freeform 2"/>
          <p:cNvSpPr/>
          <p:nvPr/>
        </p:nvSpPr>
        <p:spPr>
          <a:xfrm>
            <a:off x="5101937" y="548680"/>
            <a:ext cx="2504209" cy="2473036"/>
          </a:xfrm>
          <a:custGeom>
            <a:avLst/>
            <a:gdLst>
              <a:gd name="connsiteX0" fmla="*/ 0 w 2504209"/>
              <a:gd name="connsiteY0" fmla="*/ 0 h 2473036"/>
              <a:gd name="connsiteX1" fmla="*/ 820881 w 2504209"/>
              <a:gd name="connsiteY1" fmla="*/ 10391 h 2473036"/>
              <a:gd name="connsiteX2" fmla="*/ 2504209 w 2504209"/>
              <a:gd name="connsiteY2" fmla="*/ 1756063 h 2473036"/>
              <a:gd name="connsiteX3" fmla="*/ 2483427 w 2504209"/>
              <a:gd name="connsiteY3" fmla="*/ 2473036 h 2473036"/>
              <a:gd name="connsiteX4" fmla="*/ 0 w 2504209"/>
              <a:gd name="connsiteY4" fmla="*/ 0 h 247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209" h="2473036">
                <a:moveTo>
                  <a:pt x="0" y="0"/>
                </a:moveTo>
                <a:lnTo>
                  <a:pt x="820881" y="10391"/>
                </a:lnTo>
                <a:lnTo>
                  <a:pt x="2504209" y="1756063"/>
                </a:lnTo>
                <a:lnTo>
                  <a:pt x="2483427" y="2473036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639677"/>
            <a:ext cx="7278124" cy="6929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srednja-skola.github.io/sociologija</a:t>
            </a:r>
            <a:endParaRPr lang="hr-H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50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PONOVIMO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15616" y="1700808"/>
            <a:ext cx="2376264" cy="7200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SOCIOLOGIJA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4208" y="1700808"/>
            <a:ext cx="2376264" cy="1008112"/>
          </a:xfrm>
          <a:prstGeom prst="round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SOCIOLOŠKA IMAGINACIJA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8136" y="3510317"/>
            <a:ext cx="2753743" cy="1008112"/>
          </a:xfrm>
          <a:prstGeom prst="round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SOCIOLOŠKO RAZMIŠLJANJE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3568" y="4797152"/>
            <a:ext cx="2808312" cy="10081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ZDRAVORAZUMSKO RAZMIŠLJANJE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699792" y="351039"/>
            <a:ext cx="4464496" cy="1152128"/>
          </a:xfrm>
          <a:prstGeom prst="wedgeRoundRectCallout">
            <a:avLst>
              <a:gd name="adj1" fmla="val -36511"/>
              <a:gd name="adj2" fmla="val 8025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znanost koja proučava društva i načine na koje ta društva oblikuju ponašanje, vjerovanja i identitet ljudi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707904" y="2913275"/>
            <a:ext cx="4176464" cy="1656184"/>
          </a:xfrm>
          <a:prstGeom prst="wedgeRoundRectCallout">
            <a:avLst>
              <a:gd name="adj1" fmla="val 36373"/>
              <a:gd name="adj2" fmla="val -6721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mogućnost  izdizanja iznad osobnog, svakodnevnog iskustva i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sagledavanje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sebe i drugih iz šireg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vidokruga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sociološki pogled na društvo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3968" y="5373216"/>
            <a:ext cx="2808312" cy="1008112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</a:t>
            </a:r>
          </a:p>
        </p:txBody>
      </p:sp>
      <p:sp>
        <p:nvSpPr>
          <p:cNvPr id="9" name="TextBox 8"/>
          <p:cNvSpPr txBox="1"/>
          <p:nvPr/>
        </p:nvSpPr>
        <p:spPr>
          <a:xfrm rot="487873">
            <a:off x="6529459" y="4705130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500" b="1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?</a:t>
            </a:r>
            <a:endParaRPr lang="hr-HR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24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 txBox="1">
            <a:spLocks/>
          </p:cNvSpPr>
          <p:nvPr/>
        </p:nvSpPr>
        <p:spPr>
          <a:xfrm>
            <a:off x="3643306" y="3357562"/>
            <a:ext cx="5143536" cy="785818"/>
          </a:xfrm>
          <a:prstGeom prst="rect">
            <a:avLst/>
          </a:prstGeom>
          <a:ln>
            <a:noFill/>
          </a:ln>
        </p:spPr>
        <p:txBody>
          <a:bodyPr lIns="144000" rIns="0" anchor="ctr"/>
          <a:lstStyle/>
          <a:p>
            <a:pPr lvl="0">
              <a:spcBef>
                <a:spcPct val="20000"/>
              </a:spcBef>
              <a:buClr>
                <a:srgbClr val="F9F9F9"/>
              </a:buClr>
              <a:buSzPct val="65000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Vojnici podrijetlom s juga bolje podnose klimatske uvjete na otocima Južnog mora od vojnika sa sjevera.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643966" cy="50006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dirty="0" smtClean="0"/>
              <a:t>Smatraš li navedene tvrdnje istinitima?</a:t>
            </a:r>
            <a:endParaRPr lang="hr-H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619" y="2500306"/>
            <a:ext cx="3015935" cy="23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593" y="857232"/>
            <a:ext cx="3015935" cy="23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571472" y="1000108"/>
            <a:ext cx="4643470" cy="714380"/>
          </a:xfrm>
          <a:prstGeom prst="rect">
            <a:avLst/>
          </a:prstGeom>
          <a:ln>
            <a:noFill/>
          </a:ln>
        </p:spPr>
        <p:txBody>
          <a:bodyPr rIns="0" anchor="ctr"/>
          <a:lstStyle/>
          <a:p>
            <a:pPr lvl="0">
              <a:spcBef>
                <a:spcPct val="20000"/>
              </a:spcBef>
              <a:buClr>
                <a:srgbClr val="F9F9F9"/>
              </a:buClr>
              <a:buSzPct val="65000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Ljudi podrijetlom sa sela bolje podnose uvjete vojničkog života od ljudi gradskog podrijetla.</a:t>
            </a:r>
            <a:endParaRPr kumimoji="0" lang="hr-H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214282" y="5636272"/>
            <a:ext cx="5429288" cy="936000"/>
          </a:xfrm>
          <a:prstGeom prst="rect">
            <a:avLst/>
          </a:prstGeom>
          <a:ln>
            <a:noFill/>
          </a:ln>
        </p:spPr>
        <p:txBody>
          <a:bodyPr rIns="0" anchor="ctr"/>
          <a:lstStyle/>
          <a:p>
            <a:pPr lvl="0">
              <a:spcBef>
                <a:spcPct val="20000"/>
              </a:spcBef>
              <a:buClr>
                <a:srgbClr val="F9F9F9"/>
              </a:buClr>
              <a:buSzPct val="65000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Bolje obrazovani ljudi pokazuju više psihoneurotskih (psihičkih poremećaja) simptoma od slabije obrazovanih.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357694"/>
            <a:ext cx="3015935" cy="23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5143504" y="1071546"/>
            <a:ext cx="500066" cy="50006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572132" y="5715016"/>
            <a:ext cx="500066" cy="50006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3214678" y="3500438"/>
            <a:ext cx="500066" cy="50006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1069710">
            <a:off x="1144283" y="3127881"/>
            <a:ext cx="1253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6000" b="1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hr-HR" sz="60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 rot="1023396">
            <a:off x="6645008" y="1413369"/>
            <a:ext cx="1253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6000" b="1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hr-HR" sz="60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rot="1023396">
            <a:off x="7009953" y="5092412"/>
            <a:ext cx="1253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6000" b="1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hr-HR" sz="60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7" grpId="0" animBg="1"/>
      <p:bldP spid="18" grpId="0" animBg="1"/>
      <p:bldP spid="19" grpId="0" animBg="1"/>
      <p:bldP spid="20" grpId="0" build="allAtOnce"/>
      <p:bldP spid="21" grpId="0" build="allAtOnce"/>
      <p:bldP spid="2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1380"/>
            <a:ext cx="9144000" cy="5095892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društvo: </a:t>
            </a:r>
          </a:p>
          <a:p>
            <a:pPr lvl="2" indent="-360000">
              <a:defRPr/>
            </a:pPr>
            <a:r>
              <a:rPr lang="hr-HR" sz="2400" dirty="0" smtClean="0"/>
              <a:t>kolektiv kojem pripadamo </a:t>
            </a:r>
            <a:r>
              <a:rPr lang="hr-HR" sz="2400" i="1" dirty="0" smtClean="0"/>
              <a:t>(razred, prijatelji…)</a:t>
            </a:r>
            <a:endParaRPr lang="hr-HR" sz="2400" dirty="0" smtClean="0"/>
          </a:p>
          <a:p>
            <a:pPr lvl="2" indent="-360000">
              <a:defRPr/>
            </a:pPr>
            <a:r>
              <a:rPr lang="hr-HR" sz="2400" dirty="0" smtClean="0"/>
              <a:t>odnosi sa drugim ljudima </a:t>
            </a:r>
            <a:r>
              <a:rPr lang="hr-HR" sz="2400" i="1" dirty="0" smtClean="0"/>
              <a:t>(društvenost)</a:t>
            </a:r>
          </a:p>
          <a:p>
            <a:pPr lvl="2" indent="-360000">
              <a:defRPr/>
            </a:pPr>
            <a:r>
              <a:rPr lang="hr-HR" sz="2400" dirty="0" smtClean="0"/>
              <a:t>udruge ili udruženja </a:t>
            </a:r>
            <a:r>
              <a:rPr lang="hr-HR" sz="2400" i="1" dirty="0" smtClean="0"/>
              <a:t>(Hrvatsko sociološko društvo…)</a:t>
            </a:r>
            <a:endParaRPr lang="hr-HR" sz="2400" dirty="0" smtClean="0"/>
          </a:p>
          <a:p>
            <a:pPr lvl="2" indent="-360000">
              <a:defRPr/>
            </a:pPr>
            <a:r>
              <a:rPr lang="hr-HR" sz="2400" dirty="0" smtClean="0"/>
              <a:t>kolektivni život uopće </a:t>
            </a:r>
            <a:r>
              <a:rPr lang="hr-HR" sz="2400" i="1" dirty="0" smtClean="0"/>
              <a:t>(različite kulture)</a:t>
            </a:r>
            <a:endParaRPr lang="hr-HR" sz="2400" dirty="0" smtClean="0"/>
          </a:p>
          <a:p>
            <a:pPr>
              <a:spcBef>
                <a:spcPts val="18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SOCIOLOŠKO GLEDIŠTE NA DRUŠTVO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-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 nije stvar</a:t>
            </a:r>
            <a:r>
              <a:rPr lang="hr-H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(nešto nepromjenjivo i čvrsto) već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stalan proces</a:t>
            </a:r>
            <a:r>
              <a:rPr lang="hr-HR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izgradnje i razgradnje, reprodukcije i transformacije (stalno se mijenja)</a:t>
            </a:r>
          </a:p>
          <a:p>
            <a:pPr>
              <a:spcBef>
                <a:spcPts val="18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DRUŠTVO</a:t>
            </a:r>
            <a:r>
              <a:rPr lang="hr-HR" dirty="0" smtClean="0"/>
              <a:t> – relativno </a:t>
            </a:r>
            <a:r>
              <a:rPr lang="hr-HR" dirty="0" smtClean="0">
                <a:solidFill>
                  <a:srgbClr val="FFC000"/>
                </a:solidFill>
              </a:rPr>
              <a:t>samostalna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C000"/>
                </a:solidFill>
              </a:rPr>
              <a:t>samoobnavljajuća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C000"/>
                </a:solidFill>
              </a:rPr>
              <a:t>skupina ljudi </a:t>
            </a:r>
            <a:r>
              <a:rPr lang="hr-HR" dirty="0" smtClean="0"/>
              <a:t>koji žive na određenom </a:t>
            </a:r>
            <a:r>
              <a:rPr lang="hr-HR" dirty="0" smtClean="0">
                <a:solidFill>
                  <a:srgbClr val="FFC000"/>
                </a:solidFill>
              </a:rPr>
              <a:t>području </a:t>
            </a:r>
            <a:r>
              <a:rPr lang="hr-HR" dirty="0" smtClean="0"/>
              <a:t>i sudjeluju u </a:t>
            </a:r>
            <a:r>
              <a:rPr lang="hr-HR" dirty="0" smtClean="0">
                <a:solidFill>
                  <a:srgbClr val="FFC000"/>
                </a:solidFill>
              </a:rPr>
              <a:t>zajedničkoj kulturi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ŠTO JE DRUŠTVO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980728"/>
            <a:ext cx="4929192" cy="4929222"/>
          </a:xfrm>
        </p:spPr>
        <p:txBody>
          <a:bodyPr anchor="t"/>
          <a:lstStyle/>
          <a:p>
            <a:pPr marL="0" eaLnBrk="1" hangingPunct="1">
              <a:lnSpc>
                <a:spcPts val="4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l-PL" sz="3200" i="1" dirty="0" smtClean="0"/>
              <a:t>„</a:t>
            </a:r>
            <a:r>
              <a:rPr lang="hr-HR" i="1" dirty="0" smtClean="0"/>
              <a:t>U definiranju nekog društva možemo se poslužiti kriterijem koji vodi porijeklo barem od Aristotela: društvo je onaj tip društvenog sistema, u bilo kojem univerzumu društvenih sistema, koji postiže najviši stupanj samodovoljnosti kao sistem u odnosu na svoja okružja.”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ŠTO JE DRUŠTVO</a:t>
            </a:r>
          </a:p>
        </p:txBody>
      </p:sp>
      <p:pic>
        <p:nvPicPr>
          <p:cNvPr id="5" name="Picture 4" descr="talcott-pars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016778"/>
            <a:ext cx="3631906" cy="4887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20072" y="5857875"/>
            <a:ext cx="2643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Talcot Parsons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81787"/>
              </p:ext>
            </p:extLst>
          </p:nvPr>
        </p:nvGraphicFramePr>
        <p:xfrm>
          <a:off x="214313" y="3357562"/>
          <a:ext cx="8572529" cy="3249908"/>
        </p:xfrm>
        <a:graphic>
          <a:graphicData uri="http://schemas.openxmlformats.org/drawingml/2006/table">
            <a:tbl>
              <a:tblPr/>
              <a:tblGrid>
                <a:gridCol w="2648434"/>
                <a:gridCol w="2852261"/>
                <a:gridCol w="3071834"/>
              </a:tblGrid>
              <a:tr h="455794">
                <a:tc>
                  <a:txBody>
                    <a:bodyPr/>
                    <a:lstStyle/>
                    <a:p>
                      <a:pPr fontAlgn="base"/>
                      <a:endParaRPr lang="hr-HR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GEMEINSCHAFT</a:t>
                      </a:r>
                      <a:endParaRPr lang="hr-HR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GESELLSCHAFT</a:t>
                      </a:r>
                      <a:endParaRPr lang="hr-HR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300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VEZE MEĐU </a:t>
                      </a:r>
                      <a:endParaRPr lang="hr-HR" sz="2000" b="1" i="0" u="none" strike="noStrike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POJEDINCIMA</a:t>
                      </a:r>
                      <a:endParaRPr lang="vi-VN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JAKE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(obitelj i prijatelji)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SLABE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(kolege, profesionalci)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3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STUPANJ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SOLIDARNOSTI</a:t>
                      </a:r>
                      <a:endParaRPr lang="hr-HR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VISOK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(tradicija, vjerovanja i odnosi)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SLAB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(osobni interesi)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852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OBLIK ZAJEDNICE</a:t>
                      </a:r>
                      <a:endParaRPr lang="hr-HR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ORGANSKA</a:t>
                      </a:r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CJELINA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ljudi se osjećaju „kod kuće” – međusobno slični</a:t>
                      </a: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MEHANIČKA</a:t>
                      </a:r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CJELINA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međusobno ravnodušni dijelovi – ljudi otuđeni jedni</a:t>
                      </a:r>
                      <a:r>
                        <a:rPr lang="hr-HR" sz="18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od drugih</a:t>
                      </a:r>
                      <a:endParaRPr lang="hr-HR" sz="1800" b="0" i="0" u="none" strike="noStrike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428" name="Rectangle 1"/>
          <p:cNvSpPr>
            <a:spLocks noChangeArrowheads="1"/>
          </p:cNvSpPr>
          <p:nvPr/>
        </p:nvSpPr>
        <p:spPr bwMode="auto">
          <a:xfrm>
            <a:off x="0" y="0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sr-Latn-C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/>
            <a: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sr-Latn-C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0" y="1643050"/>
            <a:ext cx="9144000" cy="1500188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oblika ljudskog okupljanja/udruživanja: </a:t>
            </a:r>
            <a:r>
              <a:rPr lang="hr-HR" sz="2400" i="1" dirty="0" smtClean="0"/>
              <a:t>(F. T</a:t>
            </a:r>
            <a:r>
              <a:rPr lang="az-Cyrl-AZ" sz="2400" i="1" dirty="0" smtClean="0"/>
              <a:t>ӧ</a:t>
            </a:r>
            <a:r>
              <a:rPr lang="hr-HR" sz="2400" i="1" dirty="0" smtClean="0"/>
              <a:t>nnies)</a:t>
            </a:r>
          </a:p>
          <a:p>
            <a:pPr marL="1143000" lvl="2" indent="-457200" eaLnBrk="1" hangingPunct="1">
              <a:buFont typeface="Tw Cen MT" pitchFamily="34" charset="-18"/>
              <a:buAutoNum type="arabicPeriod"/>
            </a:pPr>
            <a:r>
              <a:rPr lang="hr-HR" sz="2700" dirty="0" smtClean="0"/>
              <a:t>u svrhu racionalnog postizanja cilja </a:t>
            </a:r>
            <a:r>
              <a:rPr lang="hr-HR" sz="2700" i="1" dirty="0" smtClean="0"/>
              <a:t>(osobni interes)</a:t>
            </a:r>
          </a:p>
          <a:p>
            <a:pPr marL="1143000" lvl="2" indent="-457200" eaLnBrk="1" hangingPunct="1">
              <a:buFont typeface="Tw Cen MT" pitchFamily="34" charset="-18"/>
              <a:buAutoNum type="arabicPeriod"/>
            </a:pPr>
            <a:r>
              <a:rPr lang="hr-HR" sz="2700" dirty="0" smtClean="0"/>
              <a:t>na temelju temperamenta i osobina pojedinca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17"/>
            <a:ext cx="8229600" cy="928687"/>
          </a:xfrm>
        </p:spPr>
        <p:txBody>
          <a:bodyPr>
            <a:normAutofit fontScale="90000"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hr-HR" sz="4900" b="1" dirty="0" smtClean="0"/>
              <a:t>GEMEINSCHAFT / GESELLSCHAFT</a:t>
            </a:r>
            <a:br>
              <a:rPr lang="hr-HR" sz="4900" b="1" dirty="0" smtClean="0"/>
            </a:br>
            <a:r>
              <a:rPr lang="hr-HR" sz="4900" b="1" dirty="0" smtClean="0"/>
              <a:t>      </a:t>
            </a:r>
            <a:r>
              <a:rPr lang="hr-HR" sz="4900" b="0" dirty="0" smtClean="0">
                <a:solidFill>
                  <a:schemeClr val="tx1"/>
                </a:solidFill>
              </a:rPr>
              <a:t>(zajednica)		      (društvo)</a:t>
            </a:r>
            <a:endParaRPr lang="hr-HR" sz="3100" b="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23528" y="928670"/>
            <a:ext cx="8408987" cy="5572142"/>
          </a:xfrm>
        </p:spPr>
        <p:txBody>
          <a:bodyPr/>
          <a:lstStyle/>
          <a:p>
            <a:pPr>
              <a:defRPr/>
            </a:pPr>
            <a:r>
              <a:rPr lang="hr-HR" sz="2700" dirty="0"/>
              <a:t>r</a:t>
            </a:r>
            <a:r>
              <a:rPr lang="hr-HR" sz="2700" dirty="0" smtClean="0"/>
              <a:t>azlika nije u tome 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700" b="1" dirty="0" smtClean="0"/>
              <a:t> </a:t>
            </a:r>
            <a:r>
              <a:rPr lang="hr-HR" sz="2700" dirty="0" smtClean="0"/>
              <a:t>se proučava već 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</a:p>
          <a:p>
            <a:pPr>
              <a:defRPr/>
            </a:pPr>
            <a:r>
              <a:rPr lang="hr-HR" sz="2000" dirty="0"/>
              <a:t>s</a:t>
            </a:r>
            <a:r>
              <a:rPr lang="hr-HR" sz="2000" dirty="0" smtClean="0"/>
              <a:t>ve znanosti koriste ista pravila prilikom proučavanja (prikupljanje i analiza podataka...) ali </a:t>
            </a:r>
            <a:r>
              <a:rPr lang="hr-HR" sz="2000" b="1" dirty="0" smtClean="0"/>
              <a:t>razlikuju se u vrsti pitanja koja ih zanimaju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  <a:defRPr/>
            </a:pPr>
            <a:endParaRPr lang="hr-HR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OSTALE DRUŠTVENE ZNANOSTI: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200"/>
              </a:spcBef>
              <a:buFont typeface="Tw Cen MT" pitchFamily="34" charset="-18"/>
              <a:buAutoNum type="arabicPeriod"/>
              <a:defRPr/>
            </a:pPr>
            <a:r>
              <a:rPr lang="hr-HR" dirty="0" smtClean="0"/>
              <a:t>Povijest</a:t>
            </a:r>
          </a:p>
          <a:p>
            <a:pPr marL="684000" lvl="1" indent="-360000" eaLnBrk="1" hangingPunct="1">
              <a:spcBef>
                <a:spcPts val="1200"/>
              </a:spcBef>
              <a:buFont typeface="Tw Cen MT" pitchFamily="34" charset="-18"/>
              <a:buAutoNum type="arabicPeriod"/>
              <a:defRPr/>
            </a:pPr>
            <a:r>
              <a:rPr lang="hr-HR" dirty="0" smtClean="0"/>
              <a:t>Ekonomija</a:t>
            </a:r>
          </a:p>
          <a:p>
            <a:pPr marL="684000" lvl="1" indent="-360000" eaLnBrk="1" hangingPunct="1">
              <a:spcBef>
                <a:spcPts val="1200"/>
              </a:spcBef>
              <a:buFont typeface="Tw Cen MT" pitchFamily="34" charset="-18"/>
              <a:buAutoNum type="arabicPeriod"/>
              <a:defRPr/>
            </a:pPr>
            <a:r>
              <a:rPr lang="hr-HR" dirty="0" smtClean="0"/>
              <a:t>Političke znanosti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200"/>
              </a:spcBef>
              <a:buFont typeface="Tw Cen MT" pitchFamily="34" charset="-18"/>
              <a:buAutoNum type="arabicPeriod"/>
              <a:defRPr/>
            </a:pPr>
            <a:r>
              <a:rPr lang="hr-HR" dirty="0" smtClean="0"/>
              <a:t>Psihologija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800"/>
              </a:spcBef>
              <a:buFont typeface="Tw Cen MT" pitchFamily="34" charset="-18"/>
              <a:buAutoNum type="arabicPeriod"/>
              <a:defRPr/>
            </a:pPr>
            <a:r>
              <a:rPr lang="hr-HR" dirty="0" smtClean="0"/>
              <a:t>Antropologija (etnologija)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388350" cy="57150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smtClean="0"/>
              <a:t>SOCIOLOGIJA I DRUGE DR. ZNANOSTI</a:t>
            </a:r>
            <a:endParaRPr lang="hr-H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0298" y="3796073"/>
            <a:ext cx="6429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ljudsko djelovanje povezano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vi-VN" sz="2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troškovima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dobiti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57554" y="4286256"/>
            <a:ext cx="57864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ljudsko djelovanje povezano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moći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utjecajem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6778" y="4917104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unutarnja stanja pojedinca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 njegove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ličnosti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fiziologiju mozga, mišljenje, učenje, motivaciju, 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osjećaje…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14546" y="3214686"/>
            <a:ext cx="69294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proučava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prošle događaje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kao rezultat društvenih procesa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93058" y="5720115"/>
            <a:ext cx="46434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proučava jednostavna,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primitivna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vi-VN" sz="2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predindustrijska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društva/kulture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6576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11 - 12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3999" cy="5572141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SOCIOLOŠKA PERSPEKTIVA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3200" dirty="0" smtClean="0"/>
              <a:t>- </a:t>
            </a:r>
            <a:r>
              <a:rPr lang="hr-HR" dirty="0" smtClean="0"/>
              <a:t>temelji se na ideji da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pojedinca nije moguće odvojiti od društva </a:t>
            </a:r>
            <a:r>
              <a:rPr lang="hr-HR" dirty="0" smtClean="0"/>
              <a:t>u kojem živi </a:t>
            </a:r>
            <a:endParaRPr lang="hr-HR" sz="3000" dirty="0" smtClean="0"/>
          </a:p>
          <a:p>
            <a:pPr eaLnBrk="1" hangingPunct="1">
              <a:buSzPct val="90000"/>
              <a:buFont typeface="Wingdings" pitchFamily="2" charset="2"/>
              <a:buNone/>
              <a:defRPr/>
            </a:pPr>
            <a:endParaRPr lang="hr-HR" sz="3000" dirty="0" smtClean="0"/>
          </a:p>
          <a:p>
            <a:pPr eaLnBrk="1" hangingPunct="1">
              <a:buSzPct val="90000"/>
              <a:buFont typeface="Wingdings" pitchFamily="2" charset="2"/>
              <a:buNone/>
              <a:defRPr/>
            </a:pPr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POSEBNOSTI SOCIOLOŠKOG IZUČAVANJA:</a:t>
            </a:r>
            <a:endParaRPr lang="hr-H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sociologija je usmjerena na proučavanje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cjelokupnog društvenog života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naglašava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kontekst</a:t>
            </a:r>
            <a:r>
              <a:rPr lang="hr-HR" sz="2400" dirty="0" smtClean="0"/>
              <a:t> ljudskog djelovanja</a:t>
            </a: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zanima je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kolektiv</a:t>
            </a:r>
            <a:r>
              <a:rPr lang="hr-HR" sz="2400" dirty="0" smtClean="0"/>
              <a:t> i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interakcije među pojedincima</a:t>
            </a:r>
            <a:r>
              <a:rPr lang="hr-HR" sz="2400" dirty="0" smtClean="0"/>
              <a:t>, a ne izolirani pojedinci</a:t>
            </a:r>
            <a:endParaRPr lang="hr-HR" sz="2700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SOCIOLOŠKI POGLED NA DRUŠTVO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9" y="1500174"/>
            <a:ext cx="8749034" cy="4686298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SOCIOLOGIJA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z</a:t>
            </a:r>
            <a:r>
              <a:rPr lang="hr-HR" sz="2400" dirty="0" smtClean="0"/>
              <a:t>nanost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proučava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društva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načine</a:t>
            </a:r>
            <a:r>
              <a:rPr lang="hr-HR" sz="2400" dirty="0" smtClean="0"/>
              <a:t> na koje ta društva oblikuju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ponašanje</a:t>
            </a:r>
            <a:r>
              <a:rPr lang="hr-HR" sz="2400" dirty="0" smtClean="0"/>
              <a:t>,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vjerovanja</a:t>
            </a:r>
            <a:r>
              <a:rPr lang="hr-HR" sz="2400" dirty="0" smtClean="0"/>
              <a:t> 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identitet</a:t>
            </a:r>
            <a:r>
              <a:rPr lang="hr-HR" sz="2400" b="1" dirty="0" smtClean="0"/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ljudi</a:t>
            </a:r>
          </a:p>
          <a:p>
            <a:pPr lvl="1">
              <a:spcBef>
                <a:spcPts val="1800"/>
              </a:spcBef>
            </a:pPr>
            <a:r>
              <a:rPr lang="hr-HR" i="1" dirty="0"/>
              <a:t>s</a:t>
            </a:r>
            <a:r>
              <a:rPr lang="hr-HR" i="1" dirty="0" smtClean="0"/>
              <a:t>ociologija </a:t>
            </a:r>
            <a:r>
              <a:rPr lang="pt-BR" i="1" dirty="0" smtClean="0"/>
              <a:t>se bavi </a:t>
            </a:r>
            <a:r>
              <a:rPr lang="pt-BR" i="1" u="sng" dirty="0" smtClean="0"/>
              <a:t>dru</a:t>
            </a:r>
            <a:r>
              <a:rPr lang="hr-HR" i="1" u="sng" dirty="0" smtClean="0"/>
              <a:t>š</a:t>
            </a:r>
            <a:r>
              <a:rPr lang="pt-BR" i="1" u="sng" dirty="0" smtClean="0"/>
              <a:t>tvenim životom u čitavom njegovom</a:t>
            </a:r>
            <a:r>
              <a:rPr lang="hr-HR" i="1" u="sng" dirty="0" smtClean="0"/>
              <a:t> </a:t>
            </a:r>
            <a:r>
              <a:rPr lang="pl-PL" i="1" u="sng" dirty="0" smtClean="0"/>
              <a:t>opsegu</a:t>
            </a:r>
            <a:r>
              <a:rPr lang="pl-PL" i="1" dirty="0" smtClean="0"/>
              <a:t> - od slučajna susreta na ulici do globalnih </a:t>
            </a:r>
            <a:r>
              <a:rPr lang="hr-HR" i="1" dirty="0" smtClean="0"/>
              <a:t>procesa</a:t>
            </a:r>
          </a:p>
          <a:p>
            <a:pPr lvl="1">
              <a:spcBef>
                <a:spcPts val="1800"/>
              </a:spcBef>
            </a:pPr>
            <a:r>
              <a:rPr lang="hr-HR" i="1" dirty="0"/>
              <a:t>s</a:t>
            </a:r>
            <a:r>
              <a:rPr lang="hr-HR" i="1" dirty="0" smtClean="0"/>
              <a:t>ociologija nam samo pomaže </a:t>
            </a:r>
            <a:r>
              <a:rPr lang="hr-HR" i="1" u="sng" dirty="0" smtClean="0"/>
              <a:t>uočiti i bolje razumjeti</a:t>
            </a:r>
            <a:r>
              <a:rPr lang="hr-HR" i="1" dirty="0" smtClean="0"/>
              <a:t> različite aspekte svijeta u kojem živimo</a:t>
            </a:r>
          </a:p>
          <a:p>
            <a:pPr>
              <a:spcBef>
                <a:spcPts val="36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SOCIOLOGIJA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znanost koja se bavi </a:t>
            </a:r>
            <a:r>
              <a:rPr lang="hr-HR" sz="2400" u="sng" dirty="0" smtClean="0"/>
              <a:t>sistematskim proučavanjem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društvenog života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društvenih skupina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društva</a:t>
            </a:r>
            <a:r>
              <a:rPr lang="hr-HR" sz="2400" dirty="0" smtClean="0"/>
              <a:t>, s posebnim naglaskom na moderna, industrijalizirana društva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9088">
              <a:spcBef>
                <a:spcPts val="700"/>
              </a:spcBef>
              <a:defRPr/>
            </a:pPr>
            <a:r>
              <a:rPr lang="hr-HR" dirty="0" smtClean="0"/>
              <a:t>ŠTO JE SOCIOLOGIJA?</a:t>
            </a:r>
            <a:br>
              <a:rPr lang="hr-HR" dirty="0" smtClean="0"/>
            </a:b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lat. </a:t>
            </a:r>
            <a:r>
              <a:rPr lang="hr-HR" sz="2800" i="1" dirty="0" smtClean="0">
                <a:ea typeface="+mn-ea"/>
              </a:rPr>
              <a:t>societas</a:t>
            </a:r>
            <a:r>
              <a:rPr lang="hr-HR" sz="2800" b="0" dirty="0" smtClean="0">
                <a:ea typeface="+mn-ea"/>
              </a:rPr>
              <a:t> </a:t>
            </a: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društvo, zadruga, savez; grč. </a:t>
            </a:r>
            <a:r>
              <a:rPr lang="hr-HR" sz="2800" i="1" dirty="0" smtClean="0">
                <a:ea typeface="+mn-ea"/>
              </a:rPr>
              <a:t>logos</a:t>
            </a:r>
            <a:r>
              <a:rPr lang="hr-HR" sz="2800" b="0" dirty="0" smtClean="0">
                <a:ea typeface="+mn-ea"/>
              </a:rPr>
              <a:t> </a:t>
            </a: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znanost</a:t>
            </a:r>
            <a:endParaRPr lang="hr-HR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0472" y="-58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 smtClean="0"/>
              <a:t>SOCIOLOGIJA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SOCIOLOŠKA IMAGINACIJA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ZDRAVORAZUMSKI vs. SOCIOLOŠKI (znanstveni) NAČIN RAZMIŠLJANJA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GEMEINSCHAFT / GESELLSCHAFT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SOCIOLOGIJA I DRUGE DRUŠTVENE ZNANOSTI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ekonomija, političke znanosti, povijest, antropologija i psihologija (socijalna psihologija)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SOCIOLOŠKI POGLED NA DRUŠTVO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DRUŠTVENE ČINJENICE</a:t>
            </a:r>
            <a:endParaRPr lang="hr-HR" dirty="0"/>
          </a:p>
          <a:p>
            <a:pPr>
              <a:spcBef>
                <a:spcPts val="1800"/>
              </a:spcBef>
            </a:pPr>
            <a:endParaRPr lang="hr-HR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(ključni pojmovi)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5429258" cy="5643580"/>
          </a:xfrm>
        </p:spPr>
        <p:txBody>
          <a:bodyPr/>
          <a:lstStyle/>
          <a:p>
            <a:pPr>
              <a:defRPr/>
            </a:pPr>
            <a:r>
              <a:rPr lang="hr-HR" sz="2400" dirty="0"/>
              <a:t>d</a:t>
            </a:r>
            <a:r>
              <a:rPr lang="vi-VN" sz="2400" dirty="0" smtClean="0"/>
              <a:t>ruštvena stvarnost utje</a:t>
            </a:r>
            <a:r>
              <a:rPr lang="hr-HR" sz="2400" dirty="0" smtClean="0"/>
              <a:t>č</a:t>
            </a:r>
            <a:r>
              <a:rPr lang="vi-VN" sz="2400" dirty="0" smtClean="0"/>
              <a:t>e na pojedinca</a:t>
            </a:r>
            <a:endParaRPr lang="hr-HR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hr-HR" sz="2400" dirty="0" smtClean="0"/>
          </a:p>
          <a:p>
            <a:pPr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ČINJENICE </a:t>
            </a:r>
            <a:r>
              <a:rPr lang="hr-HR" sz="2400" dirty="0" smtClean="0"/>
              <a:t>– načini djelovanja, mišljenja i osjećanja, koje su izvanjske pojedincu i nameću mu se </a:t>
            </a:r>
            <a:r>
              <a:rPr lang="hr-HR" sz="2400" i="1" dirty="0" smtClean="0"/>
              <a:t>(Emile Durkheim)</a:t>
            </a:r>
          </a:p>
          <a:p>
            <a:pPr>
              <a:defRPr/>
            </a:pPr>
            <a:endParaRPr lang="hr-HR" sz="2400" dirty="0" smtClean="0"/>
          </a:p>
          <a:p>
            <a:pPr>
              <a:defRPr/>
            </a:pPr>
            <a:r>
              <a:rPr lang="hr-HR" sz="2400" dirty="0" smtClean="0"/>
              <a:t>proučavao je </a:t>
            </a:r>
            <a:r>
              <a:rPr lang="hr-HR" sz="2400" b="1" dirty="0" smtClean="0">
                <a:solidFill>
                  <a:srgbClr val="FFC000"/>
                </a:solidFill>
              </a:rPr>
              <a:t>samoubojstva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– stopa samoubojstava se razlikuje od društva do društva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INDIVIDUALNO I KOLEKTIVNO</a:t>
            </a:r>
          </a:p>
        </p:txBody>
      </p:sp>
      <p:pic>
        <p:nvPicPr>
          <p:cNvPr id="4" name="Picture 3" descr="durkheim5.jpg"/>
          <p:cNvPicPr>
            <a:picLocks noChangeAspect="1"/>
          </p:cNvPicPr>
          <p:nvPr/>
        </p:nvPicPr>
        <p:blipFill>
          <a:blip r:embed="rId2"/>
          <a:srcRect l="11008"/>
          <a:stretch>
            <a:fillRect/>
          </a:stretch>
        </p:blipFill>
        <p:spPr>
          <a:xfrm>
            <a:off x="5500694" y="927427"/>
            <a:ext cx="3500430" cy="5001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436379" y="613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13/15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" y="836712"/>
            <a:ext cx="9142981" cy="5715018"/>
          </a:xfrm>
        </p:spPr>
        <p:txBody>
          <a:bodyPr/>
          <a:lstStyle/>
          <a:p>
            <a:pPr>
              <a:defRPr/>
            </a:pPr>
            <a:r>
              <a:rPr lang="vi-VN" dirty="0" smtClean="0"/>
              <a:t>SMOUBOJSTVO - </a:t>
            </a:r>
            <a:r>
              <a:rPr lang="vi-VN" b="1" dirty="0" smtClean="0">
                <a:solidFill>
                  <a:srgbClr val="FFC000"/>
                </a:solidFill>
              </a:rPr>
              <a:t>individualan</a:t>
            </a:r>
            <a:r>
              <a:rPr lang="vi-VN" dirty="0" smtClean="0">
                <a:solidFill>
                  <a:srgbClr val="FFC000"/>
                </a:solidFill>
              </a:rPr>
              <a:t> </a:t>
            </a:r>
            <a:r>
              <a:rPr lang="vi-VN" b="1" dirty="0" smtClean="0">
                <a:solidFill>
                  <a:srgbClr val="FFC000"/>
                </a:solidFill>
              </a:rPr>
              <a:t>čin</a:t>
            </a:r>
            <a:r>
              <a:rPr lang="vi-VN" dirty="0" smtClean="0"/>
              <a:t> koji je </a:t>
            </a:r>
            <a:r>
              <a:rPr lang="vi-VN" b="1" dirty="0" smtClean="0">
                <a:solidFill>
                  <a:srgbClr val="FFC000"/>
                </a:solidFill>
              </a:rPr>
              <a:t>društveno</a:t>
            </a:r>
            <a:r>
              <a:rPr lang="vi-VN" dirty="0" smtClean="0">
                <a:solidFill>
                  <a:srgbClr val="FFC000"/>
                </a:solidFill>
              </a:rPr>
              <a:t> </a:t>
            </a:r>
            <a:r>
              <a:rPr lang="vi-VN" b="1" dirty="0" smtClean="0">
                <a:solidFill>
                  <a:srgbClr val="FFC000"/>
                </a:solidFill>
              </a:rPr>
              <a:t>određen</a:t>
            </a:r>
            <a:endParaRPr lang="hr-HR" b="1" dirty="0" smtClean="0">
              <a:solidFill>
                <a:srgbClr val="FFC000"/>
              </a:solidFill>
            </a:endParaRPr>
          </a:p>
          <a:p>
            <a:pPr lvl="2">
              <a:buClr>
                <a:prstClr val="white"/>
              </a:buClr>
              <a:buNone/>
              <a:defRPr/>
            </a:pPr>
            <a:r>
              <a:rPr lang="hr-HR" sz="2000" i="1" dirty="0" smtClean="0">
                <a:solidFill>
                  <a:prstClr val="white"/>
                </a:solidFill>
              </a:rPr>
              <a:t>	</a:t>
            </a:r>
            <a:r>
              <a:rPr lang="vi-VN" sz="2000" i="1" dirty="0" smtClean="0">
                <a:solidFill>
                  <a:prstClr val="white"/>
                </a:solidFill>
              </a:rPr>
              <a:t>Durkheima </a:t>
            </a:r>
            <a:r>
              <a:rPr lang="vi-VN" sz="2000" i="1" dirty="0">
                <a:solidFill>
                  <a:prstClr val="white"/>
                </a:solidFill>
              </a:rPr>
              <a:t>ne zanimaju osobni razlozi i osobine ličnosti osoba koje su počinile samoubojstvo, već </a:t>
            </a:r>
            <a:r>
              <a:rPr lang="vi-VN" sz="2000" i="1" u="sng" dirty="0">
                <a:solidFill>
                  <a:prstClr val="white"/>
                </a:solidFill>
              </a:rPr>
              <a:t>karakteristike grupa kojima su pripadali pojedinci i način na koji te grupe stvaraju koheziju</a:t>
            </a:r>
            <a:r>
              <a:rPr lang="hr-HR" sz="2000" i="1" u="sng" dirty="0">
                <a:solidFill>
                  <a:prstClr val="white"/>
                </a:solidFill>
              </a:rPr>
              <a:t> (osjećaj povezanosti sa zajednicom)</a:t>
            </a:r>
            <a:r>
              <a:rPr lang="vi-VN" sz="2000" i="1" u="sng" dirty="0">
                <a:solidFill>
                  <a:prstClr val="white"/>
                </a:solidFill>
              </a:rPr>
              <a:t> i solidarnost među </a:t>
            </a:r>
            <a:r>
              <a:rPr lang="vi-VN" sz="2000" i="1" u="sng" dirty="0" smtClean="0">
                <a:solidFill>
                  <a:prstClr val="white"/>
                </a:solidFill>
              </a:rPr>
              <a:t>članovima</a:t>
            </a:r>
            <a:endParaRPr lang="hr-HR" b="1" dirty="0" smtClean="0">
              <a:solidFill>
                <a:srgbClr val="FFC000"/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hr-HR" sz="2400" dirty="0" err="1" smtClean="0">
                <a:solidFill>
                  <a:srgbClr val="FFC000"/>
                </a:solidFill>
              </a:rPr>
              <a:t>Durkheim</a:t>
            </a:r>
            <a:r>
              <a:rPr lang="hr-HR" sz="2400" dirty="0" smtClean="0">
                <a:solidFill>
                  <a:srgbClr val="FFC000"/>
                </a:solidFill>
              </a:rPr>
              <a:t> je primijetio da se stopa samoubojstava razlikuje od jedne do druge dr. grupe ili situacije u kojoj se pojedinac nalazi</a:t>
            </a:r>
            <a:endParaRPr lang="hr-HR" sz="2400" dirty="0">
              <a:solidFill>
                <a:srgbClr val="FFC000"/>
              </a:solidFill>
            </a:endParaRPr>
          </a:p>
          <a:p>
            <a:pPr marL="136525" indent="0">
              <a:spcBef>
                <a:spcPts val="1200"/>
              </a:spcBef>
              <a:buNone/>
              <a:defRPr/>
            </a:pPr>
            <a:r>
              <a:rPr lang="hr-HR" dirty="0" smtClean="0"/>
              <a:t>Čimbenici koji utječu na stopu samoubojstava: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r>
              <a:rPr lang="pl-PL" dirty="0" smtClean="0"/>
              <a:t> – razlika između katolika i protestanata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obiteljski odnosi </a:t>
            </a:r>
            <a:r>
              <a:rPr lang="pl-PL" dirty="0" smtClean="0"/>
              <a:t>– samci, razvedeni, broj djece u obitelji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 i mir </a:t>
            </a:r>
            <a:r>
              <a:rPr lang="pl-PL" dirty="0" smtClean="0"/>
              <a:t>– manja stopa za vrijeme rata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ekonomska kriza </a:t>
            </a:r>
            <a:r>
              <a:rPr lang="pl-PL" dirty="0" smtClean="0"/>
              <a:t>– posljedica nagle promjene ekonomskog stanja pojedinca</a:t>
            </a:r>
            <a:endParaRPr lang="hr-HR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429621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i="1" dirty="0" smtClean="0"/>
              <a:t>(Emile Durkheim)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-589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" y="1000108"/>
            <a:ext cx="9109289" cy="5643580"/>
          </a:xfrm>
        </p:spPr>
        <p:txBody>
          <a:bodyPr>
            <a:normAutofit/>
          </a:bodyPr>
          <a:lstStyle/>
          <a:p>
            <a:pPr>
              <a:lnSpc>
                <a:spcPts val="3360"/>
              </a:lnSpc>
              <a:spcBef>
                <a:spcPts val="1200"/>
              </a:spcBef>
              <a:defRPr/>
            </a:pPr>
            <a:r>
              <a:rPr lang="hr-HR" sz="2400" dirty="0"/>
              <a:t>r</a:t>
            </a:r>
            <a:r>
              <a:rPr lang="hr-HR" sz="2400" dirty="0" smtClean="0"/>
              <a:t>azličite stope i različiti tipovi samoubojstva se mogu povezati sa stupnjem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SOLIDARNOSTI </a:t>
            </a:r>
            <a:r>
              <a:rPr lang="hr-HR" sz="2400" dirty="0" smtClean="0"/>
              <a:t>– </a:t>
            </a:r>
            <a:r>
              <a:rPr lang="hr-HR" sz="2400" u="sng" dirty="0" smtClean="0"/>
              <a:t>spone koje drže ljude zajedno</a:t>
            </a:r>
            <a:r>
              <a:rPr lang="hr-HR" sz="2400" dirty="0" smtClean="0"/>
              <a:t> </a:t>
            </a:r>
            <a:r>
              <a:rPr lang="hr-HR" sz="2400" i="1" dirty="0" smtClean="0"/>
              <a:t>(moralne norme i osjećaji koji osiguravaju integraciju društva)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hr-H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dirty="0" smtClean="0"/>
              <a:t>Tipovi društvenih spona:</a:t>
            </a:r>
          </a:p>
          <a:p>
            <a:pPr marL="835025" lvl="1" indent="-514350" eaLnBrk="1" hangingPunct="1">
              <a:spcBef>
                <a:spcPts val="1200"/>
              </a:spcBef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INTEGRACIJA</a:t>
            </a:r>
            <a:r>
              <a:rPr lang="hr-HR" dirty="0" smtClean="0"/>
              <a:t> – snaga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povezanosti</a:t>
            </a:r>
            <a:r>
              <a:rPr lang="hr-HR" dirty="0" smtClean="0"/>
              <a:t> pojedinaca s društvenom grupom</a:t>
            </a:r>
          </a:p>
          <a:p>
            <a:pPr marL="835025" lvl="1" indent="-514350" eaLnBrk="1" hangingPunct="1">
              <a:spcBef>
                <a:spcPts val="1200"/>
              </a:spcBef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REGULACIJA</a:t>
            </a:r>
            <a:r>
              <a:rPr lang="hr-HR" dirty="0" smtClean="0"/>
              <a:t> –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kontrola</a:t>
            </a:r>
            <a:r>
              <a:rPr lang="hr-HR" dirty="0" smtClean="0"/>
              <a:t> individualnih želja i poriva pomoću društvenih normi i pravila ponašanja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572497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i="1" dirty="0" smtClean="0"/>
              <a:t>(Emile Durkheim)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09" y="714357"/>
            <a:ext cx="8501063" cy="57150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r-HR" dirty="0" smtClean="0"/>
              <a:t>4 tipa samoubojstava </a:t>
            </a:r>
            <a:r>
              <a:rPr lang="hr-HR" sz="2000" dirty="0" smtClean="0"/>
              <a:t>(s obzirom na stupanj integracije ili regulacije)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501059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i="1" dirty="0" smtClean="0"/>
              <a:t>(Emile Durkheim)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2844" y="1335502"/>
          <a:ext cx="8858311" cy="3779695"/>
        </p:xfrm>
        <a:graphic>
          <a:graphicData uri="http://schemas.openxmlformats.org/drawingml/2006/table">
            <a:tbl>
              <a:tblPr/>
              <a:tblGrid>
                <a:gridCol w="1643074"/>
                <a:gridCol w="1500198"/>
                <a:gridCol w="1714512"/>
                <a:gridCol w="1714512"/>
                <a:gridCol w="2286015"/>
              </a:tblGrid>
              <a:tr h="714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TIP SAMOUBOJSTVA</a:t>
                      </a:r>
                      <a:endParaRPr lang="hr-HR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STUPANJ DRUŠTVENE SOLIDARNOSTI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DRUŠTVENA SITUACIJA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PSIHOLOŠKO</a:t>
                      </a:r>
                      <a:r>
                        <a:rPr lang="hr-HR" sz="16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STANJE</a:t>
                      </a:r>
                      <a:endParaRPr lang="hr-HR" sz="16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PRIMJER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egoistično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98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anomično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altruistično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fatalistično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5140" y="2310003"/>
            <a:ext cx="2285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protestanti, samci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7202" y="2926772"/>
            <a:ext cx="228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ekonomska kriza, razvod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5139" y="3614089"/>
            <a:ext cx="228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pl-PL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Kamikaze, </a:t>
            </a:r>
          </a:p>
          <a:p>
            <a:pPr algn="ctr" fontAlgn="t"/>
            <a:r>
              <a:rPr lang="pl-PL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stari Eskimi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07202" y="4518076"/>
            <a:ext cx="2285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robovi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86116" y="2156115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nedostatak </a:t>
            </a:r>
            <a:r>
              <a:rPr lang="hr-HR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integracije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85918" y="2279226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NIZAK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85918" y="3049883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NIZAK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85918" y="3737200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85918" y="4487299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86116" y="2926772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nedostatak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regulacije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86116" y="3614089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pretjerana </a:t>
            </a:r>
            <a:r>
              <a:rPr lang="hr-HR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integracija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86116" y="4364188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pretjerana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regulacija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2908" y="5216926"/>
            <a:ext cx="8858248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0"/>
              </a:spcBef>
              <a:buClr>
                <a:srgbClr val="F9F9F9"/>
              </a:buClr>
              <a:buSzPct val="65000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ANOMIJA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stanje bez normi, bez zakona; pojedinac gubi moralne orijentire i njegove želje nisu više regulirane zajedničkim društvenim normama</a:t>
            </a:r>
          </a:p>
          <a:p>
            <a:pPr marL="514350" lvl="0" indent="-514350" algn="r">
              <a:spcBef>
                <a:spcPts val="1800"/>
              </a:spcBef>
              <a:buClr>
                <a:srgbClr val="F9F9F9"/>
              </a:buClr>
              <a:buSzPct val="65000"/>
              <a:defRPr/>
            </a:pP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modernim društvima najčešće je egoistično i anomično samoubojstvo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000628" y="2156115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apatija, depresija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00628" y="2926772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iritacija, frustracija</a:t>
            </a:r>
            <a:endParaRPr lang="hr-H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000628" y="3614089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energičnost, strast</a:t>
            </a:r>
            <a:endParaRPr lang="hr-HR" sz="20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00628" y="4364188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prihvaćanje i povlačenje</a:t>
            </a:r>
            <a:endParaRPr lang="hr-H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build="p"/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5385001"/>
            <a:ext cx="4786346" cy="130148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lIns="216000" tIns="108000" rIns="180000" bIns="108000">
            <a:spAutoFit/>
          </a:bodyPr>
          <a:lstStyle/>
          <a:p>
            <a:pPr marL="0" lvl="3" indent="-514350">
              <a:lnSpc>
                <a:spcPct val="110000"/>
              </a:lnSpc>
              <a:spcBef>
                <a:spcPct val="20000"/>
              </a:spcBef>
              <a:buClr>
                <a:prstClr val="white"/>
              </a:buClr>
              <a:buSzPct val="100000"/>
              <a:defRPr/>
            </a:pPr>
            <a:r>
              <a:rPr lang="hr-HR" sz="1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Šire strukture postoje zahvaljujući ponavljajućim akcijama pojedinaca na mikrorazini. S druge strane, ono što ljudi misle, govore i čine oblikovano je utjecajem širih struktura u društvu.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-71405" y="714356"/>
            <a:ext cx="9215405" cy="500066"/>
          </a:xfrm>
        </p:spPr>
        <p:txBody>
          <a:bodyPr>
            <a:noAutofit/>
          </a:bodyPr>
          <a:lstStyle/>
          <a:p>
            <a:pPr marL="360000" indent="-288000">
              <a:lnSpc>
                <a:spcPct val="120000"/>
              </a:lnSpc>
              <a:defRPr/>
            </a:pPr>
            <a:r>
              <a:rPr lang="vi-VN" sz="1800" dirty="0" smtClean="0"/>
              <a:t>Proučavaju odnos između pojedinca i strukture društva, samo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različitim razinama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497" cy="57150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r-HR" sz="4000" dirty="0" smtClean="0"/>
              <a:t>MIKROSOCIOLOGIJA I MAKROSOCIOLOGIJA</a:t>
            </a:r>
            <a:endParaRPr lang="hr-HR" sz="4000" dirty="0"/>
          </a:p>
        </p:txBody>
      </p:sp>
      <p:pic>
        <p:nvPicPr>
          <p:cNvPr id="4" name="Content Placeholder 3" descr="image0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6380" y="1969173"/>
            <a:ext cx="3643338" cy="462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108488" y="2212985"/>
            <a:ext cx="52863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514350">
              <a:spcBef>
                <a:spcPct val="20000"/>
              </a:spcBef>
              <a:buClr>
                <a:prstClr val="white"/>
              </a:buClr>
              <a:buSzPct val="80000"/>
              <a:buFont typeface="+mj-lt"/>
              <a:buAutoNum type="arabicPeriod" startAt="2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MAKROSOCIOLOGIJA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većih grupa, institucija i društvenih sustava  </a:t>
            </a:r>
            <a:b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2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država, klasa, ekonomija, </a:t>
            </a:r>
            <a:b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kultura, religija)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1268760"/>
            <a:ext cx="8929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514350">
              <a:spcBef>
                <a:spcPts val="1800"/>
              </a:spcBef>
              <a:buClr>
                <a:prstClr val="white"/>
              </a:buClr>
              <a:buSzPct val="80000"/>
              <a:buFont typeface="Tw Cen MT" pitchFamily="34" charset="-18"/>
              <a:buAutoNum type="arabicPeriod"/>
              <a:defRPr/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MIKROSOCIOLOGIJA</a:t>
            </a:r>
            <a:r>
              <a:rPr lang="vi-VN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proučavanje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neposredne,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vi-VN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licem u lice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vi-VN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interakcije među ljudima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4293096"/>
            <a:ext cx="1841400" cy="7937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496" y="4489231"/>
            <a:ext cx="1003598" cy="40144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643174" y="4293096"/>
            <a:ext cx="1285884" cy="42862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2357422" y="4578848"/>
            <a:ext cx="1285884" cy="428628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16 - 17</a:t>
            </a:r>
            <a:endParaRPr lang="hr-HR" sz="1600" dirty="0">
              <a:solidFill>
                <a:schemeClr val="bg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25603" grpId="0" build="p"/>
      <p:bldP spid="5" grpId="0" build="allAtOnce"/>
      <p:bldP spid="7" grpId="0" build="allAtOnce"/>
      <p:bldP spid="8" grpId="0" build="allAtOnce" animBg="1"/>
      <p:bldP spid="9" grpId="0" build="allAtOnce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5495" y="764704"/>
            <a:ext cx="9107453" cy="5904656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DJELOVANJE (AKCIJA)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r-H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500" dirty="0" smtClean="0"/>
              <a:t>– djelovanje u kojem onaj koji djeluje (akter)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uzima u obzir djelovanje drugih i prema tome se orijentira</a:t>
            </a:r>
          </a:p>
          <a:p>
            <a:pPr lvl="1">
              <a:spcBef>
                <a:spcPts val="1200"/>
              </a:spcBef>
              <a:defRPr/>
            </a:pPr>
            <a:r>
              <a:rPr lang="hr-HR" i="1" dirty="0" smtClean="0"/>
              <a:t>sociologiju zanimaju značenja koja ljudi pridaju svojim akcijama</a:t>
            </a:r>
          </a:p>
          <a:p>
            <a:pPr>
              <a:spcBef>
                <a:spcPts val="2400"/>
              </a:spcBef>
              <a:defRPr/>
            </a:pP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hr-HR" sz="27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r-HR" sz="2700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idealna</a:t>
            </a:r>
            <a:r>
              <a:rPr lang="hr-HR" sz="27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tipa društvenog djelovanja po Weberu:</a:t>
            </a:r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Tradicionalno</a:t>
            </a:r>
            <a:r>
              <a:rPr lang="hr-HR" sz="2800" b="1" dirty="0" smtClean="0"/>
              <a:t> </a:t>
            </a:r>
            <a:r>
              <a:rPr lang="hr-HR" sz="2800" dirty="0" smtClean="0"/>
              <a:t>– </a:t>
            </a:r>
            <a:r>
              <a:rPr lang="hr-HR" i="1" dirty="0" smtClean="0"/>
              <a:t>djelovanje u skladu s ustaljenim navikama</a:t>
            </a:r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Afektivno</a:t>
            </a:r>
            <a:r>
              <a:rPr lang="hr-HR" sz="2400" b="1" dirty="0" smtClean="0"/>
              <a:t> </a:t>
            </a:r>
            <a:r>
              <a:rPr lang="hr-HR" sz="2400" dirty="0" smtClean="0"/>
              <a:t>–</a:t>
            </a:r>
            <a:r>
              <a:rPr lang="hr-HR" sz="2800" dirty="0" smtClean="0"/>
              <a:t> </a:t>
            </a:r>
            <a:r>
              <a:rPr lang="hr-HR" i="1" dirty="0" smtClean="0"/>
              <a:t>u skladu s trenutačnim snažnim osjećajima</a:t>
            </a:r>
            <a:endParaRPr lang="hr-HR" sz="2800" i="1" dirty="0" smtClean="0"/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Vrijednosno - racionalno</a:t>
            </a:r>
            <a:r>
              <a:rPr lang="hr-HR" sz="2400" b="1" i="1" dirty="0" smtClean="0">
                <a:solidFill>
                  <a:srgbClr val="FFC000"/>
                </a:solidFill>
              </a:rPr>
              <a:t> </a:t>
            </a:r>
            <a:r>
              <a:rPr lang="hr-HR" sz="2400" i="1" dirty="0" smtClean="0"/>
              <a:t>– </a:t>
            </a:r>
            <a:r>
              <a:rPr lang="hr-HR" i="1" dirty="0" smtClean="0"/>
              <a:t>racionalno odabiranje sredstava ali slijepo držanje do cilja (cilj je apsolutan, cilj opravdava sredstva)</a:t>
            </a:r>
            <a:endParaRPr lang="hr-HR" sz="2800" i="1" dirty="0" smtClean="0"/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Svrhovito - racionalno</a:t>
            </a:r>
            <a:r>
              <a:rPr lang="hr-HR" sz="2400" b="1" i="1" dirty="0" smtClean="0"/>
              <a:t> </a:t>
            </a:r>
            <a:r>
              <a:rPr lang="hr-HR" sz="2400" i="1" dirty="0" smtClean="0"/>
              <a:t>– </a:t>
            </a:r>
            <a:r>
              <a:rPr lang="hr-HR" i="1" dirty="0" smtClean="0"/>
              <a:t>racionalno odmjeravanje sredstava, cilja i posljedica djelovanja </a:t>
            </a:r>
            <a:r>
              <a:rPr lang="hr-HR" dirty="0" smtClean="0"/>
              <a:t>(</a:t>
            </a:r>
            <a:r>
              <a:rPr lang="hr-HR" b="1" dirty="0" smtClean="0">
                <a:solidFill>
                  <a:srgbClr val="FFC000"/>
                </a:solidFill>
              </a:rPr>
              <a:t>instrumentalno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djelovanje)</a:t>
            </a:r>
          </a:p>
          <a:p>
            <a:pPr marL="612000" lvl="1" indent="-360000">
              <a:spcBef>
                <a:spcPts val="1800"/>
              </a:spcBef>
              <a:buSzPct val="100000"/>
              <a:buFont typeface="Symbol" panose="05050102010706020507" pitchFamily="18" charset="2"/>
              <a:buChar char="-"/>
              <a:defRPr/>
            </a:pPr>
            <a:r>
              <a:rPr lang="hr-HR" i="1" dirty="0" smtClean="0"/>
              <a:t>Promotrimo (objasnimo) brak kroz 4 tipa društvenog djelovanja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I DRUŠTVENA STRUKTURA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17 - 18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5572164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DRUŠTVENA STRUKTURA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– relativno trajan, stabilan i uređen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odnosa među ljudima</a:t>
            </a:r>
          </a:p>
          <a:p>
            <a:pPr lvl="1">
              <a:spcBef>
                <a:spcPts val="2400"/>
              </a:spcBef>
              <a:defRPr/>
            </a:pPr>
            <a:r>
              <a:rPr lang="hr-HR" sz="2400" i="1" dirty="0" smtClean="0"/>
              <a:t>sastoji se od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djelovanja ljudi </a:t>
            </a:r>
            <a:r>
              <a:rPr lang="hr-HR" sz="2400" i="1" dirty="0" smtClean="0"/>
              <a:t>i njihovih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međusobnih odnosa</a:t>
            </a:r>
            <a:r>
              <a:rPr lang="hr-HR" sz="2400" i="1" dirty="0" smtClean="0"/>
              <a:t>, a </a:t>
            </a:r>
            <a:r>
              <a:rPr lang="hr-HR" sz="2400" i="1" u="sng" dirty="0" smtClean="0"/>
              <a:t>ne od materijalnih predmeta</a:t>
            </a:r>
          </a:p>
          <a:p>
            <a:pPr>
              <a:spcBef>
                <a:spcPts val="24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 društvene strukture: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položaj i status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uloge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društvene grupe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organizacije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institucije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42852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>
              <a:defRPr/>
            </a:pPr>
            <a:r>
              <a:rPr lang="hr-HR" sz="30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DRUŠTVENO DJELOVANJE I DRUŠTVENA STRUKTURA</a:t>
            </a:r>
            <a:endParaRPr kumimoji="0" lang="hr-HR" sz="2600" b="1" i="0" u="none" strike="noStrike" kern="1200" cap="none" spc="0" normalizeH="0" baseline="0" noProof="0" dirty="0" smtClean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Content Placeholder 3" descr="dr_struk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5" y="3651104"/>
            <a:ext cx="3857651" cy="3018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857254"/>
            <a:ext cx="9001156" cy="5715018"/>
          </a:xfrm>
        </p:spPr>
        <p:txBody>
          <a:bodyPr/>
          <a:lstStyle/>
          <a:p>
            <a:pPr marL="540000" lvl="1" indent="-360000">
              <a:spcBef>
                <a:spcPts val="12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mjesta</a:t>
            </a:r>
            <a:r>
              <a:rPr lang="hr-HR" sz="2000" i="1" dirty="0" smtClean="0"/>
              <a:t> koja pojedinci zauzimaju u društvenoj strukturi)</a:t>
            </a:r>
            <a:r>
              <a:rPr lang="hr-HR" sz="1600" i="1" dirty="0" smtClean="0"/>
              <a:t> </a:t>
            </a:r>
            <a:r>
              <a:rPr lang="hr-HR" sz="2000" dirty="0" smtClean="0"/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hr-HR" dirty="0" smtClean="0"/>
              <a:t> </a:t>
            </a:r>
            <a:r>
              <a:rPr lang="hr-HR" sz="2000" i="1" dirty="0" smtClean="0"/>
              <a:t>(položaj koji 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vrednovan </a:t>
            </a:r>
            <a:r>
              <a:rPr lang="hr-HR" sz="2000" i="1" dirty="0" smtClean="0"/>
              <a:t>i povezan sa različitim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pravima</a:t>
            </a:r>
            <a:r>
              <a:rPr lang="hr-HR" sz="2000" i="1" dirty="0" smtClean="0"/>
              <a:t>,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dužnostima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očekivanjima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</a:t>
            </a:r>
            <a:r>
              <a:rPr lang="hr-HR" dirty="0" smtClean="0"/>
              <a:t> </a:t>
            </a:r>
            <a:r>
              <a:rPr lang="hr-HR" sz="2000" i="1" dirty="0" smtClean="0"/>
              <a:t>(skup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društveno određenih značajki </a:t>
            </a:r>
            <a:r>
              <a:rPr lang="hr-HR" sz="2000" i="1" dirty="0" smtClean="0"/>
              <a:t>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očekivanih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ponašanja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(normi) </a:t>
            </a:r>
            <a:r>
              <a:rPr lang="hr-HR" sz="2000" i="1" dirty="0" smtClean="0"/>
              <a:t>povezanih s određenim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položajem</a:t>
            </a:r>
            <a:r>
              <a:rPr lang="hr-HR" sz="2000" i="1" dirty="0" smtClean="0"/>
              <a:t>)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71414"/>
            <a:ext cx="8337550" cy="414318"/>
          </a:xfrm>
        </p:spPr>
        <p:txBody>
          <a:bodyPr/>
          <a:lstStyle/>
          <a:p>
            <a:r>
              <a:rPr lang="hr-HR" dirty="0" smtClean="0"/>
              <a:t>KOMPONENTE DRUŠTVENE STRUKTURE</a:t>
            </a:r>
          </a:p>
        </p:txBody>
      </p:sp>
      <p:sp>
        <p:nvSpPr>
          <p:cNvPr id="4" name="Elipsa 5"/>
          <p:cNvSpPr/>
          <p:nvPr/>
        </p:nvSpPr>
        <p:spPr>
          <a:xfrm>
            <a:off x="4214810" y="4357694"/>
            <a:ext cx="1928826" cy="104681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POLOŽAJ PACIJENTA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Ravni poveznik 12"/>
          <p:cNvCxnSpPr>
            <a:stCxn id="11" idx="4"/>
            <a:endCxn id="4" idx="0"/>
          </p:cNvCxnSpPr>
          <p:nvPr/>
        </p:nvCxnSpPr>
        <p:spPr>
          <a:xfrm rot="5400000">
            <a:off x="4909637" y="4064207"/>
            <a:ext cx="563074" cy="23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14"/>
          <p:cNvCxnSpPr>
            <a:stCxn id="4" idx="6"/>
            <a:endCxn id="12" idx="3"/>
          </p:cNvCxnSpPr>
          <p:nvPr/>
        </p:nvCxnSpPr>
        <p:spPr>
          <a:xfrm flipV="1">
            <a:off x="6143636" y="4739413"/>
            <a:ext cx="627403" cy="1416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vni poveznik 17"/>
          <p:cNvCxnSpPr>
            <a:stCxn id="4" idx="5"/>
            <a:endCxn id="13" idx="1"/>
          </p:cNvCxnSpPr>
          <p:nvPr/>
        </p:nvCxnSpPr>
        <p:spPr>
          <a:xfrm rot="16200000" flipH="1">
            <a:off x="5832367" y="5280000"/>
            <a:ext cx="385504" cy="3279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vni poveznik 22"/>
          <p:cNvCxnSpPr>
            <a:stCxn id="4" idx="3"/>
            <a:endCxn id="14" idx="7"/>
          </p:cNvCxnSpPr>
          <p:nvPr/>
        </p:nvCxnSpPr>
        <p:spPr>
          <a:xfrm rot="5400000">
            <a:off x="4104856" y="5233820"/>
            <a:ext cx="375042" cy="4098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ni poveznik 24"/>
          <p:cNvCxnSpPr>
            <a:stCxn id="4" idx="1"/>
            <a:endCxn id="10" idx="5"/>
          </p:cNvCxnSpPr>
          <p:nvPr/>
        </p:nvCxnSpPr>
        <p:spPr>
          <a:xfrm rot="16200000" flipV="1">
            <a:off x="3916458" y="3930174"/>
            <a:ext cx="210673" cy="95097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a 10"/>
          <p:cNvSpPr/>
          <p:nvPr/>
        </p:nvSpPr>
        <p:spPr>
          <a:xfrm>
            <a:off x="2285984" y="3500438"/>
            <a:ext cx="1476562" cy="937124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ČLANA OBITELJI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lipsa 6"/>
          <p:cNvSpPr/>
          <p:nvPr/>
        </p:nvSpPr>
        <p:spPr>
          <a:xfrm>
            <a:off x="4500562" y="2928934"/>
            <a:ext cx="1405124" cy="865686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BOLESNIKA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lipsa 7"/>
          <p:cNvSpPr/>
          <p:nvPr/>
        </p:nvSpPr>
        <p:spPr>
          <a:xfrm>
            <a:off x="6572264" y="4000504"/>
            <a:ext cx="1357322" cy="865686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CIMERA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a 8"/>
          <p:cNvSpPr/>
          <p:nvPr/>
        </p:nvSpPr>
        <p:spPr>
          <a:xfrm>
            <a:off x="6000760" y="5500702"/>
            <a:ext cx="1285884" cy="928694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KUPCA NOVINA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Elipsa 9"/>
          <p:cNvSpPr/>
          <p:nvPr/>
        </p:nvSpPr>
        <p:spPr>
          <a:xfrm>
            <a:off x="2928926" y="5500702"/>
            <a:ext cx="1357322" cy="857256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POZNANIKA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4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3286116" y="2428868"/>
            <a:ext cx="2786082" cy="17145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POLOŽAJ UČENIKA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Ravni poveznik 12"/>
          <p:cNvCxnSpPr>
            <a:stCxn id="7" idx="4"/>
            <a:endCxn id="6" idx="0"/>
          </p:cNvCxnSpPr>
          <p:nvPr/>
        </p:nvCxnSpPr>
        <p:spPr>
          <a:xfrm rot="5400000">
            <a:off x="4214810" y="1893083"/>
            <a:ext cx="1000132" cy="714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14"/>
          <p:cNvCxnSpPr>
            <a:stCxn id="6" idx="6"/>
            <a:endCxn id="8" idx="3"/>
          </p:cNvCxnSpPr>
          <p:nvPr/>
        </p:nvCxnSpPr>
        <p:spPr>
          <a:xfrm flipV="1">
            <a:off x="6072198" y="2679645"/>
            <a:ext cx="1211164" cy="60647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17"/>
          <p:cNvCxnSpPr>
            <a:stCxn id="6" idx="5"/>
            <a:endCxn id="9" idx="1"/>
          </p:cNvCxnSpPr>
          <p:nvPr/>
        </p:nvCxnSpPr>
        <p:spPr>
          <a:xfrm rot="16200000" flipH="1">
            <a:off x="5376793" y="4179687"/>
            <a:ext cx="1429067" cy="8542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/>
          <p:cNvCxnSpPr>
            <a:stCxn id="6" idx="3"/>
            <a:endCxn id="10" idx="7"/>
          </p:cNvCxnSpPr>
          <p:nvPr/>
        </p:nvCxnSpPr>
        <p:spPr>
          <a:xfrm rot="5400000">
            <a:off x="2195265" y="3893936"/>
            <a:ext cx="1500505" cy="1497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/>
          <p:cNvCxnSpPr>
            <a:stCxn id="6" idx="2"/>
            <a:endCxn id="11" idx="5"/>
          </p:cNvCxnSpPr>
          <p:nvPr/>
        </p:nvCxnSpPr>
        <p:spPr>
          <a:xfrm rot="10800000">
            <a:off x="1860638" y="2679646"/>
            <a:ext cx="1425478" cy="60647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a 10"/>
          <p:cNvSpPr/>
          <p:nvPr/>
        </p:nvSpPr>
        <p:spPr>
          <a:xfrm>
            <a:off x="214282" y="1643050"/>
            <a:ext cx="1928826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BRATA / SESTRE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lipsa 6"/>
          <p:cNvSpPr/>
          <p:nvPr/>
        </p:nvSpPr>
        <p:spPr>
          <a:xfrm>
            <a:off x="3786182" y="214290"/>
            <a:ext cx="1928826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PRIJATELJA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a 7"/>
          <p:cNvSpPr/>
          <p:nvPr/>
        </p:nvSpPr>
        <p:spPr>
          <a:xfrm>
            <a:off x="7000892" y="1643050"/>
            <a:ext cx="1928826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KOLEGE U KLUPI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lipsa 8"/>
          <p:cNvSpPr/>
          <p:nvPr/>
        </p:nvSpPr>
        <p:spPr>
          <a:xfrm>
            <a:off x="6215074" y="5143512"/>
            <a:ext cx="2071702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PREDSJEDNIKA RAZREDA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Elipsa 9"/>
          <p:cNvSpPr/>
          <p:nvPr/>
        </p:nvSpPr>
        <p:spPr>
          <a:xfrm>
            <a:off x="428596" y="5214950"/>
            <a:ext cx="2071702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REDARA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11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786478"/>
          </a:xfrm>
        </p:spPr>
        <p:txBody>
          <a:bodyPr/>
          <a:lstStyle/>
          <a:p>
            <a:pPr>
              <a:defRPr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SOCIOLOŠKA IMAGINACIJA</a:t>
            </a:r>
            <a:r>
              <a:rPr lang="vi-VN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/>
              <a:t>– </a:t>
            </a:r>
            <a:r>
              <a:rPr lang="vi-VN" u="sng" dirty="0" smtClean="0"/>
              <a:t>sposobnost</a:t>
            </a:r>
            <a:r>
              <a:rPr lang="hr-HR" u="sng" dirty="0" smtClean="0"/>
              <a:t> </a:t>
            </a:r>
            <a:r>
              <a:rPr lang="vi-VN" u="sng" dirty="0" smtClean="0"/>
              <a:t>shvaćanja odnosa između pojedinca i društva</a:t>
            </a:r>
            <a:r>
              <a:rPr lang="vi-VN" dirty="0" smtClean="0"/>
              <a:t>, između biografije pojedinca i povijesti društva</a:t>
            </a:r>
            <a:endParaRPr lang="hr-HR" dirty="0" smtClean="0"/>
          </a:p>
          <a:p>
            <a:pPr>
              <a:defRPr/>
            </a:pPr>
            <a:endParaRPr lang="hr-HR" i="1" dirty="0" smtClean="0"/>
          </a:p>
          <a:p>
            <a:pPr>
              <a:defRPr/>
            </a:pPr>
            <a:r>
              <a:rPr lang="hr-HR" dirty="0" smtClean="0"/>
              <a:t>mogućnost 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izdizanja iznad osobnog</a:t>
            </a:r>
            <a:r>
              <a:rPr lang="hr-HR" dirty="0" smtClean="0"/>
              <a:t>, svakodnevnog iskustva i sagledavanje sebe i drugih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 šireg vidokruga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hr-H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 s nezaposlenošću, ratom, brakom…</a:t>
            </a:r>
            <a:endParaRPr lang="hr-HR" sz="2800" i="1" dirty="0" smtClean="0"/>
          </a:p>
          <a:p>
            <a:pPr>
              <a:defRPr/>
            </a:pPr>
            <a:endParaRPr lang="hr-HR" b="1" dirty="0" smtClean="0"/>
          </a:p>
          <a:p>
            <a:pPr>
              <a:defRPr/>
            </a:pPr>
            <a:r>
              <a:rPr lang="hr-HR" dirty="0" smtClean="0"/>
              <a:t>prepoznavanje općeg u pojedinačnom </a:t>
            </a:r>
            <a:r>
              <a:rPr lang="hr-HR" sz="2400" i="1" dirty="0" smtClean="0"/>
              <a:t>(P. </a:t>
            </a:r>
            <a:r>
              <a:rPr lang="hr-HR" sz="2400" i="1" dirty="0" err="1" smtClean="0"/>
              <a:t>Berger</a:t>
            </a:r>
            <a:r>
              <a:rPr lang="hr-HR" sz="2400" i="1" dirty="0" smtClean="0"/>
              <a:t>)</a:t>
            </a:r>
            <a:endParaRPr lang="hr-HR" sz="2000" dirty="0">
              <a:latin typeface="Calibri"/>
              <a:ea typeface="Calibri"/>
              <a:cs typeface="Times New Roman"/>
            </a:endParaRPr>
          </a:p>
          <a:p>
            <a:pPr>
              <a:defRPr/>
            </a:pPr>
            <a:endParaRPr lang="vi-VN" sz="2000" i="1" dirty="0" smtClean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28627" y="71414"/>
            <a:ext cx="7572397" cy="561972"/>
          </a:xfrm>
        </p:spPr>
        <p:txBody>
          <a:bodyPr/>
          <a:lstStyle/>
          <a:p>
            <a:pPr eaLnBrk="1" hangingPunct="1"/>
            <a:r>
              <a:rPr lang="hr-HR" dirty="0" smtClean="0"/>
              <a:t>SOCIOLOŠKA IMAGINACIJA </a:t>
            </a:r>
            <a:r>
              <a:rPr lang="hr-HR" sz="2400" i="1" dirty="0" smtClean="0"/>
              <a:t>(C. Wright Mills)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1196" y="613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8 - 9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01156" cy="5715018"/>
          </a:xfrm>
        </p:spPr>
        <p:txBody>
          <a:bodyPr/>
          <a:lstStyle/>
          <a:p>
            <a:pPr marL="540000" lvl="1" indent="-360000">
              <a:spcBef>
                <a:spcPts val="12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mjesta</a:t>
            </a:r>
            <a:r>
              <a:rPr lang="hr-HR" sz="2000" i="1" dirty="0" smtClean="0"/>
              <a:t> koja pojedinci zauzimaju u društvenoj strukturi)</a:t>
            </a:r>
            <a:r>
              <a:rPr lang="hr-HR" sz="1600" i="1" dirty="0" smtClean="0"/>
              <a:t> </a:t>
            </a:r>
            <a:r>
              <a:rPr lang="hr-HR" sz="2000" dirty="0" smtClean="0"/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hr-HR" dirty="0" smtClean="0"/>
              <a:t> </a:t>
            </a:r>
            <a:r>
              <a:rPr lang="hr-HR" sz="2000" i="1" dirty="0" smtClean="0"/>
              <a:t>(položaj koji 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vrednovan </a:t>
            </a:r>
            <a:r>
              <a:rPr lang="hr-HR" sz="2000" i="1" dirty="0" smtClean="0"/>
              <a:t>i povezan sa različitim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pravima</a:t>
            </a:r>
            <a:r>
              <a:rPr lang="hr-HR" sz="2000" i="1" dirty="0" smtClean="0"/>
              <a:t>,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dužnostima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očekivanjima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</a:t>
            </a:r>
            <a:r>
              <a:rPr lang="hr-HR" dirty="0" smtClean="0"/>
              <a:t> </a:t>
            </a:r>
            <a:r>
              <a:rPr lang="hr-HR" sz="2000" i="1" dirty="0" smtClean="0"/>
              <a:t>(skup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društveno određenih značajki </a:t>
            </a:r>
            <a:r>
              <a:rPr lang="hr-HR" sz="2000" i="1" dirty="0" smtClean="0"/>
              <a:t>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očekivanih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ponašanja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(normi) </a:t>
            </a:r>
            <a:r>
              <a:rPr lang="hr-HR" sz="2000" i="1" dirty="0" smtClean="0"/>
              <a:t>povezanih s određenim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položajem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GRUPE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dvoje</a:t>
            </a:r>
            <a:r>
              <a:rPr lang="hr-HR" sz="2000" i="1" dirty="0" smtClean="0"/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više ljudi </a:t>
            </a:r>
            <a:r>
              <a:rPr lang="hr-HR" sz="2000" i="1" dirty="0" smtClean="0"/>
              <a:t>koji su u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relativno trajnoj i stabilnoj interakciji</a:t>
            </a:r>
            <a:r>
              <a:rPr lang="hr-HR" sz="2000" i="1" dirty="0" smtClean="0"/>
              <a:t>, koji dijele zajednički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osjećaj pripadnosti i identiteta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ORGANIZACIJE</a:t>
            </a:r>
            <a:r>
              <a:rPr lang="hr-HR" sz="2000" i="1" dirty="0" smtClean="0"/>
              <a:t> 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veće društvene grupe </a:t>
            </a:r>
            <a:r>
              <a:rPr lang="hr-HR" sz="2000" i="1" dirty="0" smtClean="0"/>
              <a:t>nastale radi postizanja nekog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cilja</a:t>
            </a:r>
            <a:r>
              <a:rPr lang="hr-HR" sz="2000" i="1" dirty="0" smtClean="0"/>
              <a:t> ili radi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interesa</a:t>
            </a:r>
            <a:r>
              <a:rPr lang="hr-HR" sz="2000" i="1" dirty="0" smtClean="0"/>
              <a:t>) – FORMALNE ORGANIZACIJE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INSTITUCIJE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aktivnosti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i="1" dirty="0" smtClean="0"/>
              <a:t>koje se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redovito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stalno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ponavljaju</a:t>
            </a:r>
            <a:r>
              <a:rPr lang="hr-HR" sz="2000" i="1" dirty="0" smtClean="0"/>
              <a:t>, koje se održavaju i reguliraju pomoću društvenih normi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imaju</a:t>
            </a:r>
            <a:r>
              <a:rPr lang="hr-HR" sz="2000" i="1" dirty="0" smtClean="0"/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veliku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važnost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socijalnu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strukturu</a:t>
            </a:r>
            <a:r>
              <a:rPr lang="hr-HR" sz="2000" i="1" dirty="0" smtClean="0"/>
              <a:t>)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71414"/>
            <a:ext cx="8337550" cy="414318"/>
          </a:xfrm>
        </p:spPr>
        <p:txBody>
          <a:bodyPr/>
          <a:lstStyle/>
          <a:p>
            <a:r>
              <a:rPr lang="hr-HR" dirty="0" smtClean="0"/>
              <a:t>KOMPONENTE DRUŠTVENE STRUKTURE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33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</a:t>
            </a:r>
            <a:r>
              <a:rPr lang="hr-HR" sz="3000" b="0" i="1" dirty="0" smtClean="0"/>
              <a:t>(akcija)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171" y="3724953"/>
            <a:ext cx="2142386" cy="78416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TRADICIONALNO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6706" y="3724953"/>
            <a:ext cx="1609606" cy="7841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AFEKTIVNO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7313" y="3724953"/>
            <a:ext cx="1947624" cy="7841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VRIJEDNOSNO RACIONALNO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0574" y="3724953"/>
            <a:ext cx="1947624" cy="784167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SVRHOVITO RACIONALNO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08942" y="2492896"/>
            <a:ext cx="2030809" cy="1080120"/>
          </a:xfrm>
          <a:prstGeom prst="wedgeRoundRectCallout">
            <a:avLst>
              <a:gd name="adj1" fmla="val -3917"/>
              <a:gd name="adj2" fmla="val 759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 u skladu s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ustaljenim navikama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37867" y="2237300"/>
            <a:ext cx="2007284" cy="1296144"/>
          </a:xfrm>
          <a:prstGeom prst="wedgeRoundRectCallout">
            <a:avLst>
              <a:gd name="adj1" fmla="val 176"/>
              <a:gd name="adj2" fmla="val 7486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 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skladu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trenutačnim snažnim osjećajima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186998" y="1988840"/>
            <a:ext cx="2935878" cy="1440160"/>
          </a:xfrm>
          <a:prstGeom prst="wedgeRoundRectCallout">
            <a:avLst>
              <a:gd name="adj1" fmla="val -37847"/>
              <a:gd name="adj2" fmla="val 77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racionalno odabiranje sredstava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slijepo držanje do cilja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(cilj je apsolutan, cilj opravdava sredstva)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481771" y="4797152"/>
            <a:ext cx="2554725" cy="1656184"/>
          </a:xfrm>
          <a:prstGeom prst="wedgeRoundRectCallout">
            <a:avLst>
              <a:gd name="adj1" fmla="val 6243"/>
              <a:gd name="adj2" fmla="val -70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racionalno odmjeravanje sredstava, cilja i posljedica djelovanja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instrumentalno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djelovanje)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08521" y="797803"/>
            <a:ext cx="9251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8" lvl="0" indent="-411163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djelovanje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kojem onaj koji djeluje (akter)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uzima u obzir djelovanje drugih i prema tome se orijentira</a:t>
            </a:r>
          </a:p>
        </p:txBody>
      </p:sp>
    </p:spTree>
    <p:extLst>
      <p:ext uri="{BB962C8B-B14F-4D97-AF65-F5344CB8AC3E}">
        <p14:creationId xmlns:p14="http://schemas.microsoft.com/office/powerpoint/2010/main" val="266313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TRADICIONALNO DJELOVANJE </a:t>
            </a:r>
            <a:r>
              <a:rPr lang="hr-HR" sz="3000" b="0" i="1" dirty="0" smtClean="0"/>
              <a:t>- primjer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9" y="918479"/>
            <a:ext cx="5673432" cy="56734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44533" y="2420738"/>
            <a:ext cx="2644393" cy="26443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44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BRAK KAO SVRHOVITO – RACIONALNO DJELOVANJE</a:t>
            </a:r>
          </a:p>
        </p:txBody>
      </p:sp>
      <p:pic>
        <p:nvPicPr>
          <p:cNvPr id="6" name="Picture 2" descr="D:\SK_GOD_2017-18\PiG\politika_kao_ljudska_djelatnos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 bwMode="auto">
          <a:xfrm>
            <a:off x="2510755" y="764704"/>
            <a:ext cx="4581525" cy="58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7745" y="2492896"/>
            <a:ext cx="496855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4480317"/>
            <a:ext cx="4968552" cy="2217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68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DRUŠTVENA STRUKTRA</a:t>
            </a:r>
            <a:endParaRPr lang="hr-HR" sz="3000" b="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667" y="2944288"/>
            <a:ext cx="2142386" cy="58915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POLOŽAJ I STATUS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2703" y="2944288"/>
            <a:ext cx="1099383" cy="5891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1736" y="2944288"/>
            <a:ext cx="1609606" cy="5891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DR. GRUPE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0992" y="2944288"/>
            <a:ext cx="1770567" cy="589156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ORGANIZACIJE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27563" y="1627334"/>
            <a:ext cx="2030809" cy="1080120"/>
          </a:xfrm>
          <a:prstGeom prst="wedgeRoundRectCallout">
            <a:avLst>
              <a:gd name="adj1" fmla="val -12104"/>
              <a:gd name="adj2" fmla="val 836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mjesta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koja pojedinci zauzimaju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 društvenoj strukturi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444834" y="1422973"/>
            <a:ext cx="2919254" cy="1296144"/>
          </a:xfrm>
          <a:prstGeom prst="wedgeRoundRectCallout">
            <a:avLst>
              <a:gd name="adj1" fmla="val -35215"/>
              <a:gd name="adj2" fmla="val 7395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društveno određenih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značajki i očekivanih ponašanja (normi)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povezanih s određenim položajem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08521" y="797803"/>
            <a:ext cx="9251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8" lvl="0" indent="-411163" fontAlgn="base"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/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relativno trajan, stabilan i uređen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odnosa među ljudima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1210" y="2944288"/>
            <a:ext cx="1463278" cy="589156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INSTITUCIJE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84003" y="3861048"/>
            <a:ext cx="2595345" cy="1524044"/>
          </a:xfrm>
          <a:prstGeom prst="wedgeRoundRectCallout">
            <a:avLst>
              <a:gd name="adj1" fmla="val 7807"/>
              <a:gd name="adj2" fmla="val -77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položaj koji je društveno vrednovan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povezan sa različitim pravima, dužnostima i očekivanjima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5878" y="3393375"/>
            <a:ext cx="1007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3834" y="3405250"/>
            <a:ext cx="757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002394" y="3789040"/>
            <a:ext cx="2937758" cy="1440160"/>
          </a:xfrm>
          <a:prstGeom prst="wedgeRoundRectCallout">
            <a:avLst>
              <a:gd name="adj1" fmla="val -1330"/>
              <a:gd name="adj2" fmla="val -714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dvoje ili više ljudi koji su u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relativno trajnoj i stabilnoj interakciji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koji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dijele zajednički osjećaj pripadnosti i identiteta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540992" y="1362628"/>
            <a:ext cx="2113696" cy="1356489"/>
          </a:xfrm>
          <a:prstGeom prst="wedgeRoundRectCallout">
            <a:avLst>
              <a:gd name="adj1" fmla="val -5263"/>
              <a:gd name="adj2" fmla="val 686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veće društvene grupe nastale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radi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postizanja nekog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cilja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ili radi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interesa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119152" y="3789040"/>
            <a:ext cx="2845335" cy="1800200"/>
          </a:xfrm>
          <a:prstGeom prst="wedgeRoundRectCallout">
            <a:avLst>
              <a:gd name="adj1" fmla="val 39538"/>
              <a:gd name="adj2" fmla="val -681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društvene aktivnosti koje se redovito i stalno ponavljaju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koje se održavaju i reguliraju pomoću društvenih normi 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imaju veliku važnost za socijalnu strukturu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92696"/>
            <a:ext cx="9142948" cy="6048672"/>
            <a:chOff x="0" y="692696"/>
            <a:chExt cx="9142948" cy="6048672"/>
          </a:xfrm>
        </p:grpSpPr>
        <p:sp>
          <p:nvSpPr>
            <p:cNvPr id="4" name="Rectangle 3"/>
            <p:cNvSpPr/>
            <p:nvPr/>
          </p:nvSpPr>
          <p:spPr>
            <a:xfrm>
              <a:off x="0" y="692696"/>
              <a:ext cx="9142948" cy="6048672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Content Placeholder 3" descr="dr_struktur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91" y="1012731"/>
              <a:ext cx="6912767" cy="54086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483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9" grpId="0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33330" cy="5167330"/>
          </a:xfrm>
        </p:spPr>
        <p:txBody>
          <a:bodyPr/>
          <a:lstStyle/>
          <a:p>
            <a:pPr>
              <a:spcBef>
                <a:spcPts val="30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UČINAK AGREGACIJE </a:t>
            </a:r>
            <a:r>
              <a:rPr lang="hr-HR" sz="2800" dirty="0" smtClean="0"/>
              <a:t>– </a:t>
            </a:r>
            <a:r>
              <a:rPr lang="hr-HR" sz="2400" dirty="0" smtClean="0"/>
              <a:t>situacija u kojoj veliki broj ljudi čini iste stvari može proizvesti </a:t>
            </a:r>
            <a:r>
              <a:rPr lang="hr-HR" sz="2400" b="1" dirty="0" smtClean="0">
                <a:solidFill>
                  <a:srgbClr val="FFC000"/>
                </a:solidFill>
              </a:rPr>
              <a:t>učinak suprotan njihovim pojedinačnim namjerama</a:t>
            </a:r>
            <a:r>
              <a:rPr lang="hr-HR" sz="2400" dirty="0" smtClean="0"/>
              <a:t> </a:t>
            </a:r>
            <a:r>
              <a:rPr lang="hr-HR" sz="2400" i="1" dirty="0" smtClean="0"/>
              <a:t>(npr. rasna struktura u susjedstvu ili bankrot banke)</a:t>
            </a:r>
            <a:endParaRPr lang="hr-HR" sz="2800" b="1" i="1" dirty="0" smtClean="0"/>
          </a:p>
          <a:p>
            <a:pPr>
              <a:spcBef>
                <a:spcPts val="24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MANIFESTNE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(očite)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</a:t>
            </a:r>
            <a:r>
              <a:rPr lang="hr-HR" sz="2800" dirty="0" smtClean="0"/>
              <a:t>– </a:t>
            </a:r>
            <a:r>
              <a:rPr lang="hr-HR" sz="2400" dirty="0" smtClean="0"/>
              <a:t>one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objektivne posljedice </a:t>
            </a:r>
            <a:r>
              <a:rPr lang="hr-HR" sz="2400" dirty="0" smtClean="0"/>
              <a:t>koje pojedinac u svome djelovanju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namjerava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priznaje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LATENTNE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(skrivene)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– </a:t>
            </a:r>
            <a:r>
              <a:rPr lang="hr-HR" sz="2400" dirty="0" smtClean="0"/>
              <a:t>one posljedice djelovanja koje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nenamjeravane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nespoznate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800"/>
              </a:spcBef>
              <a:defRPr/>
            </a:pP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neke namjeravane i nenamjeravane akcije pojedinaca mogu proizvesti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pozitivne funkcije za društvo </a:t>
            </a: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(npr. zatvorska kazna ili prizivanje kiše kod </a:t>
            </a:r>
            <a:r>
              <a:rPr lang="hr-H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Indijanaca)</a:t>
            </a:r>
            <a:endParaRPr lang="hr-H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800"/>
              </a:spcBef>
              <a:defRPr/>
            </a:pPr>
            <a:r>
              <a:rPr lang="hr-HR" i="1" dirty="0" smtClean="0"/>
              <a:t>zadaća sociologije je otkriti manifestne i latentne funkcije (namjeravane i nenamjeravane posljedice nečijeg djelovanja)</a:t>
            </a:r>
            <a:r>
              <a:rPr lang="hr-HR" dirty="0" smtClean="0"/>
              <a:t> 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57159" y="71414"/>
            <a:ext cx="8643998" cy="571504"/>
          </a:xfrm>
        </p:spPr>
        <p:txBody>
          <a:bodyPr/>
          <a:lstStyle/>
          <a:p>
            <a:r>
              <a:rPr lang="hr-HR" dirty="0" smtClean="0"/>
              <a:t>MANIFESTNE I LATENTNE FUNKCIJE  </a:t>
            </a:r>
            <a:r>
              <a:rPr lang="hr-HR" sz="2000" i="1" dirty="0" smtClean="0"/>
              <a:t>(R. K. Merton)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21 - 22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00108"/>
            <a:ext cx="9001000" cy="5429267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Što je znanost?</a:t>
            </a:r>
          </a:p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ZNANOST</a:t>
            </a:r>
            <a:r>
              <a:rPr lang="hr-HR" b="1" dirty="0" smtClean="0"/>
              <a:t> </a:t>
            </a:r>
            <a:r>
              <a:rPr lang="hr-HR" sz="2000" i="1" dirty="0" smtClean="0"/>
              <a:t>(grč. episteme; lat. scientia)</a:t>
            </a:r>
            <a:r>
              <a:rPr lang="hr-HR" sz="2000" dirty="0" smtClean="0"/>
              <a:t> </a:t>
            </a:r>
            <a:r>
              <a:rPr lang="hr-HR" dirty="0" smtClean="0"/>
              <a:t>- je znanje i traganje za znanjem utemeljeno 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znanstvenoj metodi</a:t>
            </a:r>
          </a:p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znanost</a:t>
            </a:r>
            <a:r>
              <a:rPr lang="hr-HR" dirty="0" smtClean="0"/>
              <a:t> je </a:t>
            </a:r>
            <a:r>
              <a:rPr lang="hr-HR" u="sng" dirty="0" smtClean="0"/>
              <a:t>empirijska</a:t>
            </a:r>
            <a:r>
              <a:rPr lang="hr-HR" dirty="0" smtClean="0"/>
              <a:t> i </a:t>
            </a:r>
            <a:r>
              <a:rPr lang="hr-HR" u="sng" dirty="0" smtClean="0"/>
              <a:t>teorijska</a:t>
            </a:r>
            <a:r>
              <a:rPr lang="hr-HR" dirty="0" smtClean="0"/>
              <a:t> djelatnost</a:t>
            </a:r>
          </a:p>
          <a:p>
            <a:pPr>
              <a:spcBef>
                <a:spcPts val="4200"/>
              </a:spcBef>
              <a:buFont typeface="Wingdings" pitchFamily="2" charset="2"/>
              <a:buNone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Znanstvene pretpostavke:</a:t>
            </a:r>
          </a:p>
          <a:p>
            <a:pPr marL="835025" lvl="1" indent="-514350">
              <a:buSzPct val="100000"/>
              <a:buFont typeface="+mj-lt"/>
              <a:buAutoNum type="arabicPeriod"/>
              <a:defRPr/>
            </a:pPr>
            <a:r>
              <a:rPr lang="hr-HR" sz="2800" dirty="0" smtClean="0"/>
              <a:t>pretpostavka o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objektivnom</a:t>
            </a:r>
            <a:r>
              <a:rPr lang="hr-HR" sz="2800" dirty="0" smtClean="0"/>
              <a:t> postojanju svijeta oko nas </a:t>
            </a:r>
            <a:r>
              <a:rPr lang="hr-HR" sz="2000" i="1" dirty="0" smtClean="0"/>
              <a:t>(svijet oko nas nije plod naše mašte)</a:t>
            </a:r>
          </a:p>
          <a:p>
            <a:pPr marL="835025" lvl="1" indent="-514350">
              <a:buSzPct val="100000"/>
              <a:buFont typeface="+mj-lt"/>
              <a:buAutoNum type="arabicPeriod"/>
              <a:defRPr/>
            </a:pPr>
            <a:r>
              <a:rPr lang="hr-HR" sz="2800" dirty="0" smtClean="0"/>
              <a:t>pretpostavka o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mogućnosti</a:t>
            </a:r>
            <a:r>
              <a:rPr lang="hr-HR" sz="2800" dirty="0" smtClean="0"/>
              <a:t> da se o tom svijetu nešto dozna</a:t>
            </a:r>
            <a:endParaRPr lang="hr-HR" sz="2800" dirty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22 - 23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33330" cy="5024454"/>
          </a:xfrm>
        </p:spPr>
        <p:txBody>
          <a:bodyPr/>
          <a:lstStyle/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OBJEKTIVNOST</a:t>
            </a:r>
            <a:r>
              <a:rPr lang="hr-HR" b="1" dirty="0" smtClean="0"/>
              <a:t> </a:t>
            </a:r>
            <a:r>
              <a:rPr lang="hr-HR" dirty="0" smtClean="0"/>
              <a:t>– spoznaja lišena osobnih utjecaja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osobna vjerovanja, vrijednosti i želje moraju što manje utjecati na znanstveni rad – to se postiže kroz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javnost rada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ponavljanje istraživanja</a:t>
            </a:r>
            <a:endParaRPr lang="hr-HR" dirty="0" smtClean="0"/>
          </a:p>
          <a:p>
            <a:pPr lvl="1"/>
            <a:endParaRPr lang="hr-HR" dirty="0" smtClean="0"/>
          </a:p>
          <a:p>
            <a:pPr>
              <a:buClr>
                <a:schemeClr val="tx1"/>
              </a:buClr>
            </a:pPr>
            <a:r>
              <a:rPr lang="hr-HR" dirty="0" smtClean="0"/>
              <a:t>znanost mora biti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vrijednosno neutralna </a:t>
            </a:r>
            <a:r>
              <a:rPr lang="hr-HR" dirty="0" smtClean="0"/>
              <a:t>– odvojena od vrijednosti </a:t>
            </a:r>
            <a:r>
              <a:rPr lang="hr-HR" sz="2400" i="1" dirty="0" smtClean="0"/>
              <a:t>(politika, vjerovanja, stavovi, </a:t>
            </a:r>
            <a:r>
              <a:rPr lang="hr-HR" sz="2400" i="1" dirty="0" err="1" smtClean="0"/>
              <a:t>kultura..</a:t>
            </a:r>
            <a:r>
              <a:rPr lang="hr-HR" sz="2400" i="1" dirty="0" smtClean="0"/>
              <a:t>.)</a:t>
            </a:r>
            <a:r>
              <a:rPr lang="hr-HR" dirty="0" smtClean="0"/>
              <a:t/>
            </a:r>
            <a:br>
              <a:rPr lang="hr-HR" dirty="0" smtClean="0"/>
            </a:br>
            <a:endParaRPr lang="hr-HR" dirty="0" smtClean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 (SUBJEKTIVNO I OBJEKTIVNO)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– 23</a:t>
            </a:r>
          </a:p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25 – 26 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</a:t>
            </a:r>
          </a:p>
        </p:txBody>
      </p:sp>
      <p:pic>
        <p:nvPicPr>
          <p:cNvPr id="4" name="Picture 3" descr="Carl_von_Linné.jpg"/>
          <p:cNvPicPr>
            <a:picLocks noChangeAspect="1"/>
          </p:cNvPicPr>
          <p:nvPr/>
        </p:nvPicPr>
        <p:blipFill>
          <a:blip r:embed="rId2" cstate="print"/>
          <a:srcRect t="8602"/>
          <a:stretch>
            <a:fillRect/>
          </a:stretch>
        </p:blipFill>
        <p:spPr>
          <a:xfrm>
            <a:off x="4643438" y="1071546"/>
            <a:ext cx="4123374" cy="4554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86446" y="5572128"/>
            <a:ext cx="2964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hr-HR" i="1" dirty="0">
                <a:latin typeface="Calibri" pitchFamily="34" charset="0"/>
                <a:cs typeface="Calibri" pitchFamily="34" charset="0"/>
              </a:rPr>
              <a:t>Carl von Linné (1707. – 1778.)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214422"/>
          <a:ext cx="4643470" cy="4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643206"/>
              </a:tblGrid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Carstvo: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Animalia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Koljeno: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Chordata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Razred: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Mammalia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Artiodactyla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Porodica: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Bovidae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Potporodica: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Bovinae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Rod: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Bos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Vrsta: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Bos</a:t>
                      </a:r>
                      <a:r>
                        <a:rPr lang="hr-HR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taurus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Podvrsta: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Domaće</a:t>
                      </a:r>
                      <a:r>
                        <a:rPr lang="hr-HR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govedo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2116"/>
            <a:ext cx="9144000" cy="5813268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ČINJENICE</a:t>
            </a:r>
            <a:r>
              <a:rPr lang="vi-VN" dirty="0" smtClean="0"/>
              <a:t> </a:t>
            </a:r>
            <a:r>
              <a:rPr lang="vi-VN" sz="2600" dirty="0" smtClean="0"/>
              <a:t>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prihvaćene tvrdnje </a:t>
            </a:r>
            <a:r>
              <a:rPr lang="vi-VN" sz="2400" dirty="0" smtClean="0"/>
              <a:t>o onome što opažamo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vi-VN" sz="2400" dirty="0" smtClean="0"/>
              <a:t>(ono </a:t>
            </a:r>
            <a:r>
              <a:rPr lang="hr-HR" sz="2400" i="1" dirty="0" smtClean="0"/>
              <a:t>„</a:t>
            </a:r>
            <a:r>
              <a:rPr lang="vi-VN" sz="2400" i="1" dirty="0" smtClean="0"/>
              <a:t>što jest</a:t>
            </a:r>
            <a:r>
              <a:rPr lang="hr-HR" sz="2400" i="1" dirty="0" smtClean="0"/>
              <a:t>”</a:t>
            </a:r>
            <a:r>
              <a:rPr lang="vi-VN" sz="2400" dirty="0" smtClean="0"/>
              <a:t>)</a:t>
            </a:r>
            <a:r>
              <a:rPr lang="hr-HR" sz="2400" dirty="0" smtClean="0"/>
              <a:t> – </a:t>
            </a:r>
            <a:r>
              <a:rPr lang="hr-HR" sz="2400" i="1" dirty="0" smtClean="0"/>
              <a:t>prikupljanje činjenica</a:t>
            </a:r>
            <a:endParaRPr lang="vi-VN" sz="2000" i="1" dirty="0" smtClean="0"/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 DETERMINACIJE </a:t>
            </a:r>
            <a:r>
              <a:rPr lang="vi-VN" dirty="0" smtClean="0"/>
              <a:t>– </a:t>
            </a:r>
            <a:r>
              <a:rPr lang="vi-VN" sz="2400" dirty="0" smtClean="0"/>
              <a:t>princip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uvjetovanosti</a:t>
            </a:r>
            <a:r>
              <a:rPr lang="hr-HR" sz="2400" dirty="0" smtClean="0"/>
              <a:t> </a:t>
            </a:r>
            <a:br>
              <a:rPr lang="hr-HR" sz="2400" dirty="0" smtClean="0"/>
            </a:br>
            <a:r>
              <a:rPr lang="vi-VN" sz="2400" i="1" dirty="0" smtClean="0"/>
              <a:t>(nešto je određeno nečim drugim; jedan uzrok će pod jednakim uvjetima </a:t>
            </a:r>
            <a:r>
              <a:rPr lang="hr-HR" sz="2400" i="1" dirty="0" smtClean="0"/>
              <a:t>uvijek</a:t>
            </a:r>
            <a:r>
              <a:rPr lang="vi-VN" sz="2400" i="1" dirty="0" smtClean="0"/>
              <a:t> </a:t>
            </a:r>
            <a:r>
              <a:rPr lang="hr-HR" sz="2400" i="1" dirty="0" smtClean="0"/>
              <a:t>proizvesti </a:t>
            </a:r>
            <a:r>
              <a:rPr lang="vi-VN" sz="2400" i="1" dirty="0" smtClean="0"/>
              <a:t>istu posljedicu)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EMPIRIJSKA PROVJERA </a:t>
            </a:r>
            <a:r>
              <a:rPr lang="vi-VN" dirty="0" smtClean="0"/>
              <a:t>– </a:t>
            </a:r>
            <a:r>
              <a:rPr lang="vi-VN" sz="2400" dirty="0" smtClean="0"/>
              <a:t>spoznaja</a:t>
            </a:r>
            <a:r>
              <a:rPr lang="hr-HR" sz="2400" dirty="0" smtClean="0"/>
              <a:t> </a:t>
            </a:r>
            <a:r>
              <a:rPr lang="vi-VN" sz="2400" dirty="0" smtClean="0"/>
              <a:t>koja se zasniva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prikupljanju i provjeri podataka </a:t>
            </a:r>
            <a:r>
              <a:rPr lang="vi-VN" sz="2400" dirty="0" smtClean="0"/>
              <a:t>(iskustvo)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TEORIJA</a:t>
            </a:r>
            <a:r>
              <a:rPr lang="vi-VN" dirty="0" smtClean="0"/>
              <a:t> 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logički povezanih tvrdnji </a:t>
            </a:r>
            <a:r>
              <a:rPr lang="vi-VN" sz="2400" dirty="0" smtClean="0"/>
              <a:t>kojima se objašnjavaju činjenice i događaji</a:t>
            </a:r>
            <a:endParaRPr lang="hr-HR" sz="2400" dirty="0" smtClean="0"/>
          </a:p>
          <a:p>
            <a:pPr marL="835025" lvl="1" indent="-324000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hr-HR" i="1" dirty="0" smtClean="0"/>
              <a:t>što je teorija bolja, to će bolje predvidjeti buduće događaje</a:t>
            </a:r>
            <a:endParaRPr lang="vi-VN" i="1" dirty="0" smtClean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OSNOVNI ELEMENTI ZNANSTVENOG POSTUPKA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22 - 23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44624"/>
            <a:ext cx="896448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90350" lvl="0" fontAlgn="base">
              <a:spcBef>
                <a:spcPts val="3000"/>
              </a:spcBef>
              <a:spcAft>
                <a:spcPct val="0"/>
              </a:spcAft>
              <a:buClr>
                <a:srgbClr val="F9F9F9"/>
              </a:buClr>
              <a:buSzPct val="80000"/>
              <a:defRPr/>
            </a:pPr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ZNANOST</a:t>
            </a:r>
            <a:r>
              <a:rPr lang="hr-H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opaža i mjeri, utvrđuje uzroke, objektivno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</a:rPr>
              <a:t>provjerava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činjenice te formira teorije koje nam pružaju istinitu sliku zbilje i omogućuju predviđanje i kontrolu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Dodatni tekst o sociološkoj imaginaciji</a:t>
            </a:r>
          </a:p>
          <a:p>
            <a:pPr algn="ctr">
              <a:spcBef>
                <a:spcPts val="18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(link na tekst sa dodatna 3 primjera sa jasnijim objašnjenjem što je sociološka imaginacija)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</a:t>
            </a:r>
            <a:r>
              <a:rPr lang="hr-HR" sz="1600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srednja-skola.github.io/sociologija/data/dodatni-materijal/socioloska_imaginacija.pdf</a:t>
            </a:r>
            <a:endParaRPr lang="hr-HR" sz="16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4402"/>
            <a:ext cx="9144000" cy="5257804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hr-HR" sz="2400" dirty="0" smtClean="0"/>
              <a:t>specifičnosti sociološkog izučavanja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nije kao prirodne znanosti </a:t>
            </a:r>
            <a:r>
              <a:rPr lang="hr-HR" dirty="0" smtClean="0"/>
              <a:t>zbog toga jer društvo nije stvar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ljudsko ponašanje nije strogo uvjetovano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istražuje </a:t>
            </a:r>
            <a:r>
              <a:rPr lang="hr-HR" b="1" dirty="0" smtClean="0">
                <a:solidFill>
                  <a:srgbClr val="FFC000"/>
                </a:solidFill>
              </a:rPr>
              <a:t>ljudska djelovanja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i njihove </a:t>
            </a:r>
            <a:r>
              <a:rPr lang="hr-HR" b="1" dirty="0" smtClean="0">
                <a:solidFill>
                  <a:srgbClr val="FFC000"/>
                </a:solidFill>
              </a:rPr>
              <a:t>posljedice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(ljudsko djelovanje ima neko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značenje</a:t>
            </a:r>
            <a:r>
              <a:rPr lang="hr-HR" dirty="0" smtClean="0"/>
              <a:t> za onoga koji djeluje)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ljudi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svjesni svoga djelovanja</a:t>
            </a:r>
            <a:r>
              <a:rPr lang="hr-HR" dirty="0" smtClean="0"/>
              <a:t> i sila koje djeluju na njih, pa se mogu ponašati u istim situacijama drukčije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umjesto determiniranosti (uzrok-posljedica), u sociologiji se govori 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povezanosti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vjerojatnostima</a:t>
            </a:r>
            <a:endParaRPr lang="hr-HR" dirty="0" smtClean="0"/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je znanost jer u izučavanju koristi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znanstvenu metodu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Je li sociologija znanost?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51360" y="61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500726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Činjenična</a:t>
            </a:r>
            <a:endParaRPr lang="hr-HR" sz="2000" dirty="0" smtClean="0"/>
          </a:p>
          <a:p>
            <a:pPr marL="514350" indent="-360000"/>
            <a:r>
              <a:rPr lang="hr-HR" sz="2000" i="1" dirty="0" smtClean="0"/>
              <a:t>npr. koliki je prosječan broj djece u obiteljima, razlika u broju razvedenih/sklopljenih brakova u jednoj godini</a:t>
            </a:r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Komparativna</a:t>
            </a:r>
            <a:endParaRPr lang="hr-HR" sz="2000" dirty="0" smtClean="0"/>
          </a:p>
          <a:p>
            <a:pPr marL="514350" indent="-360000">
              <a:buClr>
                <a:schemeClr val="tx1"/>
              </a:buClr>
            </a:pPr>
            <a:r>
              <a:rPr lang="hr-HR" sz="2000" i="1" dirty="0" smtClean="0"/>
              <a:t>npr. postoji li razlika između broja razvedenih/sklopljenih brakova u Hrvatskoj i Francuskoj, na selu i u </a:t>
            </a:r>
            <a:r>
              <a:rPr lang="hr-HR" sz="2000" i="1" dirty="0" err="1" smtClean="0"/>
              <a:t>gradu..</a:t>
            </a:r>
            <a:r>
              <a:rPr lang="hr-HR" sz="2000" i="1" dirty="0" smtClean="0"/>
              <a:t>.</a:t>
            </a:r>
            <a:endParaRPr lang="hr-HR" dirty="0" smtClean="0"/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Razvojna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360000">
              <a:buClr>
                <a:schemeClr val="tx1"/>
              </a:buClr>
            </a:pPr>
            <a:r>
              <a:rPr lang="hr-HR" sz="2000" i="1" dirty="0" smtClean="0"/>
              <a:t>npr. je li veći broj razvedenih/sklopljenih brakova danas ili 1991. godine</a:t>
            </a:r>
            <a:endParaRPr lang="hr-HR" dirty="0" smtClean="0"/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Teorijska</a:t>
            </a:r>
            <a:endParaRPr lang="hr-HR" sz="2000" dirty="0" smtClean="0"/>
          </a:p>
          <a:p>
            <a:pPr marL="514350" indent="-360000"/>
            <a:r>
              <a:rPr lang="hr-HR" sz="2000" i="1" dirty="0" smtClean="0"/>
              <a:t>npr. utječe li smanjivanje poljoprivrednog stanovništva na prosječan broj djece u obitelji </a:t>
            </a:r>
          </a:p>
          <a:p>
            <a:pPr marL="514350" indent="-360000"/>
            <a:r>
              <a:rPr lang="hr-HR" sz="2000" i="1" dirty="0" smtClean="0"/>
              <a:t>utječe li zapošljavanje žena na omjer između sklopljenih i razvedenih brakova</a:t>
            </a:r>
            <a:endParaRPr lang="hr-HR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SOCIOLOŠKA PITANJA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24 - 25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696" y="1033486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/>
              <a:t>– odnose se na činjenice o dr. pojavama i procesima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752" y="2387380"/>
            <a:ext cx="2533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usporedba</a:t>
            </a:r>
            <a:r>
              <a:rPr lang="hr-HR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podataka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1677947" y="3789040"/>
            <a:ext cx="3470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usporedba s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prošlim stanjima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1663603" y="4902668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kad želimo doznati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zašto</a:t>
            </a:r>
            <a:r>
              <a:rPr lang="hr-HR" sz="20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se neka pojava događa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3" grpId="0"/>
      <p:bldP spid="6" grpId="0"/>
      <p:bldP spid="8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PONAVLJANJE </a:t>
            </a:r>
            <a:r>
              <a:rPr lang="hr-HR" sz="2800" b="0" i="1" dirty="0" smtClean="0">
                <a:solidFill>
                  <a:srgbClr val="FFC000"/>
                </a:solidFill>
                <a:effectLst/>
                <a:latin typeface="Calibri" pitchFamily="34" charset="0"/>
                <a:cs typeface="Calibri" pitchFamily="34" charset="0"/>
              </a:rPr>
              <a:t>(sažetak poglavlja)</a:t>
            </a:r>
            <a:endParaRPr lang="hr-HR" b="0" i="1" dirty="0" smtClean="0">
              <a:solidFill>
                <a:srgbClr val="FFC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000108"/>
            <a:ext cx="9144000" cy="5214974"/>
          </a:xfrm>
          <a:prstGeom prst="rect">
            <a:avLst/>
          </a:prstGeom>
        </p:spPr>
        <p:txBody>
          <a:bodyPr numCol="2" spcCol="180000"/>
          <a:lstStyle/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SOCIOLOGIJA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IMAGINACIJA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DRUŠTVO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(SOCIOLOŠKO GLEDIŠTE NA DRUŠTVO)</a:t>
            </a:r>
          </a:p>
          <a:p>
            <a:pPr marL="680675" lvl="1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GEMEINSCHAFT (ZAJEDNICA)</a:t>
            </a:r>
            <a:br>
              <a:rPr lang="hr-HR" sz="1900" dirty="0" smtClean="0">
                <a:latin typeface="Calibri" pitchFamily="34" charset="0"/>
                <a:cs typeface="Calibri" pitchFamily="34" charset="0"/>
              </a:rPr>
            </a:br>
            <a:r>
              <a:rPr lang="hr-HR" sz="1900" dirty="0" smtClean="0">
                <a:latin typeface="Calibri" pitchFamily="34" charset="0"/>
                <a:cs typeface="Calibri" pitchFamily="34" charset="0"/>
              </a:rPr>
              <a:t>I GESELLSCHAFT (DRUŠTVO)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PERSPEKTIVA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​DRUŠTVENE ČINJENICE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​DRUŠTVENA SOLIDARNOST</a:t>
            </a:r>
          </a:p>
          <a:p>
            <a:pPr marL="680675" lvl="1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​4 TIPA SAMOUBOJSTAVA</a:t>
            </a:r>
          </a:p>
          <a:p>
            <a:pPr marL="680675" lvl="1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​ANOMIJA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​MIKRO I MAKRO SOCIOLOGIJA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​DRUŠTVENO DJELOVANJE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(SOCIJALNA AKCIJA)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​DRUŠTVENA STRUKTURA</a:t>
            </a:r>
          </a:p>
          <a:p>
            <a:pPr marL="680675" lvl="1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​DR. POLOŽAJ, STATUS, ULOGE, DR. GRUPE, ORGANIZACIJE I INSTITUCIJE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MANIFESTNE I LATENTNE FUNKCIJE​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ZNANOST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PITANJA</a:t>
            </a:r>
          </a:p>
          <a:p>
            <a:pPr marL="680675" lvl="1" indent="-360000">
              <a:spcBef>
                <a:spcPts val="12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ČINJENIČNA, KOMPARATIVNA, </a:t>
            </a:r>
            <a:br>
              <a:rPr lang="hr-HR" sz="1900" dirty="0" smtClean="0">
                <a:latin typeface="Calibri" pitchFamily="34" charset="0"/>
                <a:cs typeface="Calibri" pitchFamily="34" charset="0"/>
              </a:rPr>
            </a:br>
            <a:r>
              <a:rPr lang="hr-HR" sz="1900" dirty="0" smtClean="0">
                <a:latin typeface="Calibri" pitchFamily="34" charset="0"/>
                <a:cs typeface="Calibri" pitchFamily="34" charset="0"/>
              </a:rPr>
              <a:t>RAZVOJNA I TEORIJSKA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837674" y="3499644"/>
            <a:ext cx="5286412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-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96227"/>
            <a:ext cx="7572428" cy="890293"/>
            <a:chOff x="1214414" y="5533739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533739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62367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“zdravo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21040981">
            <a:off x="2089716" y="2702392"/>
            <a:ext cx="1643074" cy="3571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21040981">
            <a:off x="1964803" y="3415255"/>
            <a:ext cx="1642435" cy="5790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6" y="-24"/>
            <a:ext cx="1562681" cy="15001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buSzPct val="100000"/>
            </a:pPr>
            <a:endParaRPr lang="hr-HR" i="1" dirty="0" smtClean="0"/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4" name="Oval 3"/>
          <p:cNvSpPr/>
          <p:nvPr/>
        </p:nvSpPr>
        <p:spPr>
          <a:xfrm>
            <a:off x="214313" y="471489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3312" y="4786331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0" y="4750613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00375" y="5107793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29312" y="5107798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299328" y="202864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715140" y="205774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trelica zakrivljena gore 10"/>
          <p:cNvSpPr/>
          <p:nvPr/>
        </p:nvSpPr>
        <p:spPr>
          <a:xfrm flipH="1">
            <a:off x="1643042" y="6215058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6431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214282" y="471488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13" name="Pravokutnik 12"/>
          <p:cNvSpPr/>
          <p:nvPr/>
        </p:nvSpPr>
        <p:spPr>
          <a:xfrm>
            <a:off x="1500166" y="3857628"/>
            <a:ext cx="4643470" cy="26432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Za punoga Mjeseca raste broj kaznenih djela, samoubojstava, opijanja i ubojstava.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U slučaju nevolje, prije </a:t>
            </a:r>
            <a:r>
              <a:rPr lang="pl-PL" sz="2400" i="1" dirty="0" smtClean="0"/>
              <a:t>će vam biti pružena pomoć ako je oko </a:t>
            </a:r>
            <a:r>
              <a:rPr lang="hr-HR" sz="2400" i="1" dirty="0" smtClean="0"/>
              <a:t>vas mnogo ljudi.</a:t>
            </a:r>
          </a:p>
          <a:p>
            <a:pPr>
              <a:spcBef>
                <a:spcPts val="1800"/>
              </a:spcBef>
            </a:pPr>
            <a:r>
              <a:rPr lang="sv-SE" sz="2400" i="1" dirty="0" smtClean="0"/>
              <a:t>Velika oskudica i bijeda s</a:t>
            </a:r>
            <a:r>
              <a:rPr lang="hr-HR" sz="2400" i="1" dirty="0" smtClean="0"/>
              <a:t>t</a:t>
            </a:r>
            <a:r>
              <a:rPr lang="sv-SE" sz="2400" i="1" dirty="0" smtClean="0"/>
              <a:t>anovn</a:t>
            </a:r>
            <a:r>
              <a:rPr lang="hr-HR" sz="2400" i="1" dirty="0" smtClean="0"/>
              <a:t>ištva u nekoj zemlji povećavaju vjerojatnost izbijanja pobuna ili revolucija.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Masovno (</a:t>
            </a:r>
            <a:r>
              <a:rPr lang="hr-HR" sz="2400" i="1" dirty="0" err="1" smtClean="0"/>
              <a:t>tzv</a:t>
            </a:r>
            <a:r>
              <a:rPr lang="hr-HR" sz="2400" i="1" dirty="0" smtClean="0"/>
              <a:t>. tepih) bombardiranje njemačkih gradova tijekom </a:t>
            </a:r>
            <a:r>
              <a:rPr lang="pl-PL" sz="2400" i="1" dirty="0" smtClean="0"/>
              <a:t>ll. svjetskoga rata izazvalo je paniku </a:t>
            </a:r>
            <a:r>
              <a:rPr lang="hr-HR" sz="2400" i="1" dirty="0" smtClean="0"/>
              <a:t>i razorila društvenu organizaciju.</a:t>
            </a:r>
          </a:p>
          <a:p>
            <a:pPr>
              <a:spcBef>
                <a:spcPts val="1800"/>
              </a:spcBef>
            </a:pPr>
            <a:r>
              <a:rPr lang="pl-PL" sz="2400" i="1" dirty="0" smtClean="0"/>
              <a:t>Žrtve ubojstva obično ne poznaju </a:t>
            </a:r>
            <a:r>
              <a:rPr lang="hr-HR" sz="2400" i="1" dirty="0" smtClean="0"/>
              <a:t>ubojicu.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Tipičan glasač na izborima </a:t>
            </a:r>
            <a:r>
              <a:rPr lang="pl-PL" sz="2400" i="1" dirty="0" smtClean="0"/>
              <a:t>odlučuje o kandidatu na osnovi politi</a:t>
            </a:r>
            <a:r>
              <a:rPr lang="hr-HR" sz="2400" i="1" dirty="0" smtClean="0"/>
              <a:t>čkih programa i stavova koje ovaj nudi.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1" y="928670"/>
            <a:ext cx="8340867" cy="592933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Za punoga Mjeseca raste broj kaznenih djela, samoubojstava, opijanja i ubojstava.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U slučaju nevolje, prije </a:t>
            </a:r>
            <a:r>
              <a:rPr lang="pl-PL" sz="2400" i="1" dirty="0" smtClean="0"/>
              <a:t>će vam biti pružena pomoć ako je oko </a:t>
            </a:r>
            <a:r>
              <a:rPr lang="hr-HR" sz="2400" i="1" dirty="0" smtClean="0"/>
              <a:t>vas mnogo ljudi.</a:t>
            </a:r>
          </a:p>
          <a:p>
            <a:pPr>
              <a:spcBef>
                <a:spcPts val="1800"/>
              </a:spcBef>
            </a:pPr>
            <a:r>
              <a:rPr lang="sv-SE" sz="2400" i="1" dirty="0" smtClean="0"/>
              <a:t>Velika oskudica i bijeda s</a:t>
            </a:r>
            <a:r>
              <a:rPr lang="hr-HR" sz="2400" i="1" dirty="0" smtClean="0"/>
              <a:t>t</a:t>
            </a:r>
            <a:r>
              <a:rPr lang="sv-SE" sz="2400" i="1" dirty="0" smtClean="0"/>
              <a:t>anovn</a:t>
            </a:r>
            <a:r>
              <a:rPr lang="hr-HR" sz="2400" i="1" dirty="0" smtClean="0"/>
              <a:t>ištva u nekoj zemlji povećavaju vjerojatnost izbijanja pobuna ili revolucija.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Masovno (</a:t>
            </a:r>
            <a:r>
              <a:rPr lang="hr-HR" sz="2400" i="1" dirty="0" err="1" smtClean="0"/>
              <a:t>tzv</a:t>
            </a:r>
            <a:r>
              <a:rPr lang="hr-HR" sz="2400" i="1" dirty="0" smtClean="0"/>
              <a:t>. tepih) bombardiranje njemačkih gradova tijekom </a:t>
            </a:r>
            <a:r>
              <a:rPr lang="pl-PL" sz="2400" i="1" dirty="0" smtClean="0"/>
              <a:t>ll. svjetskoga rata izazvalo je paniku </a:t>
            </a:r>
            <a:r>
              <a:rPr lang="hr-HR" sz="2400" i="1" dirty="0" smtClean="0"/>
              <a:t>i razorila društvenu organizaciju.</a:t>
            </a:r>
          </a:p>
          <a:p>
            <a:pPr>
              <a:spcBef>
                <a:spcPts val="1800"/>
              </a:spcBef>
            </a:pPr>
            <a:r>
              <a:rPr lang="pl-PL" sz="2400" i="1" dirty="0" smtClean="0"/>
              <a:t>Žrtve ubojstva obično ne poznaju </a:t>
            </a:r>
            <a:r>
              <a:rPr lang="hr-HR" sz="2400" i="1" dirty="0" smtClean="0"/>
              <a:t>ubojicu.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Tipičan glasač na izborima </a:t>
            </a:r>
            <a:r>
              <a:rPr lang="pl-PL" sz="2400" i="1" dirty="0" smtClean="0"/>
              <a:t>odlučuje o kandidatu na osnovi politi</a:t>
            </a:r>
            <a:r>
              <a:rPr lang="hr-HR" sz="2400" i="1" dirty="0" smtClean="0"/>
              <a:t>čkih programa i stavova koje ovaj nudi.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40867" y="980728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7" name="Oval 6"/>
          <p:cNvSpPr/>
          <p:nvPr/>
        </p:nvSpPr>
        <p:spPr>
          <a:xfrm>
            <a:off x="8340867" y="1960037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8" name="Oval 7"/>
          <p:cNvSpPr/>
          <p:nvPr/>
        </p:nvSpPr>
        <p:spPr>
          <a:xfrm>
            <a:off x="8340867" y="2939346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9" name="Oval 8"/>
          <p:cNvSpPr/>
          <p:nvPr/>
        </p:nvSpPr>
        <p:spPr>
          <a:xfrm>
            <a:off x="8340867" y="3918655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10" name="Oval 9"/>
          <p:cNvSpPr/>
          <p:nvPr/>
        </p:nvSpPr>
        <p:spPr>
          <a:xfrm>
            <a:off x="8340867" y="4897964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11" name="Oval 10"/>
          <p:cNvSpPr/>
          <p:nvPr/>
        </p:nvSpPr>
        <p:spPr>
          <a:xfrm>
            <a:off x="8340867" y="5877272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3513719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Bolje obrazovani ljudi pokazuju više psihoneurotskih (psihički poremećaj) simptoma od slabije obrazovanih.</a:t>
            </a:r>
          </a:p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Ljudi podrijetlom sa sela bolje podnose uvjete vojničkog života od ljudi gradskog podrijetla.</a:t>
            </a:r>
          </a:p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Vojnici podrijetlom s juga bolje podnose klimatske uvjete na otocima Južnog mora od vojnika sa sjevera.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50006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dirty="0" smtClean="0"/>
              <a:t>SOCIOLOGIJA I ZDRAVORAZUMSKO RAZMIŠLJANJE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Zdravorazumski vs. znanstveni način razmišljanja</a:t>
            </a:r>
          </a:p>
          <a:p>
            <a:pPr algn="ctr">
              <a:spcBef>
                <a:spcPts val="1800"/>
              </a:spcBef>
            </a:pPr>
            <a:r>
              <a:rPr lang="hr-H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(link na video koji smo gledali na nastavi)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https://drive.google.com/file/d/0B3j3fkaAq7drekJ0VFFSZXdLOUE/edit?usp=sharing</a:t>
            </a:r>
            <a:endParaRPr lang="hr-HR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</a:rPr>
              <a:t>zdravorazumsko razmišljanje</a:t>
            </a:r>
            <a:r>
              <a:rPr lang="hr-HR" sz="3200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– svakodnevno iskustvo i razmišljanje „običnog čovjeka”</a:t>
            </a:r>
          </a:p>
          <a:p>
            <a:pPr>
              <a:defRPr/>
            </a:pPr>
            <a:endParaRPr lang="hr-HR" dirty="0" smtClean="0"/>
          </a:p>
          <a:p>
            <a:pPr>
              <a:defRPr/>
            </a:pPr>
            <a:r>
              <a:rPr lang="pl-PL" sz="3200" b="1" dirty="0" smtClean="0">
                <a:solidFill>
                  <a:srgbClr val="FFC000"/>
                </a:solidFill>
              </a:rPr>
              <a:t>sociologija</a:t>
            </a:r>
            <a:r>
              <a:rPr lang="pl-PL" dirty="0" smtClean="0"/>
              <a:t> </a:t>
            </a:r>
            <a:r>
              <a:rPr lang="pl-PL" sz="1800" dirty="0" smtClean="0"/>
              <a:t>(4 točke po kojima se razlikuje od zdravog razuma - </a:t>
            </a:r>
            <a:r>
              <a:rPr lang="pl-PL" sz="1800" i="1" dirty="0" smtClean="0"/>
              <a:t>Z. Bauman</a:t>
            </a:r>
            <a:r>
              <a:rPr lang="pl-PL" sz="1800" dirty="0" smtClean="0"/>
              <a:t>):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pravila odgovornog govora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opseg polja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pl-PL" sz="2800" dirty="0" smtClean="0"/>
              <a:t>razumjevanje i objašnjenje događaja i okolnosti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propitkivanje „očitoga” i „neupitnog”</a:t>
            </a:r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8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8480452" y="613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9 - 11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2691</Words>
  <Application>Microsoft Office PowerPoint</Application>
  <PresentationFormat>On-screen Show (4:3)</PresentationFormat>
  <Paragraphs>450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moja_tema</vt:lpstr>
      <vt:lpstr>PowerPoint Presentation</vt:lpstr>
      <vt:lpstr>ŠTO JE SOCIOLOGIJA? lat. societas društvo, zadruga, savez; grč. logos znanost</vt:lpstr>
      <vt:lpstr>SOCIOLOŠKA IMAGINACIJA (C. Wright Mills) </vt:lpstr>
      <vt:lpstr>PowerPoint Presentation</vt:lpstr>
      <vt:lpstr>SOCIOLOGIJA I ZDRAVORAZUMSKO RAZMIŠLJANJE</vt:lpstr>
      <vt:lpstr>SOCIOLOGIJA I ZDRAVORAZUMSKO RAZMIŠLJANJE</vt:lpstr>
      <vt:lpstr>SOCIOLOGIJA I ZDRAVORAZUMSKO RAZMIŠLJANJE</vt:lpstr>
      <vt:lpstr>PowerPoint Presentation</vt:lpstr>
      <vt:lpstr>SOCIOLOGIJA I ZDRAVORAZUMSKO RAZMIŠLJANJE</vt:lpstr>
      <vt:lpstr>Berger, P.; Luckmann, T. – „Socijalna konstrukcija zbilje”</vt:lpstr>
      <vt:lpstr>PowerPoint Presentation</vt:lpstr>
      <vt:lpstr>PowerPoint Presentation</vt:lpstr>
      <vt:lpstr>PONOVIMO</vt:lpstr>
      <vt:lpstr>Smatraš li navedene tvrdnje istinitima?</vt:lpstr>
      <vt:lpstr>ŠTO JE DRUŠTVO</vt:lpstr>
      <vt:lpstr>ŠTO JE DRUŠTVO</vt:lpstr>
      <vt:lpstr>GEMEINSCHAFT / GESELLSCHAFT       (zajednica)        (društvo)</vt:lpstr>
      <vt:lpstr>SOCIOLOGIJA I DRUGE DR. ZNANOSTI</vt:lpstr>
      <vt:lpstr>SOCIOLOŠKI POGLED NA DRUŠTVO</vt:lpstr>
      <vt:lpstr>PONAVLJANJE (ključni pojmovi)</vt:lpstr>
      <vt:lpstr>INDIVIDUALNO I KOLEKTIVNO</vt:lpstr>
      <vt:lpstr>STUDIJA O SAMOUBOJSTVIMA (Emile Durkheim)</vt:lpstr>
      <vt:lpstr>STUDIJA O SAMOUBOJSTVIMA (Emile Durkheim)</vt:lpstr>
      <vt:lpstr>STUDIJA O SAMOUBOJSTVIMA (Emile Durkheim)</vt:lpstr>
      <vt:lpstr>MIKROSOCIOLOGIJA I MAKROSOCIOLOGIJA</vt:lpstr>
      <vt:lpstr>DRUŠTVENO DJELOVANJE I DRUŠTVENA STRUKTURA</vt:lpstr>
      <vt:lpstr>PowerPoint Presentation</vt:lpstr>
      <vt:lpstr>KOMPONENTE DRUŠTVENE STRUKTURE</vt:lpstr>
      <vt:lpstr>PowerPoint Presentation</vt:lpstr>
      <vt:lpstr>KOMPONENTE DRUŠTVENE STRUKTURE</vt:lpstr>
      <vt:lpstr>DRUŠTVENO DJELOVANJE (akcija)</vt:lpstr>
      <vt:lpstr>TRADICIONALNO DJELOVANJE - primjer</vt:lpstr>
      <vt:lpstr>BRAK KAO SVRHOVITO – RACIONALNO DJELOVANJE</vt:lpstr>
      <vt:lpstr>DRUŠTVENA STRUKTRA</vt:lpstr>
      <vt:lpstr>MANIFESTNE I LATENTNE FUNKCIJE  (R. K. Merton)</vt:lpstr>
      <vt:lpstr>ZNANOST</vt:lpstr>
      <vt:lpstr>ZNANOST (SUBJEKTIVNO I OBJEKTIVNO)</vt:lpstr>
      <vt:lpstr>ZNANOST</vt:lpstr>
      <vt:lpstr>OSNOVNI ELEMENTI ZNANSTVENOG POSTUPKA</vt:lpstr>
      <vt:lpstr>Je li sociologija znanost?</vt:lpstr>
      <vt:lpstr>SOCIOLOŠKA PITANJA</vt:lpstr>
      <vt:lpstr>PONAVLJANJE (sažetak poglavlja)</vt:lpstr>
      <vt:lpstr>ETOS ZNANOSTI</vt:lpstr>
      <vt:lpstr>ETOS ZNANOSTI</vt:lpstr>
      <vt:lpstr>RAZVOJ ZNANOSTI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111</cp:revision>
  <dcterms:created xsi:type="dcterms:W3CDTF">2014-09-25T08:36:13Z</dcterms:created>
  <dcterms:modified xsi:type="dcterms:W3CDTF">2017-10-30T07:57:46Z</dcterms:modified>
</cp:coreProperties>
</file>