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50"/>
  </p:notesMasterIdLst>
  <p:sldIdLst>
    <p:sldId id="257" r:id="rId4"/>
    <p:sldId id="296" r:id="rId5"/>
    <p:sldId id="351" r:id="rId6"/>
    <p:sldId id="352" r:id="rId7"/>
    <p:sldId id="349" r:id="rId8"/>
    <p:sldId id="350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29" r:id="rId26"/>
    <p:sldId id="330" r:id="rId27"/>
    <p:sldId id="331" r:id="rId28"/>
    <p:sldId id="366" r:id="rId29"/>
    <p:sldId id="332" r:id="rId30"/>
    <p:sldId id="345" r:id="rId31"/>
    <p:sldId id="347" r:id="rId32"/>
    <p:sldId id="346" r:id="rId33"/>
    <p:sldId id="362" r:id="rId34"/>
    <p:sldId id="333" r:id="rId35"/>
    <p:sldId id="334" r:id="rId36"/>
    <p:sldId id="336" r:id="rId37"/>
    <p:sldId id="335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60" r:id="rId46"/>
    <p:sldId id="361" r:id="rId47"/>
    <p:sldId id="344" r:id="rId48"/>
    <p:sldId id="348" r:id="rId4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48" autoAdjust="0"/>
    <p:restoredTop sz="38411" autoAdjust="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30.10.2017.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2C48D-24EA-4D12-ADEE-43EF64A47B5C}" type="datetimeFigureOut">
              <a:rPr lang="sr-Latn-CS" smtClean="0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1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71252" y="5300649"/>
            <a:ext cx="3740727" cy="1662546"/>
          </a:xfrm>
          <a:custGeom>
            <a:avLst/>
            <a:gdLst>
              <a:gd name="connsiteX0" fmla="*/ 3621974 w 3740727"/>
              <a:gd name="connsiteY0" fmla="*/ 118754 h 1662546"/>
              <a:gd name="connsiteX1" fmla="*/ 11875 w 3740727"/>
              <a:gd name="connsiteY1" fmla="*/ 0 h 1662546"/>
              <a:gd name="connsiteX2" fmla="*/ 0 w 3740727"/>
              <a:gd name="connsiteY2" fmla="*/ 1662546 h 1662546"/>
              <a:gd name="connsiteX3" fmla="*/ 3740727 w 3740727"/>
              <a:gd name="connsiteY3" fmla="*/ 1662546 h 1662546"/>
              <a:gd name="connsiteX4" fmla="*/ 3621974 w 3740727"/>
              <a:gd name="connsiteY4" fmla="*/ 118754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7" h="1662546">
                <a:moveTo>
                  <a:pt x="3621974" y="118754"/>
                </a:moveTo>
                <a:lnTo>
                  <a:pt x="11875" y="0"/>
                </a:lnTo>
                <a:cubicBezTo>
                  <a:pt x="7917" y="554182"/>
                  <a:pt x="3958" y="1108364"/>
                  <a:pt x="0" y="1662546"/>
                </a:cubicBezTo>
                <a:lnTo>
                  <a:pt x="3740727" y="1662546"/>
                </a:lnTo>
                <a:lnTo>
                  <a:pt x="3621974" y="1187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6" y="116632"/>
            <a:ext cx="9072562" cy="3231654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ZNANOST, METODE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ISTRAŽIVANJA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TEORIJE</a:t>
            </a:r>
            <a:endParaRPr lang="hr-HR" sz="68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3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3888" y="1272394"/>
            <a:ext cx="5573575" cy="564155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H="1" flipV="1">
            <a:off x="-480435" y="5257764"/>
            <a:ext cx="5112568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7374"/>
            <a:ext cx="8153400" cy="700070"/>
          </a:xfrm>
        </p:spPr>
        <p:txBody>
          <a:bodyPr>
            <a:noAutofit/>
          </a:bodyPr>
          <a:lstStyle/>
          <a:p>
            <a:r>
              <a:rPr lang="hr-HR" sz="4000" dirty="0" smtClean="0"/>
              <a:t>KORELACIJA</a:t>
            </a:r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484784"/>
            <a:ext cx="9079057" cy="2359149"/>
            <a:chOff x="0" y="1285860"/>
            <a:chExt cx="9079057" cy="23591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285860"/>
              <a:ext cx="9079057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28596" y="2998678"/>
              <a:ext cx="2286016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pozitivna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korelacija (+1.00)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6149" y="2998678"/>
              <a:ext cx="2143140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nema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korelacije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(0.00)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2264" y="2998678"/>
              <a:ext cx="2214578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negativna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 korelacija (-1.00)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286512" y="4357694"/>
            <a:ext cx="2714644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djeca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gledaju TV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 čitaju knjige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282" y="4357694"/>
            <a:ext cx="2643206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se učenici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duže pripremaju</a:t>
            </a:r>
            <a:r>
              <a:rPr lang="hr-H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za ispit, to je njihov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uspjeh bolji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43240" y="4357694"/>
            <a:ext cx="2857520" cy="1500198"/>
          </a:xfrm>
          <a:prstGeom prst="roundRect">
            <a:avLst>
              <a:gd name="adj" fmla="val 4002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češće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adolescenti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jedu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doručak, to je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njihova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težina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00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build="allAtOnce" animBg="1"/>
      <p:bldP spid="17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41571" y="1285860"/>
            <a:ext cx="68595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7309"/>
            <a:ext cx="8319868" cy="571504"/>
          </a:xfrm>
        </p:spPr>
        <p:txBody>
          <a:bodyPr>
            <a:noAutofit/>
          </a:bodyPr>
          <a:lstStyle/>
          <a:p>
            <a:pPr algn="r"/>
            <a:r>
              <a:rPr lang="hr-HR" sz="4000" dirty="0" smtClean="0"/>
              <a:t>KORELACIJA</a:t>
            </a:r>
            <a:endParaRPr lang="hr-HR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06" y="142852"/>
          <a:ext cx="1928827" cy="56914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500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Osoba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Visina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Tempera -</a:t>
                      </a:r>
                      <a:r>
                        <a:rPr lang="hr-HR" sz="1050" b="1" u="none" strike="noStrike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ment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1406" y="50004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699792" y="3106739"/>
            <a:ext cx="49440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20035" y="3177383"/>
            <a:ext cx="794" cy="27931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06" y="785794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2669373" y="3636964"/>
            <a:ext cx="1571636" cy="15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07563" y="3692922"/>
            <a:ext cx="0" cy="22776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aight Connector 42"/>
          <p:cNvSpPr/>
          <p:nvPr/>
        </p:nvSpPr>
        <p:spPr>
          <a:xfrm flipV="1">
            <a:off x="3714744" y="2857496"/>
            <a:ext cx="4071966" cy="200026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/>
          </a:p>
        </p:txBody>
      </p:sp>
      <p:sp>
        <p:nvSpPr>
          <p:cNvPr id="44" name="Rectangle 43"/>
          <p:cNvSpPr/>
          <p:nvPr/>
        </p:nvSpPr>
        <p:spPr>
          <a:xfrm>
            <a:off x="71406" y="1000108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714612" y="3957637"/>
            <a:ext cx="1150159" cy="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61365" y="4977219"/>
            <a:ext cx="1894965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406" y="1285860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2662219" y="2252658"/>
            <a:ext cx="4786346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11648" y="2320773"/>
            <a:ext cx="1159" cy="3604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45623" y="3220096"/>
            <a:ext cx="1143008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+0.63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406" y="157161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699792" y="3957637"/>
            <a:ext cx="3729582" cy="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01605" y="4056650"/>
            <a:ext cx="0" cy="18688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42956">
            <a:off x="3000851" y="2698876"/>
            <a:ext cx="5232068" cy="23022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860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43" grpId="0" animBg="1"/>
      <p:bldP spid="44" grpId="0" animBg="1"/>
      <p:bldP spid="49" grpId="0" animBg="1"/>
      <p:bldP spid="54" grpId="0" animBg="1"/>
      <p:bldP spid="5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43438" y="1409356"/>
            <a:ext cx="4000528" cy="2357454"/>
          </a:xfrm>
          <a:prstGeom prst="roundRect">
            <a:avLst>
              <a:gd name="adj" fmla="val 256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1409356"/>
            <a:ext cx="4000528" cy="2357454"/>
          </a:xfrm>
          <a:prstGeom prst="roundRect">
            <a:avLst>
              <a:gd name="adj" fmla="val 306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123976"/>
            <a:ext cx="9144000" cy="1714512"/>
          </a:xfrm>
        </p:spPr>
        <p:txBody>
          <a:bodyPr>
            <a:normAutofit fontScale="92500" lnSpcReduction="10000"/>
          </a:bodyPr>
          <a:lstStyle/>
          <a:p>
            <a:pPr marL="560388" indent="-514350"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stvarnosti se preklapaju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(i kombiniraju)</a:t>
            </a:r>
            <a:r>
              <a:rPr lang="hr-HR" sz="27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kvalitativni i kvantitativni pristup istraživanju</a:t>
            </a:r>
          </a:p>
          <a:p>
            <a:pPr marL="560388" indent="-514350">
              <a:spcBef>
                <a:spcPts val="18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primjer s istraživanjem siromaštva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 i kako žive siromašni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620688"/>
          </a:xfrm>
        </p:spPr>
        <p:txBody>
          <a:bodyPr/>
          <a:lstStyle/>
          <a:p>
            <a:r>
              <a:rPr lang="hr-HR" sz="4000" b="1" dirty="0" smtClean="0"/>
              <a:t>2 </a:t>
            </a:r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PRISTUPA</a:t>
            </a:r>
            <a:r>
              <a:rPr lang="hr-HR" sz="4000" b="1" dirty="0" smtClean="0"/>
              <a:t> ISTRAŽIVANJU</a:t>
            </a:r>
          </a:p>
        </p:txBody>
      </p:sp>
      <p:sp>
        <p:nvSpPr>
          <p:cNvPr id="6" name="Pravokutnik 6"/>
          <p:cNvSpPr/>
          <p:nvPr/>
        </p:nvSpPr>
        <p:spPr>
          <a:xfrm>
            <a:off x="571472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 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4929190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945129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brojkama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mjerenjima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te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matematičkim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metodama</a:t>
            </a:r>
            <a:endParaRPr lang="hr-HR" sz="2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1945129"/>
            <a:ext cx="37147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usmjereno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značenja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koja ljudi pridaju pojavama (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subjektivni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opis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interpretacija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build="p"/>
      <p:bldP spid="6" grpId="0" uiExpand="1" build="allAtOnce" animBg="1"/>
      <p:bldP spid="7" grpId="0" uiExpand="1" build="allAtOnce" animBg="1"/>
      <p:bldP spid="9" grpId="0" build="allAtOnce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26"/>
          <p:cNvSpPr>
            <a:spLocks noChangeArrowheads="1"/>
          </p:cNvSpPr>
          <p:nvPr/>
        </p:nvSpPr>
        <p:spPr bwMode="auto">
          <a:xfrm>
            <a:off x="71406" y="142852"/>
            <a:ext cx="4857784" cy="4214842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1998.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stručnjaci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Svjetske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banke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 naš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Državni zavod za statistiku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proveli istraživanje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Ispitano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3123 kućanstva </a:t>
            </a: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(9433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stanovnika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Apsolutno siromašnim</a:t>
            </a:r>
            <a:r>
              <a:rPr lang="hr-HR" sz="24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prema njihovim definicijama,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onaj pojedinac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koji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dnevno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imao 4,3 $ (30 kn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odnosno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900 kn mjesečno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1028"/>
          <p:cNvSpPr>
            <a:spLocks noChangeArrowheads="1"/>
          </p:cNvSpPr>
          <p:nvPr/>
        </p:nvSpPr>
        <p:spPr bwMode="auto">
          <a:xfrm>
            <a:off x="4429124" y="3357562"/>
            <a:ext cx="4500562" cy="3362324"/>
          </a:xfrm>
          <a:prstGeom prst="roundRect">
            <a:avLst/>
          </a:prstGeom>
          <a:gradFill flip="none" rotWithShape="1">
            <a:gsLst>
              <a:gs pos="0">
                <a:srgbClr val="9A0000">
                  <a:shade val="30000"/>
                  <a:satMod val="115000"/>
                </a:srgbClr>
              </a:gs>
              <a:gs pos="50000">
                <a:srgbClr val="9A0000">
                  <a:shade val="67500"/>
                  <a:satMod val="115000"/>
                </a:srgbClr>
              </a:gs>
              <a:gs pos="100000">
                <a:srgbClr val="9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Nacionalni prag siromaštva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ili granica relativne  bijede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onaj prag koji određuje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koliko pojedincu ostane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kad podmiri sve račune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 osigura prehranu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027"/>
          <p:cNvSpPr>
            <a:spLocks noChangeArrowheads="1"/>
          </p:cNvSpPr>
          <p:nvPr/>
        </p:nvSpPr>
        <p:spPr bwMode="auto">
          <a:xfrm>
            <a:off x="5000628" y="428604"/>
            <a:ext cx="3929058" cy="3143296"/>
          </a:xfrm>
          <a:prstGeom prst="roundRect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REZULTATI ISTRAŽIVANJA:</a:t>
            </a:r>
            <a:endParaRPr kumimoji="0" lang="hr-H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RH tada je bilo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4,8 %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apsolutno siromašnog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tanovništva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i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(210 000 stanovnika)</a:t>
            </a:r>
            <a:endParaRPr kumimoji="0" lang="en-GB" sz="24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00010" y="71438"/>
            <a:ext cx="4114800" cy="3429000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ŠTO ZNAČI BITI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SIROMAŠAN U RH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(prema tim istraživanjima)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857620" y="533400"/>
            <a:ext cx="5143536" cy="4610112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Jesti siromašnu i jednoličnu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hranu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(kruh, krumpir, mlijeko)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Niža potrošnja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(sve se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smatra luksuzom)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Neposjedovanje ušteđevine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Zaduženost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Loše i nezagrijani stan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Niže obrazovanje 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85720" y="2857496"/>
            <a:ext cx="4643470" cy="3886200"/>
          </a:xfrm>
          <a:prstGeom prst="ellipse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Siromašni se ne školuju, ostaju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nepismeni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žive od povremene zarade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ili rade na crno, obitelji imaju više djece,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žive na rubovima grada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__main__\Desktop\kvalitativno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71470" y="2643207"/>
            <a:ext cx="5686412" cy="4286255"/>
          </a:xfrm>
          <a:prstGeom prst="rect">
            <a:avLst/>
          </a:prstGeom>
          <a:noFill/>
        </p:spPr>
      </p:pic>
      <p:pic>
        <p:nvPicPr>
          <p:cNvPr id="6" name="Picture 5" descr="kvantitativno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8926" y="-24"/>
            <a:ext cx="6215074" cy="4650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42844" y="476672"/>
            <a:ext cx="3000396" cy="1809320"/>
          </a:xfrm>
          <a:prstGeom prst="rightArrow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KVANTITATIVNO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436096" y="4941168"/>
            <a:ext cx="2850680" cy="1702542"/>
          </a:xfrm>
          <a:prstGeom prst="rightArrow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KVALITATIVNO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-1_376239S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878" t="1205" r="1553"/>
          <a:stretch>
            <a:fillRect/>
          </a:stretch>
        </p:blipFill>
        <p:spPr>
          <a:xfrm>
            <a:off x="0" y="836712"/>
            <a:ext cx="9144000" cy="5951537"/>
          </a:xfr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blijina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28750"/>
            <a:ext cx="9144000" cy="5035550"/>
          </a:xfrm>
          <a:prstGeom prst="rect">
            <a:avLst/>
          </a:prstGeom>
        </p:spPr>
      </p:pic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684584" y="4365104"/>
            <a:ext cx="1584176" cy="1584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0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torni.jpg"/>
          <p:cNvPicPr>
            <a:picLocks noGrp="1" noChangeAspect="1"/>
          </p:cNvPicPr>
          <p:nvPr>
            <p:ph sz="quarter" idx="1"/>
          </p:nvPr>
        </p:nvPicPr>
        <p:blipFill>
          <a:blip r:embed="rId2" cstate="email"/>
          <a:stretch>
            <a:fillRect/>
          </a:stretch>
        </p:blipFill>
        <p:spPr>
          <a:xfrm>
            <a:off x="1000125" y="214313"/>
            <a:ext cx="7158038" cy="65182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581400" y="218586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uktura_potrošn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56913"/>
            <a:ext cx="8786874" cy="614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23528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eljenj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5262" y="1323996"/>
            <a:ext cx="8753475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9512" y="206152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</a:p>
        </p:txBody>
      </p:sp>
    </p:spTree>
    <p:extLst>
      <p:ext uri="{BB962C8B-B14F-4D97-AF65-F5344CB8AC3E}">
        <p14:creationId xmlns:p14="http://schemas.microsoft.com/office/powerpoint/2010/main" val="334926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42875"/>
            <a:ext cx="5967412" cy="658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401888" y="2142663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1457" y="692696"/>
            <a:ext cx="8384913" cy="6022571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3" descr="web1.jpg"/>
          <p:cNvPicPr>
            <a:picLocks noChangeAspect="1"/>
          </p:cNvPicPr>
          <p:nvPr/>
        </p:nvPicPr>
        <p:blipFill rotWithShape="1">
          <a:blip r:embed="rId2"/>
          <a:srcRect l="1658" t="69006" r="80987" b="28094"/>
          <a:stretch/>
        </p:blipFill>
        <p:spPr>
          <a:xfrm>
            <a:off x="539552" y="4912593"/>
            <a:ext cx="1800200" cy="360040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10740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6"/>
          <p:cNvSpPr/>
          <p:nvPr/>
        </p:nvSpPr>
        <p:spPr>
          <a:xfrm>
            <a:off x="428596" y="164305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Pravokutnik 6"/>
          <p:cNvSpPr/>
          <p:nvPr/>
        </p:nvSpPr>
        <p:spPr>
          <a:xfrm>
            <a:off x="3357554" y="164305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6286496" y="164305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271462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34" y="271462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34" y="271462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Poljski seljak u Europi i Americi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</p:spTree>
    <p:extLst>
      <p:ext uri="{BB962C8B-B14F-4D97-AF65-F5344CB8AC3E}">
        <p14:creationId xmlns:p14="http://schemas.microsoft.com/office/powerpoint/2010/main" val="1986188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-32" y="909213"/>
            <a:ext cx="9144032" cy="5472115"/>
          </a:xfrm>
        </p:spPr>
        <p:txBody>
          <a:bodyPr/>
          <a:lstStyle/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STUDIJA SLUČAJA</a:t>
            </a:r>
            <a:endParaRPr lang="hr-HR" sz="3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32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vi-VN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5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KOMPARATIVN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PRISTUP</a:t>
            </a:r>
            <a:r>
              <a:rPr lang="vi-VN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LONGITUDINALNA STRATEGIJA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STRATEGIJA PRESJEKA</a:t>
            </a: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2" y="908720"/>
            <a:ext cx="9144032" cy="552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STUDIJA SLUČAJA</a:t>
            </a:r>
            <a:r>
              <a:rPr kumimoji="0" 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istra</a:t>
            </a:r>
            <a:r>
              <a:rPr kumimoji="0" lang="hr-H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živanje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samo jednog, posebnog slučaja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(jedne osobe, grupe ili društva)</a:t>
            </a: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cilj je detaljno ispitati i opisati predmet istraživanja</a:t>
            </a:r>
            <a:endParaRPr kumimoji="0" lang="hr-H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istraživanje stila življenja mladih u Novom Zagrebu</a:t>
            </a:r>
            <a:endParaRPr kumimoji="0" lang="vi-V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KOMPARATIVN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kumimoji="0" lang="hr-HR" sz="32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PRISTUP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uzimanje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dva ili više slučaj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kako bi se ispitale njihove sličnosti ili razlike</a:t>
            </a:r>
            <a:endParaRPr kumimoji="0" lang="hr-HR" sz="2400" b="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025" marR="0" lvl="1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npr. Durkheimova studija o samoubojstvima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LONGITUDINALNA STRATEGIJA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ispituje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promjene kroz vrijeme 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praćenje grupe učenika kroz osnovnu školu i ispitivanje promjena u njihovim stavovima i ponašanju) – 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The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Marshmallow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Test</a:t>
            </a:r>
            <a:endParaRPr kumimoji="0" lang="vi-V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STRATEGIJA PRESJEKA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zanemaruje vremensku dimenziju i daje sliku situacije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 određenom trenutku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880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prikupljanje informacija o stanovništvu u točno određenom trenutku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00034" y="-27384"/>
            <a:ext cx="8153400" cy="990600"/>
          </a:xfrm>
        </p:spPr>
        <p:txBody>
          <a:bodyPr/>
          <a:lstStyle/>
          <a:p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STRATEGIJ</a:t>
            </a:r>
            <a:r>
              <a:rPr lang="hr-H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ISTRAŽIVANJA</a:t>
            </a:r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5" name="Slika 4" descr="1239261-img-marshmallow-deti-test-sladkosti-vule-pokuse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14"/>
            <a:ext cx="5643602" cy="3597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marshmellow-test-604-cs05071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57554" y="3714752"/>
            <a:ext cx="5643602" cy="3055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49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10" name="Pravokutnik 6"/>
          <p:cNvSpPr/>
          <p:nvPr/>
        </p:nvSpPr>
        <p:spPr>
          <a:xfrm>
            <a:off x="1142976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KVANTITATIVNO 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Pravokutnik 6"/>
          <p:cNvSpPr/>
          <p:nvPr/>
        </p:nvSpPr>
        <p:spPr>
          <a:xfrm>
            <a:off x="5286380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KVALITATIVNO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2928926" y="1214422"/>
            <a:ext cx="3429024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PRISTUPI ISTRAŽIVANJU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Pravokutnik 6"/>
          <p:cNvSpPr/>
          <p:nvPr/>
        </p:nvSpPr>
        <p:spPr>
          <a:xfrm>
            <a:off x="285720" y="4143380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ANKETNO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Pravokutnik 6"/>
          <p:cNvSpPr/>
          <p:nvPr/>
        </p:nvSpPr>
        <p:spPr>
          <a:xfrm>
            <a:off x="285720" y="4750603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ETNOGRAFSKO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istraživanje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Pravokutnik 6"/>
          <p:cNvSpPr/>
          <p:nvPr/>
        </p:nvSpPr>
        <p:spPr>
          <a:xfrm>
            <a:off x="285720" y="3286124"/>
            <a:ext cx="4000528" cy="642942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VRSTE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Pravokutnik 6"/>
          <p:cNvSpPr/>
          <p:nvPr/>
        </p:nvSpPr>
        <p:spPr>
          <a:xfrm>
            <a:off x="285720" y="5357826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DOKUMENATA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1"/>
            <a:endCxn id="21" idx="1"/>
          </p:cNvCxnSpPr>
          <p:nvPr/>
        </p:nvCxnSpPr>
        <p:spPr>
          <a:xfrm rot="10800000" flipV="1">
            <a:off x="285720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22" idx="1"/>
          </p:cNvCxnSpPr>
          <p:nvPr/>
        </p:nvCxnSpPr>
        <p:spPr>
          <a:xfrm rot="10800000" flipV="1">
            <a:off x="285720" y="3607595"/>
            <a:ext cx="1588" cy="135732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4" idx="1"/>
          </p:cNvCxnSpPr>
          <p:nvPr/>
        </p:nvCxnSpPr>
        <p:spPr>
          <a:xfrm rot="10800000" flipV="1">
            <a:off x="285720" y="3607595"/>
            <a:ext cx="1588" cy="200026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avokutnik 6"/>
          <p:cNvSpPr/>
          <p:nvPr/>
        </p:nvSpPr>
        <p:spPr>
          <a:xfrm>
            <a:off x="4500562" y="4143380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STUDIJA SLUČAJA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4500562" y="4786322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KOMPARATIVNI PRISTUP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4500562" y="3286124"/>
            <a:ext cx="4286280" cy="64294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4500562" y="5429264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LONGITUDINALNA STRATEGIJA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4500562" y="6072206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STRATEGIJA PRESJEKA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8786842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8786842" y="3607595"/>
            <a:ext cx="1588" cy="142876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8786842" y="3607595"/>
            <a:ext cx="1588" cy="207170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8786842" y="3607595"/>
            <a:ext cx="1588" cy="271464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11" idx="0"/>
          </p:cNvCxnSpPr>
          <p:nvPr/>
        </p:nvCxnSpPr>
        <p:spPr>
          <a:xfrm rot="16200000" flipH="1">
            <a:off x="5464975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2"/>
            <a:endCxn id="10" idx="0"/>
          </p:cNvCxnSpPr>
          <p:nvPr/>
        </p:nvCxnSpPr>
        <p:spPr>
          <a:xfrm rot="5400000">
            <a:off x="3393273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072198" y="928670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71406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01090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39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25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75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87" grpId="0" build="allAtOnce" animBg="1"/>
      <p:bldP spid="90" grpId="0" build="allAtOnce" animBg="1"/>
      <p:bldP spid="91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37" name="Pravokutnik 6"/>
          <p:cNvSpPr/>
          <p:nvPr/>
        </p:nvSpPr>
        <p:spPr>
          <a:xfrm>
            <a:off x="2269454" y="2805247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EKSPERIMENT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2269454" y="3448189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ANKETA I INTERVJU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2483768" y="1947991"/>
            <a:ext cx="4286280" cy="642942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METODE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2269454" y="4091131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PROMATRANJE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2269454" y="4734073"/>
            <a:ext cx="471490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ANALIZA POSTOJEĆIH PODATAKA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6770048" y="2269462"/>
            <a:ext cx="214314" cy="785818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6770048" y="2269462"/>
            <a:ext cx="214314" cy="1428760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6770048" y="2269462"/>
            <a:ext cx="214314" cy="2071702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6770048" y="2269462"/>
            <a:ext cx="214314" cy="2714644"/>
          </a:xfrm>
          <a:prstGeom prst="bentConnector3">
            <a:avLst>
              <a:gd name="adj1" fmla="val 2066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484296" y="1662239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107504" y="971058"/>
            <a:ext cx="3024336" cy="1827939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metoda koja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ispituje uzročno-posljedične odnose u kontroliranim uvjetima</a:t>
            </a:r>
          </a:p>
          <a:p>
            <a:pPr>
              <a:spcBef>
                <a:spcPts val="600"/>
              </a:spcBef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sociologiji se koristi </a:t>
            </a:r>
          </a:p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TERENSKI EKSPERIMENT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508104" y="692696"/>
            <a:ext cx="3540703" cy="1939086"/>
          </a:xfrm>
          <a:prstGeom prst="wedgeRoundRectCallout">
            <a:avLst>
              <a:gd name="adj1" fmla="val -35103"/>
              <a:gd name="adj2" fmla="val 651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KONTROLNA I EKSPERIMENTALNA GRUPA</a:t>
            </a:r>
          </a:p>
          <a:p>
            <a:pPr>
              <a:spcAft>
                <a:spcPts val="1000"/>
              </a:spcAft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 eksperimentalna grupa se izlaže utjecaju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nezavisne varijable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; kontrolna grupa služi za provjeru valjanosti eksperimenta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899592" y="1477374"/>
            <a:ext cx="3024336" cy="1827939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metoda 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koja nam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daje presjek društva ili neke skupine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 to tako što ispitanici odgovaraju na niz pitanja o temama koje zanimaju istraživača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285448" y="1299919"/>
            <a:ext cx="3540703" cy="1939086"/>
          </a:xfrm>
          <a:prstGeom prst="wedgeRoundRectCallout">
            <a:avLst>
              <a:gd name="adj1" fmla="val -35103"/>
              <a:gd name="adj2" fmla="val 651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hr-HR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ispituju stajališta 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ispitanika</a:t>
            </a:r>
          </a:p>
          <a:p>
            <a:pPr lvl="0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  <a:r>
              <a:rPr lang="hr-HR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istraživač čita pitanja (i ponuđene odgovore)</a:t>
            </a:r>
          </a:p>
          <a:p>
            <a:pPr lvl="0"/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  <a:r>
              <a:rPr lang="hr-HR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ispitanik odgovara svojim riječima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1619672" y="2651874"/>
            <a:ext cx="2520280" cy="1306878"/>
          </a:xfrm>
          <a:prstGeom prst="wedgeRoundRectCallout">
            <a:avLst>
              <a:gd name="adj1" fmla="val 34273"/>
              <a:gd name="adj2" fmla="val 644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NEUTRALNO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BEZ SUDJELOVANJA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SA SUDJELOVANJEM</a:t>
            </a:r>
            <a:endParaRPr lang="hr-H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8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91" grpId="0" build="allAtOnce" animBg="1"/>
      <p:bldP spid="2" grpId="0" animBg="1"/>
      <p:bldP spid="2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980728"/>
            <a:ext cx="8643938" cy="5115272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4 GLAVNE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ISTRAŽIVANJA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SE KORISTE U SOCIOLOGIJI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 drugim znanostima)</a:t>
            </a:r>
          </a:p>
          <a:p>
            <a:pPr marL="0">
              <a:buFont typeface="Wingdings" pitchFamily="2" charset="2"/>
              <a:buNone/>
            </a:pPr>
            <a:endParaRPr lang="hr-HR" sz="28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</a:rPr>
              <a:t>EKSPERIMENT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>
                <a:solidFill>
                  <a:srgbClr val="FFC000"/>
                </a:solidFill>
              </a:rPr>
              <a:t>ANKETA  (I INTERVJU)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ANALIZA POSTOJEĆIH PODATAKA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549844"/>
          </a:xfrm>
        </p:spPr>
        <p:txBody>
          <a:bodyPr/>
          <a:lstStyle/>
          <a:p>
            <a:r>
              <a:rPr lang="hr-HR" dirty="0" smtClean="0"/>
              <a:t>GLAVNE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hr-HR" dirty="0" smtClean="0"/>
              <a:t> U SOCIOLOGIJI</a:t>
            </a:r>
          </a:p>
        </p:txBody>
      </p:sp>
    </p:spTree>
    <p:extLst>
      <p:ext uri="{BB962C8B-B14F-4D97-AF65-F5344CB8AC3E}">
        <p14:creationId xmlns:p14="http://schemas.microsoft.com/office/powerpoint/2010/main" val="180786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836712"/>
            <a:ext cx="9108504" cy="5735538"/>
          </a:xfrm>
        </p:spPr>
        <p:txBody>
          <a:bodyPr/>
          <a:lstStyle/>
          <a:p>
            <a:pPr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istraživačka metoda koja ispituje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uzročno-posljedične odnose u kontroliranim uvjetima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(laboratorij)</a:t>
            </a:r>
            <a:endParaRPr lang="hr-HR" sz="2800" b="1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TERENSKI EKSPERIMENT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eksperiment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prirodnim uvjetima</a:t>
            </a:r>
            <a:endParaRPr lang="hr-HR" sz="28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Hawthrone učinak - što manje utjecati na ponašanje ispitanika</a:t>
            </a:r>
          </a:p>
          <a:p>
            <a:pPr lvl="1"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cilj terenskog eksperimenta je dobiti odgovor na pitanje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zašto se nešto događa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M. Sherif - 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The Robbers Cave Experiment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>
              <a:spcBef>
                <a:spcPts val="24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EKSPERIMENTALNA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(izlaže se utjecaju nezavisne varijable - uzrok)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KONTROLNA GRUPA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izlaže se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nikakvom utjecaju)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mjeri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95536" y="7553"/>
            <a:ext cx="8153400" cy="990600"/>
          </a:xfrm>
        </p:spPr>
        <p:txBody>
          <a:bodyPr/>
          <a:lstStyle/>
          <a:p>
            <a:r>
              <a:rPr lang="hr-HR" sz="4400" dirty="0" smtClean="0"/>
              <a:t>EKSPERIMENT</a:t>
            </a:r>
          </a:p>
        </p:txBody>
      </p:sp>
    </p:spTree>
    <p:extLst>
      <p:ext uri="{BB962C8B-B14F-4D97-AF65-F5344CB8AC3E}">
        <p14:creationId xmlns:p14="http://schemas.microsoft.com/office/powerpoint/2010/main" val="97107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2556060"/>
            <a:ext cx="4000528" cy="1194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s </a:t>
            </a:r>
            <a:r>
              <a:rPr lang="hr-HR" b="1" i="1" dirty="0" smtClean="0">
                <a:solidFill>
                  <a:srgbClr val="FFC000"/>
                </a:solidFill>
              </a:rPr>
              <a:t>neparnim</a:t>
            </a:r>
            <a:r>
              <a:rPr lang="hr-HR" i="1" dirty="0" smtClean="0">
                <a:solidFill>
                  <a:srgbClr val="FFC000"/>
                </a:solidFill>
              </a:rPr>
              <a:t> </a:t>
            </a:r>
            <a:r>
              <a:rPr lang="hr-HR" i="1" dirty="0" smtClean="0"/>
              <a:t>brojevima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500034" y="1217992"/>
            <a:ext cx="4000528" cy="1194133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s </a:t>
            </a:r>
            <a:r>
              <a:rPr lang="hr-HR" b="1" i="1" dirty="0" smtClean="0">
                <a:solidFill>
                  <a:srgbClr val="FF0000"/>
                </a:solidFill>
              </a:rPr>
              <a:t>parnim</a:t>
            </a:r>
            <a:r>
              <a:rPr lang="hr-HR" i="1" dirty="0" smtClean="0">
                <a:solidFill>
                  <a:srgbClr val="FF0000"/>
                </a:solidFill>
              </a:rPr>
              <a:t> </a:t>
            </a:r>
            <a:r>
              <a:rPr lang="hr-HR" i="1" dirty="0" smtClean="0"/>
              <a:t>brojevima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500034" y="3894128"/>
            <a:ext cx="4000528" cy="1188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000" i="1" dirty="0" smtClean="0">
                <a:solidFill>
                  <a:srgbClr val="000000"/>
                </a:solidFill>
              </a:rPr>
              <a:t>- nemogući anagrami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500034" y="5226062"/>
            <a:ext cx="4000528" cy="1220553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- </a:t>
            </a:r>
            <a:r>
              <a:rPr lang="hr-HR" sz="2000" i="1" dirty="0" smtClean="0"/>
              <a:t>uspjeh učenika u 3. anagramu</a:t>
            </a:r>
            <a:r>
              <a:rPr lang="hr-HR" sz="2400" i="1" dirty="0" smtClean="0"/>
              <a:t> </a:t>
            </a:r>
            <a:endParaRPr lang="hr-HR" sz="2400" dirty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500562" y="1815059"/>
            <a:ext cx="12700" cy="2673069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00034" y="1815059"/>
            <a:ext cx="12700" cy="4021280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7523" y="-27384"/>
            <a:ext cx="8124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naučene bespomoćnosti</a:t>
            </a:r>
            <a:endParaRPr lang="hr-HR" sz="2000" dirty="0">
              <a:solidFill>
                <a:srgbClr val="FFC000"/>
              </a:solidFill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72066" y="4071942"/>
            <a:ext cx="1928826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r-H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SBTR</a:t>
            </a:r>
          </a:p>
          <a:p>
            <a:pPr marL="228600" indent="-228600">
              <a:buFont typeface="+mj-lt"/>
              <a:buAutoNum type="arabicPeriod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 OBALVK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5072066" y="5620424"/>
            <a:ext cx="278608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8000" lvl="0" indent="-288000">
              <a:buFont typeface="+mj-lt"/>
              <a:buAutoNum type="arabicPeriod" startAt="3"/>
            </a:pPr>
            <a:r>
              <a:rPr lang="hr-HR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AJICMDEOKRA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2066" y="2786058"/>
            <a:ext cx="3786214" cy="785818"/>
            <a:chOff x="5072066" y="2786058"/>
            <a:chExt cx="3786214" cy="785818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5072066" y="278605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29" y="2872016"/>
              <a:ext cx="1495627" cy="63243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072066" y="1357298"/>
            <a:ext cx="3786214" cy="785818"/>
            <a:chOff x="5072066" y="1357298"/>
            <a:chExt cx="3786214" cy="785818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5072066" y="1357298"/>
              <a:ext cx="3786214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329" y="1443256"/>
              <a:ext cx="1495627" cy="632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75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build="allAtOnce" animBg="1"/>
      <p:bldP spid="7" grpId="0" build="allAtOnce" animBg="1"/>
      <p:bldP spid="8" grpId="0" build="allAtOnce" animBg="1"/>
      <p:bldP spid="3073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96227"/>
            <a:ext cx="7572428" cy="890293"/>
            <a:chOff x="1214414" y="5533739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533739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62367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“zdravo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21040981">
            <a:off x="2089716" y="2702392"/>
            <a:ext cx="1643074" cy="3571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21040981">
            <a:off x="1964803" y="3415255"/>
            <a:ext cx="1642435" cy="5790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6" y="-24"/>
            <a:ext cx="1562681" cy="1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hand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1" y="857232"/>
            <a:ext cx="4359731" cy="585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2765210"/>
            <a:ext cx="3786214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ostali učenici</a:t>
            </a:r>
            <a:endParaRPr lang="hr-HR" sz="2400" dirty="0"/>
          </a:p>
        </p:txBody>
      </p:sp>
      <p:sp>
        <p:nvSpPr>
          <p:cNvPr id="6" name="Rectangle 5"/>
          <p:cNvSpPr/>
          <p:nvPr/>
        </p:nvSpPr>
        <p:spPr>
          <a:xfrm>
            <a:off x="571472" y="1312554"/>
            <a:ext cx="3786214" cy="1098609"/>
          </a:xfrm>
          <a:prstGeom prst="rect">
            <a:avLst/>
          </a:prstGeom>
          <a:solidFill>
            <a:srgbClr val="0099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“nadareni” učenici</a:t>
            </a:r>
            <a:endParaRPr lang="hr-HR" sz="2400" dirty="0"/>
          </a:p>
        </p:txBody>
      </p:sp>
      <p:sp>
        <p:nvSpPr>
          <p:cNvPr id="7" name="Rectangle 6"/>
          <p:cNvSpPr/>
          <p:nvPr/>
        </p:nvSpPr>
        <p:spPr>
          <a:xfrm>
            <a:off x="571472" y="4000503"/>
            <a:ext cx="3786214" cy="1152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smtClean="0">
                <a:solidFill>
                  <a:srgbClr val="000000"/>
                </a:solidFill>
              </a:rPr>
              <a:t>- očekivanja učitelja </a:t>
            </a:r>
            <a:endParaRPr lang="hr-HR" sz="2400"/>
          </a:p>
        </p:txBody>
      </p:sp>
      <p:sp>
        <p:nvSpPr>
          <p:cNvPr id="8" name="Rectangle 7"/>
          <p:cNvSpPr/>
          <p:nvPr/>
        </p:nvSpPr>
        <p:spPr>
          <a:xfrm>
            <a:off x="571472" y="5479853"/>
            <a:ext cx="3786214" cy="907941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uspjeh učenika 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322307" y="-123142"/>
            <a:ext cx="5265745" cy="919138"/>
          </a:xfrm>
        </p:spPr>
        <p:txBody>
          <a:bodyPr anchor="ctr"/>
          <a:lstStyle/>
          <a:p>
            <a:pPr>
              <a:lnSpc>
                <a:spcPts val="2400"/>
              </a:lnSpc>
            </a:pPr>
            <a:r>
              <a:rPr lang="hr-HR" sz="2400" b="0" i="1" dirty="0" smtClean="0"/>
              <a:t>primjer s uspjehom učenika u školi – samoispunjavajuće proročanstvo</a:t>
            </a:r>
            <a:endParaRPr lang="hr-HR" sz="4000" b="0" i="1" dirty="0" smtClean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357686" y="1861859"/>
            <a:ext cx="12700" cy="2714644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71472" y="1861858"/>
            <a:ext cx="12700" cy="4071965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356" y="2209"/>
            <a:ext cx="3495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</a:t>
            </a:r>
            <a:endParaRPr lang="hr-H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3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nford-prison-experi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625" y="214313"/>
            <a:ext cx="5538788" cy="64801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628x4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14313"/>
            <a:ext cx="4524375" cy="55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blindfol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8" y="207963"/>
            <a:ext cx="7215187" cy="647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35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71470" y="980728"/>
            <a:ext cx="9072530" cy="5348620"/>
          </a:xfrm>
        </p:spPr>
        <p:txBody>
          <a:bodyPr/>
          <a:lstStyle/>
          <a:p>
            <a:pPr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istraživačka metoda koja nam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daje presjek društva ili neke skupine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 tako što ispitanici odgovaraju na niz pitanja o temama koje zanimaju istraživača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kombinacija statističke metode intervjua i upitnika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koristi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anketni listić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komad papira na kojemu su postavljena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sa standardiziranim ponuđenim odgovorima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(1,2,4... ili a,b,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 ili slažem se, ne slažem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se..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>
              <a:buFont typeface="Wingdings" pitchFamily="2" charset="2"/>
              <a:buNone/>
            </a:pPr>
            <a:endParaRPr lang="hr-HR" sz="1000" i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KLJUČNI POJMOVI: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POPULACIJA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UZORAK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(REPREZENTATIVNI) – nasumični, stratificirani i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kvotni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(ANKETNI LISTIĆ) 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– strukturirani i nestrukturirani</a:t>
            </a:r>
            <a:endParaRPr lang="hr-HR" sz="21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500034" y="-1164"/>
            <a:ext cx="8153400" cy="549844"/>
          </a:xfrm>
        </p:spPr>
        <p:txBody>
          <a:bodyPr/>
          <a:lstStyle/>
          <a:p>
            <a:r>
              <a:rPr lang="hr-HR" sz="4000" dirty="0" smtClean="0"/>
              <a:t>ANKETA</a:t>
            </a:r>
          </a:p>
        </p:txBody>
      </p:sp>
    </p:spTree>
    <p:extLst>
      <p:ext uri="{BB962C8B-B14F-4D97-AF65-F5344CB8AC3E}">
        <p14:creationId xmlns:p14="http://schemas.microsoft.com/office/powerpoint/2010/main" val="28598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892481" cy="5735538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anketni listić mora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sadržavati osnovne podatke</a:t>
            </a:r>
            <a:r>
              <a:rPr lang="hr-HR" sz="26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(spol, </a:t>
            </a:r>
            <a:r>
              <a:rPr lang="hr-HR" sz="2600" i="1" dirty="0" err="1" smtClean="0">
                <a:latin typeface="Calibri" pitchFamily="34" charset="0"/>
                <a:cs typeface="Calibri" pitchFamily="34" charset="0"/>
              </a:rPr>
              <a:t>dob..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je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tajna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anonimna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broj pitanja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ovisi o važnosti i cilju istraživanja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(oko 20 pitanja jer više pitanja umori ispitanika)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ako očekujemo da ispitanici neće govoriti istinu, postavljamo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zamke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(trik pitanja – primjer sa ispitivanjem tuku li roditelji djecu)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treba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razumljiva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odgovori trebaju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nedvosmisleni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67544" y="104757"/>
            <a:ext cx="8153400" cy="549844"/>
          </a:xfrm>
        </p:spPr>
        <p:txBody>
          <a:bodyPr/>
          <a:lstStyle/>
          <a:p>
            <a:r>
              <a:rPr lang="hr-HR" dirty="0" smtClean="0"/>
              <a:t>PRAVILA ANKETIRANJA</a:t>
            </a:r>
          </a:p>
        </p:txBody>
      </p:sp>
    </p:spTree>
    <p:extLst>
      <p:ext uri="{BB962C8B-B14F-4D97-AF65-F5344CB8AC3E}">
        <p14:creationId xmlns:p14="http://schemas.microsoft.com/office/powerpoint/2010/main" val="38068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9040" y="1124744"/>
            <a:ext cx="8153400" cy="4095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sz="3200" b="1" i="1" dirty="0" smtClean="0"/>
              <a:t>Po jutru se dan poznaje.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potpuno se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niti se slažem niti ne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ne 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uopće se ne slažem</a:t>
            </a:r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31161" y="116632"/>
            <a:ext cx="8585448" cy="990600"/>
          </a:xfrm>
        </p:spPr>
        <p:txBody>
          <a:bodyPr/>
          <a:lstStyle/>
          <a:p>
            <a:r>
              <a:rPr lang="hr-HR" sz="3200" dirty="0" smtClean="0"/>
              <a:t>PRIMJER PITANJA U ANKETI</a:t>
            </a:r>
            <a:r>
              <a:rPr lang="hr-HR" sz="3200" b="0" i="1" dirty="0"/>
              <a:t> </a:t>
            </a:r>
            <a:r>
              <a:rPr lang="hr-HR" sz="3200" b="0" i="1" dirty="0" smtClean="0"/>
              <a:t>	   </a:t>
            </a:r>
            <a:r>
              <a:rPr lang="hr-HR" sz="3200" b="0" i="1" dirty="0" err="1" smtClean="0"/>
              <a:t>Likertova</a:t>
            </a:r>
            <a:r>
              <a:rPr lang="hr-HR" sz="3200" b="0" i="1" dirty="0" smtClean="0"/>
              <a:t> </a:t>
            </a:r>
            <a:r>
              <a:rPr lang="hr-HR" sz="3200" b="0" i="1" dirty="0"/>
              <a:t>skala</a:t>
            </a:r>
            <a:endParaRPr lang="hr-HR" sz="32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6021288"/>
            <a:ext cx="7992888" cy="360040"/>
            <a:chOff x="611560" y="6021288"/>
            <a:chExt cx="7992888" cy="36004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560" y="6381328"/>
              <a:ext cx="799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11560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09782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608004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06226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604448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9553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357754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35597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354198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8352420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hr-HR" sz="3200" b="1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9038207" cy="5257800"/>
          </a:xfrm>
        </p:spPr>
        <p:txBody>
          <a:bodyPr>
            <a:no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hr-HR" sz="1800" dirty="0" smtClean="0"/>
              <a:t>Pažljivo pročitajte lijevu i desnu stranu upitnika. Zaokružite broj koji je bliže onomu što smatrate točnim.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1. Predmet mi je zanimljiv.		5    4    3    2    1	Predmet me ni najmanje ne 							zanima.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2. Način tumačenja gradiva je 	5    4    3    2    1	Način tumačenja gradiva je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zanimljiv i motivirajući.				dosadan.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3. Atmosfera na satu je radna i 	5    4    3    2    1	Atmosfera na satu je napeta i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opuštena.					ne motivira.</a:t>
            </a:r>
          </a:p>
          <a:p>
            <a:pPr>
              <a:buFont typeface="Wingdings" pitchFamily="2" charset="2"/>
              <a:buNone/>
              <a:defRPr/>
            </a:pPr>
            <a:endParaRPr lang="hr-HR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4. Disciplina na satu omogućava	5    4    3    2    1	Disciplina na satu ometa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dobar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5. Nastavni satovi su uglavnom	5    4    3    2    1	Nastavni satovi su uglavnom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dinamični i dobro iskorišteni.			otegnuti i spori.</a:t>
            </a:r>
            <a:endParaRPr lang="hr-HR" sz="1800" dirty="0"/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395536" y="62136"/>
            <a:ext cx="8153400" cy="990600"/>
          </a:xfrm>
        </p:spPr>
        <p:txBody>
          <a:bodyPr/>
          <a:lstStyle/>
          <a:p>
            <a:r>
              <a:rPr lang="hr-HR" dirty="0" smtClean="0"/>
              <a:t>PRIMJER ANKETE </a:t>
            </a:r>
            <a:r>
              <a:rPr lang="hr-HR" b="0" i="1" dirty="0" smtClean="0"/>
              <a:t>(</a:t>
            </a:r>
            <a:r>
              <a:rPr lang="hr-HR" b="0" i="1" dirty="0" err="1" smtClean="0"/>
              <a:t>Likertova</a:t>
            </a:r>
            <a:r>
              <a:rPr lang="hr-HR" b="0" i="1" dirty="0" smtClean="0"/>
              <a:t> skala)</a:t>
            </a:r>
          </a:p>
        </p:txBody>
      </p:sp>
      <p:sp>
        <p:nvSpPr>
          <p:cNvPr id="4" name="Oval 3"/>
          <p:cNvSpPr/>
          <p:nvPr/>
        </p:nvSpPr>
        <p:spPr>
          <a:xfrm>
            <a:off x="4520890" y="2835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4532952" y="1882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199327" y="479998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4854327" y="3804496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4520892" y="5788064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66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uiExpand="1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93685"/>
            <a:ext cx="6929437" cy="655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8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14313"/>
            <a:ext cx="5929313" cy="630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153400" cy="990600"/>
          </a:xfrm>
        </p:spPr>
        <p:txBody>
          <a:bodyPr/>
          <a:lstStyle/>
          <a:p>
            <a:r>
              <a:rPr lang="hr-HR" dirty="0" smtClean="0"/>
              <a:t>ANKETA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3688"/>
            <a:ext cx="5500688" cy="6356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700" y="2071688"/>
            <a:ext cx="4718050" cy="421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34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08520" y="836712"/>
            <a:ext cx="9252520" cy="5763086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niz pitanja koje istraživač (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usmeno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 postavlja ispitanicima 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ispituju stajališta ispitanika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b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odnos radnika prema radu, učenika prema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školi..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400" dirty="0"/>
              <a:t> 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isto kao i upitnik samo što istraživač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čita pitanja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popis stanovništva</a:t>
            </a:r>
          </a:p>
          <a:p>
            <a:pPr>
              <a:spcBef>
                <a:spcPts val="12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/>
              <a:t>intervju</a:t>
            </a:r>
            <a:r>
              <a:rPr lang="hr-HR" b="1" dirty="0"/>
              <a:t> </a:t>
            </a:r>
            <a:r>
              <a:rPr lang="hr-HR" sz="2400" dirty="0"/>
              <a:t>–</a:t>
            </a:r>
            <a:r>
              <a:rPr lang="hr-HR" b="1" dirty="0" smtClean="0"/>
              <a:t> </a:t>
            </a:r>
            <a:r>
              <a:rPr lang="hr-HR" dirty="0" smtClean="0"/>
              <a:t>istraživač </a:t>
            </a:r>
            <a:r>
              <a:rPr lang="hr-HR" b="1" dirty="0" smtClean="0">
                <a:solidFill>
                  <a:srgbClr val="FFC000"/>
                </a:solidFill>
              </a:rPr>
              <a:t>postavlja otvorena pitanja</a:t>
            </a:r>
            <a:r>
              <a:rPr lang="hr-HR" dirty="0" smtClean="0"/>
              <a:t> na koja se odgovara vlastitim riječima</a:t>
            </a:r>
          </a:p>
          <a:p>
            <a:pPr>
              <a:spcBef>
                <a:spcPts val="2400"/>
              </a:spcBef>
              <a:buClrTx/>
              <a:buFont typeface="Calibri" pitchFamily="34" charset="0"/>
              <a:buChar char="─"/>
            </a:pP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anketa i 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spadaju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 dok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nestrukturirani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20250" y="69338"/>
            <a:ext cx="8223658" cy="551350"/>
          </a:xfrm>
        </p:spPr>
        <p:txBody>
          <a:bodyPr/>
          <a:lstStyle/>
          <a:p>
            <a:r>
              <a:rPr lang="hr-HR" dirty="0" smtClean="0"/>
              <a:t>INTERVJU</a:t>
            </a:r>
          </a:p>
        </p:txBody>
      </p:sp>
      <p:pic>
        <p:nvPicPr>
          <p:cNvPr id="5" name="Picture 4" descr="strukturirani_intervj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8715375" cy="43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14345" y="1098573"/>
            <a:ext cx="7929563" cy="5616575"/>
            <a:chOff x="714345" y="1098573"/>
            <a:chExt cx="7929563" cy="5616575"/>
          </a:xfrm>
        </p:grpSpPr>
        <p:pic>
          <p:nvPicPr>
            <p:cNvPr id="4" name="Picture 3" descr="intervju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14345" y="1098573"/>
              <a:ext cx="7929563" cy="5616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357422" y="1285860"/>
              <a:ext cx="4286280" cy="1214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rPr>
                <a:t>Iskreno govoreći nisam siguran kako odgovoriti na to pitanje…</a:t>
              </a:r>
              <a:endParaRPr lang="hr-HR" sz="2800" dirty="0">
                <a:solidFill>
                  <a:schemeClr val="bg1"/>
                </a:solidFill>
                <a:latin typeface="Comic Sans MS" pitchFamily="66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57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buSzPct val="100000"/>
            </a:pPr>
            <a:endParaRPr lang="hr-HR" i="1" dirty="0" smtClean="0"/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4" name="Oval 3"/>
          <p:cNvSpPr/>
          <p:nvPr/>
        </p:nvSpPr>
        <p:spPr>
          <a:xfrm>
            <a:off x="214313" y="471489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3312" y="4786331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0" y="4750613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00375" y="5107793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29312" y="5107798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299328" y="202864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715140" y="205774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trelica zakrivljena gore 10"/>
          <p:cNvSpPr/>
          <p:nvPr/>
        </p:nvSpPr>
        <p:spPr>
          <a:xfrm flipH="1">
            <a:off x="1643042" y="6215058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6431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214282" y="471488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13" name="Pravokutnik 12"/>
          <p:cNvSpPr/>
          <p:nvPr/>
        </p:nvSpPr>
        <p:spPr>
          <a:xfrm>
            <a:off x="1500166" y="3857628"/>
            <a:ext cx="4643470" cy="26432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5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3" grpId="0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84976" cy="5591544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Calibri" pitchFamily="34" charset="0"/>
              <a:buChar char="─"/>
              <a:defRPr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kvalitativna metoda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koja pretpostavlja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“rad na terenu”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što zahtjeva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sustavno praćenje pojedinaca unutar odabrane grupe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sudjelovanjem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grupi ili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PROMATRANJA: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NEUTRALNO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SUDJELOVANJA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/>
              <a:t>p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 SUDJELOVANJEM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30704" y="90256"/>
            <a:ext cx="8153400" cy="504056"/>
          </a:xfrm>
        </p:spPr>
        <p:txBody>
          <a:bodyPr/>
          <a:lstStyle/>
          <a:p>
            <a:r>
              <a:rPr lang="hr-HR" dirty="0" smtClean="0"/>
              <a:t>PROMATRANJE</a:t>
            </a:r>
          </a:p>
        </p:txBody>
      </p:sp>
    </p:spTree>
    <p:extLst>
      <p:ext uri="{BB962C8B-B14F-4D97-AF65-F5344CB8AC3E}">
        <p14:creationId xmlns:p14="http://schemas.microsoft.com/office/powerpoint/2010/main" val="18222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igation_room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062" y="899089"/>
            <a:ext cx="8761713" cy="574216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1048" y="62136"/>
            <a:ext cx="8153400" cy="990600"/>
          </a:xfrm>
        </p:spPr>
        <p:txBody>
          <a:bodyPr/>
          <a:lstStyle/>
          <a:p>
            <a:r>
              <a:rPr lang="hr-HR" dirty="0" smtClean="0"/>
              <a:t>NEUTRALNO PROMATRANJE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Slika 4" descr="1239261-img-marshmallow-deti-test-sladkosti-vule-pokuseni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44" y="71414"/>
              <a:ext cx="5643602" cy="35977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Slika 5" descr="marshmellow-test-604-cs050713.jpg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3357554" y="3714752"/>
              <a:ext cx="5643602" cy="305539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45744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20250" y="116632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PROMATRANJE SA SUDJELOVANJEM</a:t>
            </a:r>
          </a:p>
        </p:txBody>
      </p:sp>
      <p:pic>
        <p:nvPicPr>
          <p:cNvPr id="8" name="Slika 7" descr="453608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828341" y="764705"/>
            <a:ext cx="4101024" cy="5914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Slika 8" descr="Erving_Goffman.jpg"/>
          <p:cNvPicPr>
            <a:picLocks noChangeAspect="1"/>
          </p:cNvPicPr>
          <p:nvPr/>
        </p:nvPicPr>
        <p:blipFill>
          <a:blip r:embed="rId3"/>
          <a:srcRect l="3740" r="4429"/>
          <a:stretch>
            <a:fillRect/>
          </a:stretch>
        </p:blipFill>
        <p:spPr>
          <a:xfrm>
            <a:off x="323528" y="764704"/>
            <a:ext cx="4246640" cy="5914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a 12"/>
          <p:cNvGrpSpPr/>
          <p:nvPr/>
        </p:nvGrpSpPr>
        <p:grpSpPr>
          <a:xfrm>
            <a:off x="1482027" y="3000372"/>
            <a:ext cx="6447559" cy="3643338"/>
            <a:chOff x="2928926" y="1500174"/>
            <a:chExt cx="5562600" cy="3143272"/>
          </a:xfrm>
        </p:grpSpPr>
        <p:pic>
          <p:nvPicPr>
            <p:cNvPr id="11" name="Slika 10" descr="david.jpg"/>
            <p:cNvPicPr>
              <a:picLocks noChangeAspect="1"/>
            </p:cNvPicPr>
            <p:nvPr/>
          </p:nvPicPr>
          <p:blipFill>
            <a:blip r:embed="rId4"/>
            <a:srcRect b="-13014"/>
            <a:stretch>
              <a:fillRect/>
            </a:stretch>
          </p:blipFill>
          <p:spPr>
            <a:xfrm>
              <a:off x="2928926" y="1500174"/>
              <a:ext cx="5562600" cy="3143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Pravokutnik 11"/>
            <p:cNvSpPr/>
            <p:nvPr/>
          </p:nvSpPr>
          <p:spPr>
            <a:xfrm>
              <a:off x="3000364" y="4286256"/>
              <a:ext cx="5429288" cy="3186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hr-HR" b="1" i="1" dirty="0" smtClean="0">
                  <a:solidFill>
                    <a:schemeClr val="bg1"/>
                  </a:solidFill>
                </a:rPr>
                <a:t>D.</a:t>
              </a:r>
              <a:r>
                <a:rPr lang="hr-HR" i="1" dirty="0" smtClean="0">
                  <a:solidFill>
                    <a:schemeClr val="bg1"/>
                  </a:solidFill>
                </a:rPr>
                <a:t> </a:t>
              </a:r>
              <a:r>
                <a:rPr lang="hr-HR" b="1" i="1" dirty="0" err="1" smtClean="0">
                  <a:solidFill>
                    <a:schemeClr val="bg1"/>
                  </a:solidFill>
                </a:rPr>
                <a:t>Rosenhan</a:t>
              </a:r>
              <a:r>
                <a:rPr lang="hr-HR" i="1" dirty="0" smtClean="0">
                  <a:solidFill>
                    <a:schemeClr val="bg1"/>
                  </a:solidFill>
                </a:rPr>
                <a:t> (1973.) – "</a:t>
              </a:r>
              <a:r>
                <a:rPr lang="en-US" i="1" dirty="0" smtClean="0">
                  <a:solidFill>
                    <a:schemeClr val="bg1"/>
                  </a:solidFill>
                </a:rPr>
                <a:t>On being sane in insane places</a:t>
              </a:r>
              <a:r>
                <a:rPr lang="hr-HR" i="1" dirty="0" smtClean="0">
                  <a:solidFill>
                    <a:schemeClr val="bg1"/>
                  </a:solidFill>
                </a:rPr>
                <a:t>”</a:t>
              </a:r>
              <a:endParaRPr lang="hr-HR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45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733400"/>
            <a:ext cx="9108504" cy="895400"/>
          </a:xfrm>
        </p:spPr>
        <p:txBody>
          <a:bodyPr/>
          <a:lstStyle/>
          <a:p>
            <a:r>
              <a:rPr lang="hr-HR" sz="2400" dirty="0" smtClean="0"/>
              <a:t>primjer </a:t>
            </a:r>
            <a:r>
              <a:rPr lang="hr-HR" sz="2400" dirty="0" err="1" smtClean="0"/>
              <a:t>Malinowskog</a:t>
            </a:r>
            <a:r>
              <a:rPr lang="hr-HR" sz="2400" dirty="0" smtClean="0"/>
              <a:t> i </a:t>
            </a:r>
            <a:r>
              <a:rPr lang="hr-HR" sz="2400" i="1" dirty="0" smtClean="0"/>
              <a:t>Kula</a:t>
            </a:r>
            <a:r>
              <a:rPr lang="hr-HR" sz="2400" dirty="0" smtClean="0"/>
              <a:t> sustava domorodaca zapadnog Pacifika (</a:t>
            </a:r>
            <a:r>
              <a:rPr lang="hr-HR" sz="2400" dirty="0" err="1" smtClean="0"/>
              <a:t>Trobridski</a:t>
            </a:r>
            <a:r>
              <a:rPr lang="hr-HR" sz="2400" dirty="0" smtClean="0"/>
              <a:t> otoci)</a:t>
            </a:r>
          </a:p>
        </p:txBody>
      </p:sp>
      <p:pic>
        <p:nvPicPr>
          <p:cNvPr id="4" name="Picture 3" descr="wbmalinowski_wideweb__430x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4" y="1628800"/>
            <a:ext cx="854654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6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pic>
        <p:nvPicPr>
          <p:cNvPr id="6" name="Content Placeholder 3" descr="anths-cart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40090" y="749729"/>
            <a:ext cx="4770643" cy="5912913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8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3" y="908720"/>
            <a:ext cx="9036497" cy="5688632"/>
          </a:xfrm>
        </p:spPr>
        <p:txBody>
          <a:bodyPr/>
          <a:lstStyle/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</a:t>
            </a:r>
            <a:r>
              <a:rPr lang="vi-VN" sz="2800" dirty="0" smtClean="0">
                <a:solidFill>
                  <a:schemeClr val="bg1"/>
                </a:solidFill>
              </a:rPr>
              <a:t>analiza</a:t>
            </a:r>
            <a:r>
              <a:rPr lang="hr-HR" sz="2800" dirty="0" smtClean="0">
                <a:solidFill>
                  <a:schemeClr val="bg1"/>
                </a:solidFill>
              </a:rPr>
              <a:t> </a:t>
            </a:r>
            <a:r>
              <a:rPr lang="vi-VN" sz="2800" dirty="0" smtClean="0">
                <a:solidFill>
                  <a:schemeClr val="bg1"/>
                </a:solidFill>
              </a:rPr>
              <a:t>podataka koje su </a:t>
            </a:r>
            <a:r>
              <a:rPr lang="vi-VN" sz="2800" b="1" dirty="0" smtClean="0">
                <a:solidFill>
                  <a:schemeClr val="bg1"/>
                </a:solidFill>
              </a:rPr>
              <a:t>prikupili drugi </a:t>
            </a:r>
            <a:r>
              <a:rPr lang="vi-VN" sz="2400" i="1" dirty="0" smtClean="0">
                <a:solidFill>
                  <a:schemeClr val="bg1"/>
                </a:solidFill>
              </a:rPr>
              <a:t>(npr. DZS, UN, Svjetska banka...)</a:t>
            </a:r>
            <a:endParaRPr lang="hr-HR" sz="2400" i="1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usredotočuje se 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>
                <a:solidFill>
                  <a:schemeClr val="bg1"/>
                </a:solidFill>
              </a:rPr>
              <a:t>Thomas i </a:t>
            </a:r>
            <a:r>
              <a:rPr lang="pl-PL" sz="2400" i="1" dirty="0" smtClean="0">
                <a:solidFill>
                  <a:schemeClr val="bg1"/>
                </a:solidFill>
              </a:rPr>
              <a:t>Znaniecki - Poljski seljak u Europi i Americi</a:t>
            </a:r>
            <a:endParaRPr lang="hr-HR" sz="2400" dirty="0" smtClean="0">
              <a:solidFill>
                <a:schemeClr val="bg1"/>
              </a:solidFill>
            </a:endParaRPr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– usredotočuje se na karakteristike samog sadržaja - </a:t>
            </a:r>
            <a:r>
              <a:rPr lang="hr-H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800" i="1" dirty="0" smtClean="0">
                <a:solidFill>
                  <a:schemeClr val="bg1"/>
                </a:solidFill>
              </a:rPr>
              <a:t> je rečeno i </a:t>
            </a:r>
            <a:r>
              <a:rPr lang="hr-HR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i="1" dirty="0" smtClean="0">
                <a:solidFill>
                  <a:schemeClr val="bg1"/>
                </a:solidFill>
              </a:rPr>
              <a:t>je rečeno </a:t>
            </a:r>
            <a:r>
              <a:rPr lang="hr-HR" sz="2800" dirty="0" smtClean="0">
                <a:solidFill>
                  <a:schemeClr val="bg1"/>
                </a:solidFill>
              </a:rPr>
              <a:t>(kvantitativna i kvalitativna metoda) – </a:t>
            </a:r>
            <a:r>
              <a:rPr lang="hr-HR" sz="2400" i="1" dirty="0" smtClean="0">
                <a:solidFill>
                  <a:schemeClr val="bg1"/>
                </a:solidFill>
              </a:rPr>
              <a:t>npr. analiza govora političara ili natpisi u novinama, analiza izričaja sportskih komentatora…</a:t>
            </a:r>
            <a:endParaRPr lang="hr-HR" sz="2800" i="1" dirty="0" smtClean="0">
              <a:solidFill>
                <a:schemeClr val="bg1"/>
              </a:solidFill>
            </a:endParaRPr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>
                <a:solidFill>
                  <a:schemeClr val="bg1"/>
                </a:solidFill>
              </a:rPr>
              <a:t>Branislava Baranović – „Slika žene u udžbenicima književnosti”</a:t>
            </a:r>
            <a:endParaRPr lang="hr-HR" sz="2400" i="1" dirty="0">
              <a:solidFill>
                <a:schemeClr val="bg1"/>
              </a:solidFill>
            </a:endParaRPr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7544" y="110394"/>
            <a:ext cx="8153400" cy="990600"/>
          </a:xfrm>
        </p:spPr>
        <p:txBody>
          <a:bodyPr/>
          <a:lstStyle/>
          <a:p>
            <a:r>
              <a:rPr lang="hr-HR" dirty="0" smtClean="0"/>
              <a:t>ANALIZA POSTOJEĆIH PODATAKA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908720"/>
            <a:ext cx="9036497" cy="5688632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Calibri" pitchFamily="34" charset="0"/>
              <a:buChar char="—"/>
              <a:defRPr sz="2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Calibri" pitchFamily="34" charset="0"/>
              <a:buChar char="—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</a:t>
            </a:r>
            <a:r>
              <a:rPr lang="vi-VN" dirty="0" smtClean="0"/>
              <a:t>analiza</a:t>
            </a:r>
            <a:r>
              <a:rPr lang="hr-HR" dirty="0" smtClean="0"/>
              <a:t> </a:t>
            </a:r>
            <a:r>
              <a:rPr lang="vi-VN" dirty="0" smtClean="0"/>
              <a:t>podataka koje su </a:t>
            </a:r>
            <a:r>
              <a:rPr lang="vi-VN" b="1" dirty="0" smtClean="0">
                <a:solidFill>
                  <a:srgbClr val="FFC000"/>
                </a:solidFill>
              </a:rPr>
              <a:t>prikupili drugi </a:t>
            </a:r>
            <a:r>
              <a:rPr lang="vi-VN" sz="2400" i="1" dirty="0" smtClean="0"/>
              <a:t>(npr. DZS, UN, Svjetska banka...)</a:t>
            </a:r>
            <a:endParaRPr lang="hr-HR" sz="2400" i="1" dirty="0" smtClean="0"/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usredotočuje se 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i="1" dirty="0" err="1" smtClean="0"/>
              <a:t>Thomas</a:t>
            </a:r>
            <a:r>
              <a:rPr lang="hr-HR" i="1" dirty="0" smtClean="0"/>
              <a:t> i </a:t>
            </a:r>
            <a:r>
              <a:rPr lang="pl-PL" i="1" dirty="0" smtClean="0"/>
              <a:t>Znaniecki - Poljski seljak u Europi i Americi</a:t>
            </a:r>
            <a:endParaRPr lang="hr-HR" dirty="0" smtClean="0"/>
          </a:p>
          <a:p>
            <a:pPr marL="514350" indent="-514350">
              <a:spcBef>
                <a:spcPts val="30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usredotočuje se na karakteristike samog sadržaja –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 </a:t>
            </a:r>
            <a:r>
              <a:rPr lang="hr-HR" i="1" dirty="0" smtClean="0"/>
              <a:t>je rečeno i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i="1" dirty="0" smtClean="0"/>
              <a:t>je rečeno </a:t>
            </a:r>
            <a:r>
              <a:rPr lang="hr-HR" dirty="0" smtClean="0"/>
              <a:t>(kvantitativna i kvalitativna metoda) </a:t>
            </a:r>
            <a:endParaRPr lang="hr-HR" i="1" dirty="0" smtClean="0"/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npr</a:t>
            </a:r>
            <a:r>
              <a:rPr lang="hr-HR" sz="2400" i="1" dirty="0"/>
              <a:t>. analiza govora političara ili natpisi u novinama, analiza izričaja sportskih </a:t>
            </a:r>
            <a:r>
              <a:rPr lang="hr-HR" sz="2400" i="1" dirty="0" smtClean="0"/>
              <a:t>komentatora…</a:t>
            </a:r>
          </a:p>
          <a:p>
            <a:pPr marL="936000" indent="-360000">
              <a:spcBef>
                <a:spcPts val="6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Branislava Baranović – „Slika žene u udžbenicima književnosti”</a:t>
            </a:r>
          </a:p>
        </p:txBody>
      </p:sp>
    </p:spTree>
    <p:extLst>
      <p:ext uri="{BB962C8B-B14F-4D97-AF65-F5344CB8AC3E}">
        <p14:creationId xmlns:p14="http://schemas.microsoft.com/office/powerpoint/2010/main" val="83288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1000" contrast="-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42844" y="500042"/>
            <a:ext cx="8870102" cy="6215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ravokutnik 6"/>
          <p:cNvSpPr/>
          <p:nvPr/>
        </p:nvSpPr>
        <p:spPr>
          <a:xfrm>
            <a:off x="1428728" y="1285860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642938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/>
          <p:cNvSpPr/>
          <p:nvPr/>
        </p:nvSpPr>
        <p:spPr>
          <a:xfrm>
            <a:off x="392905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/>
          <p:cNvSpPr/>
          <p:nvPr/>
        </p:nvSpPr>
        <p:spPr>
          <a:xfrm>
            <a:off x="142872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ravokutnik 12"/>
          <p:cNvSpPr/>
          <p:nvPr/>
        </p:nvSpPr>
        <p:spPr>
          <a:xfrm>
            <a:off x="642938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ravokutnik 13"/>
          <p:cNvSpPr/>
          <p:nvPr/>
        </p:nvSpPr>
        <p:spPr>
          <a:xfrm>
            <a:off x="392905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/>
          <p:cNvSpPr/>
          <p:nvPr/>
        </p:nvSpPr>
        <p:spPr>
          <a:xfrm>
            <a:off x="1428728" y="3857628"/>
            <a:ext cx="2500330" cy="642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/>
          <p:cNvSpPr/>
          <p:nvPr/>
        </p:nvSpPr>
        <p:spPr>
          <a:xfrm>
            <a:off x="6429388" y="3857628"/>
            <a:ext cx="2500330" cy="107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avokutnik 16"/>
          <p:cNvSpPr/>
          <p:nvPr/>
        </p:nvSpPr>
        <p:spPr>
          <a:xfrm>
            <a:off x="3929058" y="3857628"/>
            <a:ext cx="2500330" cy="1143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/>
          <p:cNvSpPr/>
          <p:nvPr/>
        </p:nvSpPr>
        <p:spPr>
          <a:xfrm>
            <a:off x="142872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avokutnik 18"/>
          <p:cNvSpPr/>
          <p:nvPr/>
        </p:nvSpPr>
        <p:spPr>
          <a:xfrm>
            <a:off x="6429388" y="5000636"/>
            <a:ext cx="2500330" cy="1643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/>
          <p:cNvSpPr/>
          <p:nvPr/>
        </p:nvSpPr>
        <p:spPr>
          <a:xfrm>
            <a:off x="392905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7000892" y="44624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udžbenik 304. str</a:t>
            </a:r>
            <a:endParaRPr lang="hr-H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45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avokutnik 32"/>
          <p:cNvSpPr/>
          <p:nvPr/>
        </p:nvSpPr>
        <p:spPr>
          <a:xfrm>
            <a:off x="142844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NEZAVISNA VARIJABLA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ona pojava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prstClr val="white"/>
                </a:solidFill>
                <a:latin typeface="+mj-lt"/>
              </a:rPr>
              <a:t>koju smatramo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Pravokutnik 33"/>
          <p:cNvSpPr/>
          <p:nvPr/>
        </p:nvSpPr>
        <p:spPr>
          <a:xfrm>
            <a:off x="3071802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ZAVISNA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ona pojava koju smatramo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51" name="Grupa 50"/>
          <p:cNvGrpSpPr/>
          <p:nvPr/>
        </p:nvGrpSpPr>
        <p:grpSpPr>
          <a:xfrm>
            <a:off x="1785918" y="5214939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49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46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8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UZROČNOST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grpSp>
        <p:nvGrpSpPr>
          <p:cNvPr id="57" name="Grupa 50"/>
          <p:cNvGrpSpPr/>
          <p:nvPr/>
        </p:nvGrpSpPr>
        <p:grpSpPr>
          <a:xfrm>
            <a:off x="1785918" y="5857892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58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61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6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KORELACIJA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5" name="Pravokutnik 4"/>
          <p:cNvSpPr/>
          <p:nvPr/>
        </p:nvSpPr>
        <p:spPr>
          <a:xfrm>
            <a:off x="214282" y="714356"/>
            <a:ext cx="4000528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KONCEPT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apstraktna ideja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koja označava neki dio stvarnosti </a:t>
            </a:r>
            <a:br>
              <a:rPr lang="hr-HR" dirty="0" smtClean="0">
                <a:solidFill>
                  <a:prstClr val="white"/>
                </a:solidFill>
                <a:latin typeface="+mj-lt"/>
              </a:rPr>
            </a:br>
            <a:r>
              <a:rPr lang="hr-HR" i="1" dirty="0" smtClean="0">
                <a:solidFill>
                  <a:prstClr val="white"/>
                </a:solidFill>
                <a:latin typeface="+mj-lt"/>
              </a:rPr>
              <a:t>(u idealnom i pojednostavljenom obliku)</a:t>
            </a:r>
            <a:endParaRPr lang="hr-HR" i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opisuju odnos između dva ili više koncepata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– 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Pravokutnik 18"/>
          <p:cNvSpPr/>
          <p:nvPr/>
        </p:nvSpPr>
        <p:spPr>
          <a:xfrm>
            <a:off x="2786050" y="2000240"/>
            <a:ext cx="1928826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TEORIJA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empirijski potvrđene generalizacije</a:t>
            </a:r>
            <a:r>
              <a:rPr lang="vi-V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povezane u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logički organiziran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skup tvrdnji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Right Arrow 6"/>
          <p:cNvSpPr/>
          <p:nvPr/>
        </p:nvSpPr>
        <p:spPr>
          <a:xfrm flipH="1">
            <a:off x="4786317" y="2786053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Pravokutnik 26"/>
          <p:cNvSpPr/>
          <p:nvPr/>
        </p:nvSpPr>
        <p:spPr>
          <a:xfrm>
            <a:off x="71406" y="2500306"/>
            <a:ext cx="2571768" cy="1214446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Pravokutnik 41"/>
          <p:cNvSpPr/>
          <p:nvPr/>
        </p:nvSpPr>
        <p:spPr>
          <a:xfrm>
            <a:off x="5165748" y="4572008"/>
            <a:ext cx="2027215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(NULTA ili POČETNA)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prva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 od koje se polazi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(od nje počinje istraživanje)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Pravokutnik 42"/>
          <p:cNvSpPr/>
          <p:nvPr/>
        </p:nvSpPr>
        <p:spPr>
          <a:xfrm>
            <a:off x="7286644" y="4572008"/>
            <a:ext cx="1785950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NEGATIVNA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kada se hipoteza postavi 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niječnom obliku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000100" y="3714752"/>
            <a:ext cx="2928958" cy="1285884"/>
            <a:chOff x="1000100" y="3714752"/>
            <a:chExt cx="2928958" cy="1285884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535753" y="4179099"/>
              <a:ext cx="1285884" cy="3571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000232" y="3071810"/>
              <a:ext cx="1285884" cy="257176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Kutni poveznik 66"/>
          <p:cNvCxnSpPr>
            <a:stCxn id="5" idx="3"/>
            <a:endCxn id="6" idx="1"/>
          </p:cNvCxnSpPr>
          <p:nvPr/>
        </p:nvCxnSpPr>
        <p:spPr>
          <a:xfrm flipV="1">
            <a:off x="4214810" y="714356"/>
            <a:ext cx="928694" cy="571504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Kutni poveznik 68"/>
          <p:cNvCxnSpPr>
            <a:stCxn id="5" idx="2"/>
            <a:endCxn id="27" idx="0"/>
          </p:cNvCxnSpPr>
          <p:nvPr/>
        </p:nvCxnSpPr>
        <p:spPr>
          <a:xfrm rot="5400000">
            <a:off x="1464447" y="1750207"/>
            <a:ext cx="642942" cy="857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a 88"/>
          <p:cNvGrpSpPr/>
          <p:nvPr/>
        </p:nvGrpSpPr>
        <p:grpSpPr>
          <a:xfrm>
            <a:off x="6179357" y="4143375"/>
            <a:ext cx="2001057" cy="429426"/>
            <a:chOff x="6179357" y="4143375"/>
            <a:chExt cx="2001057" cy="429426"/>
          </a:xfrm>
        </p:grpSpPr>
        <p:cxnSp>
          <p:nvCxnSpPr>
            <p:cNvPr id="71" name="Kutni poveznik 70"/>
            <p:cNvCxnSpPr>
              <a:stCxn id="8" idx="2"/>
              <a:endCxn id="42" idx="0"/>
            </p:cNvCxnSpPr>
            <p:nvPr/>
          </p:nvCxnSpPr>
          <p:spPr>
            <a:xfrm rot="5400000">
              <a:off x="6965172" y="3357560"/>
              <a:ext cx="428633" cy="200026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Kutni poveznik 72"/>
            <p:cNvCxnSpPr>
              <a:stCxn id="8" idx="2"/>
              <a:endCxn id="43" idx="0"/>
            </p:cNvCxnSpPr>
            <p:nvPr/>
          </p:nvCxnSpPr>
          <p:spPr>
            <a:xfrm rot="5400000">
              <a:off x="7965303" y="4357691"/>
              <a:ext cx="428633" cy="1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stopa nataliteta u društvu opada s porastom razine industrijalizacije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6" name="Pravokutnik 105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08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286388"/>
            <a:ext cx="1803400" cy="1346200"/>
          </a:xfrm>
          <a:prstGeom prst="rect">
            <a:avLst/>
          </a:prstGeom>
        </p:spPr>
      </p:pic>
      <p:sp>
        <p:nvSpPr>
          <p:cNvPr id="109" name="Right Arrow 6"/>
          <p:cNvSpPr/>
          <p:nvPr/>
        </p:nvSpPr>
        <p:spPr>
          <a:xfrm>
            <a:off x="2214546" y="5715016"/>
            <a:ext cx="428625" cy="571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10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6" y="5286388"/>
            <a:ext cx="1778000" cy="876300"/>
          </a:xfrm>
          <a:prstGeom prst="rect">
            <a:avLst/>
          </a:prstGeom>
        </p:spPr>
      </p:pic>
      <p:pic>
        <p:nvPicPr>
          <p:cNvPr id="104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85720" y="5857892"/>
            <a:ext cx="1244048" cy="820051"/>
          </a:xfrm>
          <a:prstGeom prst="rect">
            <a:avLst/>
          </a:prstGeom>
        </p:spPr>
      </p:pic>
      <p:sp>
        <p:nvSpPr>
          <p:cNvPr id="111" name="Pravokutnik 110"/>
          <p:cNvSpPr/>
          <p:nvPr/>
        </p:nvSpPr>
        <p:spPr>
          <a:xfrm>
            <a:off x="2928926" y="4929198"/>
            <a:ext cx="1643074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black"/>
                </a:solidFill>
                <a:latin typeface="+mj-lt"/>
              </a:rPr>
              <a:t>ZAVISNA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2" name="Pravokutnik 111"/>
          <p:cNvSpPr/>
          <p:nvPr/>
        </p:nvSpPr>
        <p:spPr>
          <a:xfrm>
            <a:off x="285720" y="4929198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2" name="Pravokutnik 121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viši socioekonomski položaj žene (nezavisna varijabla) – niža stopa smrtnosti novorođenčadi (zavisna varijabla)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3" name="Pravokutnik 122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socioekonomski položaj žene: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5" name="Pravokutnik 124"/>
          <p:cNvSpPr/>
          <p:nvPr/>
        </p:nvSpPr>
        <p:spPr>
          <a:xfrm>
            <a:off x="285720" y="557214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stupanj obrazovanja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6" name="Pravokutnik 125"/>
          <p:cNvSpPr/>
          <p:nvPr/>
        </p:nvSpPr>
        <p:spPr>
          <a:xfrm>
            <a:off x="285720" y="592933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visina primanja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7" name="Pravokutnik 126"/>
          <p:cNvSpPr/>
          <p:nvPr/>
        </p:nvSpPr>
        <p:spPr>
          <a:xfrm>
            <a:off x="285720" y="628652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vrsta posla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8" name="Right Arrow 6"/>
          <p:cNvSpPr/>
          <p:nvPr/>
        </p:nvSpPr>
        <p:spPr>
          <a:xfrm>
            <a:off x="2643174" y="5786454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9" name="Pravokutnik 128"/>
          <p:cNvSpPr/>
          <p:nvPr/>
        </p:nvSpPr>
        <p:spPr>
          <a:xfrm>
            <a:off x="3143240" y="5572140"/>
            <a:ext cx="1500198" cy="10715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black"/>
                </a:solidFill>
                <a:latin typeface="+mj-lt"/>
              </a:rPr>
              <a:t>STOPA SMRTNOSTI DOJENČADI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4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stopa nataliteta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u društvu opada s porastom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razine industrijalizacije</a:t>
            </a:r>
            <a:endParaRPr lang="hr-HR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49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19" grpId="0" build="allAtOnce" animBg="1"/>
      <p:bldP spid="23" grpId="0" animBg="1"/>
      <p:bldP spid="27" grpId="0" build="allAtOnce" animBg="1"/>
      <p:bldP spid="42" grpId="0" build="allAtOnce" animBg="1"/>
      <p:bldP spid="43" grpId="0" build="allAtOnce" animBg="1"/>
      <p:bldP spid="103" grpId="0" build="allAtOnce" animBg="1"/>
      <p:bldP spid="106" grpId="0" animBg="1"/>
      <p:bldP spid="109" grpId="0" animBg="1"/>
      <p:bldP spid="111" grpId="0" build="allAtOnce" animBg="1"/>
      <p:bldP spid="112" grpId="0" build="allAtOnce" animBg="1"/>
      <p:bldP spid="122" grpId="0" animBg="1"/>
      <p:bldP spid="123" grpId="0" animBg="1"/>
      <p:bldP spid="125" grpId="0" build="allAtOnce" animBg="1"/>
      <p:bldP spid="126" grpId="0" build="allAtOnce" animBg="1"/>
      <p:bldP spid="127" grpId="0" build="allAtOnce" animBg="1"/>
      <p:bldP spid="128" grpId="0" animBg="1"/>
      <p:bldP spid="129" grpId="0" build="allAtOnce" animBg="1"/>
      <p:bldP spid="74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282" y="3143248"/>
            <a:ext cx="5357850" cy="207170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 rot="20620832">
            <a:off x="88554" y="217721"/>
            <a:ext cx="2286016" cy="1928826"/>
          </a:xfrm>
          <a:prstGeom prst="cloud">
            <a:avLst/>
          </a:prstGeom>
          <a:solidFill>
            <a:srgbClr val="CC33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ZADAĆA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 rot="20496399">
            <a:off x="1646955" y="1244548"/>
            <a:ext cx="2286016" cy="1753314"/>
          </a:xfrm>
          <a:prstGeom prst="cloud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loud 14"/>
          <p:cNvSpPr/>
          <p:nvPr/>
        </p:nvSpPr>
        <p:spPr>
          <a:xfrm rot="887795">
            <a:off x="1683663" y="361268"/>
            <a:ext cx="2286016" cy="1657057"/>
          </a:xfrm>
          <a:prstGeom prst="cloud">
            <a:avLst/>
          </a:prstGeom>
          <a:solidFill>
            <a:srgbClr val="0099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 rot="21264409">
            <a:off x="207808" y="1097280"/>
            <a:ext cx="2286016" cy="1795964"/>
          </a:xfrm>
          <a:prstGeom prst="clou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9388" y="642918"/>
            <a:ext cx="2286016" cy="2286016"/>
          </a:xfrm>
          <a:prstGeom prst="smileyFace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POJEDINAC</a:t>
            </a:r>
            <a:endParaRPr lang="hr-H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285860"/>
            <a:ext cx="2143140" cy="1143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7158" y="3000372"/>
            <a:ext cx="5068657" cy="1323439"/>
            <a:chOff x="1428728" y="3643314"/>
            <a:chExt cx="5068657" cy="1323439"/>
          </a:xfrm>
        </p:grpSpPr>
        <p:sp>
          <p:nvSpPr>
            <p:cNvPr id="5" name="Plus 4"/>
            <p:cNvSpPr/>
            <p:nvPr/>
          </p:nvSpPr>
          <p:spPr>
            <a:xfrm>
              <a:off x="2516437" y="3876405"/>
              <a:ext cx="857256" cy="857256"/>
            </a:xfrm>
            <a:prstGeom prst="mathPlus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72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149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Equal 7"/>
            <p:cNvSpPr/>
            <p:nvPr/>
          </p:nvSpPr>
          <p:spPr>
            <a:xfrm>
              <a:off x="4623858" y="3983562"/>
              <a:ext cx="785818" cy="642942"/>
            </a:xfrm>
            <a:prstGeom prst="mathEqual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72132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7158" y="4000504"/>
            <a:ext cx="5068657" cy="1323439"/>
            <a:chOff x="1428728" y="4857760"/>
            <a:chExt cx="5068657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4570279" y="5198008"/>
              <a:ext cx="785818" cy="642942"/>
            </a:xfrm>
            <a:prstGeom prst="mathEqual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213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2570015" y="5162289"/>
              <a:ext cx="642942" cy="714380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14282" y="4143380"/>
            <a:ext cx="1143008" cy="114300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14546" y="4143380"/>
            <a:ext cx="1143008" cy="1143008"/>
          </a:xfrm>
          <a:prstGeom prst="ellipse">
            <a:avLst/>
          </a:prstGeom>
          <a:noFill/>
          <a:ln w="1143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59595"/>
              <a:gd name="adj6" fmla="val -9796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" name="Line Callout 2 (Border and Accent Bar) 25"/>
          <p:cNvSpPr/>
          <p:nvPr/>
        </p:nvSpPr>
        <p:spPr>
          <a:xfrm>
            <a:off x="6215074" y="3143248"/>
            <a:ext cx="2071702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E6C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7" name="Line Callout 2 (Border and Accent Bar) 26"/>
          <p:cNvSpPr/>
          <p:nvPr/>
        </p:nvSpPr>
        <p:spPr>
          <a:xfrm>
            <a:off x="6215074" y="3643314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03144"/>
              <a:gd name="adj6" fmla="val -48991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NEGATIVNA 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8" name="Line Callout 2 (Border and Accent Bar) 27"/>
          <p:cNvSpPr/>
          <p:nvPr/>
        </p:nvSpPr>
        <p:spPr>
          <a:xfrm>
            <a:off x="6215074" y="4572008"/>
            <a:ext cx="2071702" cy="500066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8934"/>
              <a:gd name="adj6" fmla="val -31568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black"/>
                </a:solidFill>
                <a:cs typeface="Calibri" pitchFamily="34" charset="0"/>
              </a:rPr>
              <a:t>TEORIJA</a:t>
            </a:r>
            <a:endParaRPr lang="hr-HR" sz="28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9" name="Line Callout 2 (Border and Accent Bar) 28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1" name="Line Callout 2 (Border and Accent Bar) 30"/>
          <p:cNvSpPr/>
          <p:nvPr/>
        </p:nvSpPr>
        <p:spPr>
          <a:xfrm flipH="1">
            <a:off x="4786314" y="214290"/>
            <a:ext cx="1643074" cy="428628"/>
          </a:xfrm>
          <a:prstGeom prst="accentBorderCallout2">
            <a:avLst>
              <a:gd name="adj1" fmla="val 44013"/>
              <a:gd name="adj2" fmla="val -3687"/>
              <a:gd name="adj3" fmla="val 49627"/>
              <a:gd name="adj4" fmla="val -17399"/>
              <a:gd name="adj5" fmla="val 160219"/>
              <a:gd name="adj6" fmla="val -4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2" name="Line Callout 2 (Border and Accent Bar) 31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74890"/>
              <a:gd name="adj2" fmla="val -4419"/>
              <a:gd name="adj3" fmla="val 77697"/>
              <a:gd name="adj4" fmla="val -16667"/>
              <a:gd name="adj5" fmla="val 438112"/>
              <a:gd name="adj6" fmla="val -10158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3" name="Line Callout 2 (Border and Accent Bar) 32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49627"/>
              <a:gd name="adj2" fmla="val -3686"/>
              <a:gd name="adj3" fmla="val 52434"/>
              <a:gd name="adj4" fmla="val -16667"/>
              <a:gd name="adj5" fmla="val 369497"/>
              <a:gd name="adj6" fmla="val -17200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4" name="Line Callout 2 (Border and Accent Bar) 33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32785"/>
              <a:gd name="adj2" fmla="val -3686"/>
              <a:gd name="adj3" fmla="val 35592"/>
              <a:gd name="adj4" fmla="val -15935"/>
              <a:gd name="adj5" fmla="val 86925"/>
              <a:gd name="adj6" fmla="val -18856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Line Callout 3 (Border and Accent Bar) 35"/>
          <p:cNvSpPr/>
          <p:nvPr/>
        </p:nvSpPr>
        <p:spPr>
          <a:xfrm>
            <a:off x="4643438" y="2571744"/>
            <a:ext cx="2000264" cy="428628"/>
          </a:xfrm>
          <a:prstGeom prst="accentBorderCallout3">
            <a:avLst>
              <a:gd name="adj1" fmla="val 27171"/>
              <a:gd name="adj2" fmla="val -5334"/>
              <a:gd name="adj3" fmla="val 29978"/>
              <a:gd name="adj4" fmla="val -17291"/>
              <a:gd name="adj5" fmla="val -51578"/>
              <a:gd name="adj6" fmla="val -33509"/>
              <a:gd name="adj7" fmla="val -114404"/>
              <a:gd name="adj8" fmla="val -10205"/>
            </a:avLst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GENERALIZACIJE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7" name="Line Callout 2 (Border and Accent Bar) 36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-271306"/>
              <a:gd name="adj4" fmla="val -20151"/>
              <a:gd name="adj5" fmla="val -295449"/>
              <a:gd name="adj6" fmla="val -35052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8" name="Line Callout 2 (Border and Accent Bar) 37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-258207"/>
              <a:gd name="adj4" fmla="val -9345"/>
              <a:gd name="adj5" fmla="val -295450"/>
              <a:gd name="adj6" fmla="val -32830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857884" y="5643578"/>
            <a:ext cx="357190" cy="1000132"/>
          </a:xfrm>
          <a:prstGeom prst="rightBrace">
            <a:avLst>
              <a:gd name="adj1" fmla="val 38649"/>
              <a:gd name="adj2" fmla="val 47193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950" y="5648942"/>
            <a:ext cx="24288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MJERIMO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UZROČNOST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KORELACIJU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MEĐU VARIJABLAMA</a:t>
            </a:r>
            <a:endParaRPr lang="hr-HR" dirty="0">
              <a:solidFill>
                <a:prstClr val="black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9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6" grpId="0" build="allAtOnce" animBg="1"/>
      <p:bldP spid="37" grpId="0" build="allAtOnce" animBg="1"/>
      <p:bldP spid="38" grpId="0" build="allAtOnce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– pretpostavka, nagađanje, zamisao rješenja koja </a:t>
            </a:r>
            <a:r>
              <a:rPr lang="vi-VN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još nije provjerena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ali postoji </a:t>
            </a:r>
            <a:r>
              <a:rPr lang="vi-VN" sz="2800" u="sng" dirty="0" smtClean="0">
                <a:latin typeface="Calibri" pitchFamily="34" charset="0"/>
                <a:cs typeface="Calibri" pitchFamily="34" charset="0"/>
              </a:rPr>
              <a:t>realna mogućnost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da se potvrdi u istraživanju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predstavlja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približno predviđanje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služi kao početak nekog istraživanja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vi-V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RADNA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NULTA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POČETNA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prva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od koje se polazi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(od nje počinje istraživanje)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NEGATIVNA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HIPOTEZA – kad se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postavi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niječnom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obliku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536" y="-3634"/>
            <a:ext cx="8153400" cy="990600"/>
          </a:xfrm>
        </p:spPr>
        <p:txBody>
          <a:bodyPr/>
          <a:lstStyle/>
          <a:p>
            <a:r>
              <a:rPr lang="hr-HR" sz="4000" dirty="0" smtClean="0"/>
              <a:t>OSNOVNI POJMOVI</a:t>
            </a:r>
          </a:p>
        </p:txBody>
      </p:sp>
      <p:sp>
        <p:nvSpPr>
          <p:cNvPr id="4" name="Rectangle 3" hidden="1"/>
          <p:cNvSpPr/>
          <p:nvPr/>
        </p:nvSpPr>
        <p:spPr>
          <a:xfrm>
            <a:off x="214282" y="1357298"/>
            <a:ext cx="8786874" cy="5357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/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HIPOTEZE</a:t>
            </a:r>
            <a:endParaRPr lang="hr-HR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uspjeh u školi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zdravlje i stavove o zdravlju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mjesto boravka utječe na bavljenje izvanškolskim aktivnostima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češća konzumacija alkohola dovodi do razmišljanja da bez alkohola nema zabave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vršnjaka na učestalost ispijanja alkohola je velika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mladi sa prebivalištem u gradu slušaju </a:t>
            </a:r>
            <a:r>
              <a:rPr lang="hr-HR" sz="2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turbofolk</a:t>
            </a: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više nego oni sa prebivalištem na selu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vrsta glazbe i učestalost njenog slušanja utječe na raspoloženje mladih</a:t>
            </a:r>
          </a:p>
        </p:txBody>
      </p:sp>
    </p:spTree>
    <p:extLst>
      <p:ext uri="{BB962C8B-B14F-4D97-AF65-F5344CB8AC3E}">
        <p14:creationId xmlns:p14="http://schemas.microsoft.com/office/powerpoint/2010/main" val="2202585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27" y="3645024"/>
            <a:ext cx="7786713" cy="3070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4" y="4154502"/>
            <a:ext cx="1803400" cy="1346200"/>
          </a:xfrm>
          <a:prstGeom prst="rect">
            <a:avLst/>
          </a:prstGeom>
        </p:spPr>
      </p:pic>
      <p:pic>
        <p:nvPicPr>
          <p:cNvPr id="8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4" y="4286256"/>
            <a:ext cx="1778000" cy="876300"/>
          </a:xfrm>
          <a:prstGeom prst="rect">
            <a:avLst/>
          </a:prstGeom>
        </p:spPr>
      </p:pic>
      <p:pic>
        <p:nvPicPr>
          <p:cNvPr id="9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378738" y="4823527"/>
            <a:ext cx="1244048" cy="8200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5727" y="5500702"/>
            <a:ext cx="7786713" cy="1214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povećanjem temperature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vode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ubrzava se gibanje molekula u vodi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TEMPERATURA</a:t>
            </a:r>
            <a:r>
              <a:rPr lang="vi-V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NEZAVISNA VARIJABLA (uzrok)</a:t>
            </a:r>
          </a:p>
          <a:p>
            <a:pPr lvl="1">
              <a:defRPr/>
            </a:pP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GIBANJE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MOLEKULA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ZAVISNA VARIJABLA (posljedica)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71" y="836712"/>
            <a:ext cx="9072529" cy="225742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VARIJABLE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– koncepti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(ideje)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čije su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 promjenjive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smisao znanstvenog istraživanja nalazi se u određivanju odnosa među varijablama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NEZAVISNA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uzrokom</a:t>
            </a:r>
            <a:endParaRPr lang="vi-VN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buClrTx/>
              <a:buFont typeface="Calibri" pitchFamily="34" charset="0"/>
              <a:buChar char="─"/>
            </a:pPr>
            <a:r>
              <a:rPr lang="vi-V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posljedicom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67544" y="77611"/>
            <a:ext cx="8153400" cy="615085"/>
          </a:xfrm>
        </p:spPr>
        <p:txBody>
          <a:bodyPr/>
          <a:lstStyle/>
          <a:p>
            <a:r>
              <a:rPr lang="hr-HR" dirty="0" smtClean="0"/>
              <a:t>OSNOVNI POJMOVI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7665" y="4500570"/>
            <a:ext cx="576064" cy="661986"/>
          </a:xfrm>
          <a:prstGeom prst="rightArrow">
            <a:avLst>
              <a:gd name="adj1" fmla="val 50000"/>
              <a:gd name="adj2" fmla="val 5231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110"/>
          <p:cNvSpPr/>
          <p:nvPr/>
        </p:nvSpPr>
        <p:spPr>
          <a:xfrm>
            <a:off x="5694870" y="3812622"/>
            <a:ext cx="1643074" cy="51864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ZAVISNA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11"/>
          <p:cNvSpPr/>
          <p:nvPr/>
        </p:nvSpPr>
        <p:spPr>
          <a:xfrm>
            <a:off x="2009352" y="3812622"/>
            <a:ext cx="1988119" cy="518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NEZAVISNA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uiExpand="1" build="allAtOnce"/>
      <p:bldP spid="3" grpId="0" uiExpand="1" build="p"/>
      <p:bldP spid="7" grpId="0" animBg="1"/>
      <p:bldP spid="10" grpId="0" uiExpand="1" build="allAtOnce" animBg="1"/>
      <p:bldP spid="11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9144000" cy="477827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UZROČNOST (KAUZALNOST)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uzrokuje promjenu druge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nekad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 uzrok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promjene druge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(iako je došlo do promjene u zavisnoj varijabli)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npr: </a:t>
            </a:r>
            <a:r>
              <a:rPr lang="vi-VN" sz="2200" i="1" dirty="0"/>
              <a:t>učestalost </a:t>
            </a:r>
            <a:r>
              <a:rPr lang="vi-VN" sz="2200" b="1" i="1" dirty="0">
                <a:solidFill>
                  <a:srgbClr val="FFC000"/>
                </a:solidFill>
              </a:rPr>
              <a:t>krađe automobila </a:t>
            </a:r>
            <a:r>
              <a:rPr lang="vi-VN" sz="2200" i="1" dirty="0"/>
              <a:t>je veća za </a:t>
            </a:r>
            <a:r>
              <a:rPr lang="vi-VN" sz="2200" b="1" i="1" dirty="0">
                <a:solidFill>
                  <a:srgbClr val="FFC000"/>
                </a:solidFill>
              </a:rPr>
              <a:t>toplijeg </a:t>
            </a:r>
            <a:r>
              <a:rPr lang="vi-VN" sz="2200" b="1" i="1" dirty="0" smtClean="0">
                <a:solidFill>
                  <a:srgbClr val="FFC000"/>
                </a:solidFill>
              </a:rPr>
              <a:t>vremena</a:t>
            </a:r>
            <a:endParaRPr lang="hr-HR" sz="2200" b="1" i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b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odnos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između dvije 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koji se pravilno pojavljuje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koji kazuje da je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promjena jedne varijable povezana s promjenama druge varijable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(nije uvijek slučaj)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: broj smrtnih slučajeva u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bolnici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i kod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kuće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1048" y="44624"/>
            <a:ext cx="8153400" cy="990600"/>
          </a:xfrm>
        </p:spPr>
        <p:txBody>
          <a:bodyPr/>
          <a:lstStyle/>
          <a:p>
            <a:r>
              <a:rPr lang="hr-HR" sz="4000" b="1" dirty="0" smtClean="0"/>
              <a:t>UZROČNOST / KORELACIJA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4746" y="3212976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TEMPERATURA ZRAKA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84608" y="3212976"/>
            <a:ext cx="329184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KRAĐA AUTOMOBILA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05563" y="3196188"/>
            <a:ext cx="510068" cy="605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394" y="5805264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BORAVAK U BOLNICI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29256" y="5805264"/>
            <a:ext cx="257176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VIŠA SMRTNOST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27887" y="5840983"/>
            <a:ext cx="554716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1950</Words>
  <Application>Microsoft Office PowerPoint</Application>
  <PresentationFormat>On-screen Show (4:3)</PresentationFormat>
  <Paragraphs>435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moja_tema</vt:lpstr>
      <vt:lpstr>bijela_tema</vt:lpstr>
      <vt:lpstr>1_bijela_tema</vt:lpstr>
      <vt:lpstr>PowerPoint Presentation</vt:lpstr>
      <vt:lpstr>ETOS ZNANOSTI</vt:lpstr>
      <vt:lpstr>ETOS ZNANOSTI</vt:lpstr>
      <vt:lpstr>RAZVOJ ZNANOSTI</vt:lpstr>
      <vt:lpstr>OSNOVNI POJMOVI</vt:lpstr>
      <vt:lpstr>PowerPoint Presentation</vt:lpstr>
      <vt:lpstr>OSNOVNI POJMOVI</vt:lpstr>
      <vt:lpstr>OSNOVNI POJMOVI</vt:lpstr>
      <vt:lpstr>UZROČNOST / KORELACIJA</vt:lpstr>
      <vt:lpstr>KORELACIJA</vt:lpstr>
      <vt:lpstr>KORELACIJA</vt:lpstr>
      <vt:lpstr>2 PRISTUPA ISTRAŽIVANJU</vt:lpstr>
      <vt:lpstr>PowerPoint Presentation</vt:lpstr>
      <vt:lpstr>PowerPoint Presentation</vt:lpstr>
      <vt:lpstr>PowerPoint Presentation</vt:lpstr>
      <vt:lpstr>Kvantitativno</vt:lpstr>
      <vt:lpstr>Kvantitativno</vt:lpstr>
      <vt:lpstr>Kvalitativno</vt:lpstr>
      <vt:lpstr>Kvantitativno</vt:lpstr>
      <vt:lpstr>Kvantitativno</vt:lpstr>
      <vt:lpstr>Kvantitativno</vt:lpstr>
      <vt:lpstr>Kvalitativno</vt:lpstr>
      <vt:lpstr>VRSTE SOCIOLOŠKOG ISTRAŽIVANJA</vt:lpstr>
      <vt:lpstr>STRATEGIJE ISTRAŽIVANJA</vt:lpstr>
      <vt:lpstr>PONAVLJANJE</vt:lpstr>
      <vt:lpstr>PONAVLJANJE</vt:lpstr>
      <vt:lpstr>GLAVNE METODE U SOCIOLOGIJI</vt:lpstr>
      <vt:lpstr>EKSPERIMENT</vt:lpstr>
      <vt:lpstr>PowerPoint Presentation</vt:lpstr>
      <vt:lpstr>primjer s uspjehom učenika u školi – samoispunjavajuće proročanstvo</vt:lpstr>
      <vt:lpstr>PowerPoint Presentation</vt:lpstr>
      <vt:lpstr>ANKETA</vt:lpstr>
      <vt:lpstr>PRAVILA ANKETIRANJA</vt:lpstr>
      <vt:lpstr>PRIMJER PITANJA U ANKETI     Likertova skala</vt:lpstr>
      <vt:lpstr>PRIMJER ANKETE (Likertova skala)</vt:lpstr>
      <vt:lpstr>PowerPoint Presentation</vt:lpstr>
      <vt:lpstr>PowerPoint Presentation</vt:lpstr>
      <vt:lpstr>ANKETA</vt:lpstr>
      <vt:lpstr>INTERVJU</vt:lpstr>
      <vt:lpstr>PROMATRANJE</vt:lpstr>
      <vt:lpstr>NEUTRALNO PROMATRANJE</vt:lpstr>
      <vt:lpstr>PROMATRANJE SA SUDJELOVANJEM</vt:lpstr>
      <vt:lpstr>PROMATRANJE SA SUDJELOVANJEM</vt:lpstr>
      <vt:lpstr>PROMATRANJE SA SUDJELOVANJEM</vt:lpstr>
      <vt:lpstr>ANALIZA POSTOJEĆIH PODATAKA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204</cp:revision>
  <dcterms:created xsi:type="dcterms:W3CDTF">2014-09-25T08:36:13Z</dcterms:created>
  <dcterms:modified xsi:type="dcterms:W3CDTF">2017-10-30T07:58:34Z</dcterms:modified>
</cp:coreProperties>
</file>