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4667" autoAdjust="0"/>
  </p:normalViewPr>
  <p:slideViewPr>
    <p:cSldViewPr>
      <p:cViewPr varScale="1">
        <p:scale>
          <a:sx n="80" d="100"/>
          <a:sy n="80" d="100"/>
        </p:scale>
        <p:origin x="-9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2D5D78-D4B6-4489-BA79-1F2507B08803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4473A3D-E23B-43C3-8E22-D123A319F70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76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r-HR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AB97F-4336-42D3-9107-E66C529D8B5A}" type="slidenum">
              <a:rPr lang="hr-H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hr-H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75D41-00B7-4AE4-BBD9-9B8A7A21D012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C5DEAEF-78F1-41AE-8F58-AC0BA263025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D0A10-43E4-4986-930D-6C38ACA2CB9D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5E26F-20AF-4F06-9A27-6B32F880170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D1076-2519-46ED-86C9-D5C5DB7E9EF1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283AA-CBC1-4B48-989A-11CA88B68B0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BDDBD-58A7-4D32-B0FA-C8163F644FB6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64CD-E028-47F2-A1D1-BDAE899E94C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1D6A-0473-4FEA-BD91-F7DF05FF1407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5552-6772-485B-99A4-6458A21E3A3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D9F8-8102-4546-A848-A1656CDE1F64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0F5D2-CD3A-4D61-997F-16E73864DB8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68ACD4E-4258-436A-89AE-1B1EECDBC10B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638BAB-72E2-4123-A26C-BE04CB5435C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035F-6CC5-47EE-B6F2-7A3036FA419E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A5CE2-3F7C-494C-9AA2-764D1EAC506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762F7-5159-451F-BAC1-293F8968FF52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E470-35D0-446F-8D06-EDCB7BD36A6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42E2A-1EC6-41C8-9C05-6DBFCF215D7D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24E7-9950-4AB4-B6C7-142A298C8F7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C77CE-F1AF-4628-B339-91ED7D43685C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F7505-0212-4BDD-AB3F-BEBB2A264F5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5C71EC-FE3B-4F3C-864E-277BC076A952}" type="datetimeFigureOut">
              <a:rPr lang="sr-Latn-CS"/>
              <a:pPr>
                <a:defRPr/>
              </a:pPr>
              <a:t>19.10.2017.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AF1D03-BF0F-4575-97E8-8437861AC89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6050" y="428604"/>
            <a:ext cx="6215106" cy="1500199"/>
          </a:xfrm>
        </p:spPr>
        <p:txBody>
          <a:bodyPr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hr-HR" sz="10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Calibri" pitchFamily="34" charset="0"/>
              </a:rPr>
              <a:t>AUGUSTE</a:t>
            </a:r>
            <a:endParaRPr lang="hr-HR" sz="10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9188" y="2857501"/>
            <a:ext cx="3929062" cy="714375"/>
          </a:xfrm>
        </p:spPr>
        <p:txBody>
          <a:bodyPr/>
          <a:lstStyle/>
          <a:p>
            <a:pPr marL="63500" algn="r" eaLnBrk="1" hangingPunct="1"/>
            <a:r>
              <a:rPr lang="hr-HR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(1798. - 1857.)</a:t>
            </a:r>
          </a:p>
        </p:txBody>
      </p:sp>
      <p:pic>
        <p:nvPicPr>
          <p:cNvPr id="5" name="Picture 4" descr="comtes-calendar-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58" y="3175"/>
            <a:ext cx="3500438" cy="6854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929063" y="4857750"/>
            <a:ext cx="50006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hr-HR" sz="2800" i="1" dirty="0">
                <a:latin typeface="Calibri" pitchFamily="34" charset="0"/>
                <a:cs typeface="Calibri" pitchFamily="34" charset="0"/>
              </a:rPr>
              <a:t>“Znati da bi se predvidjelo, predvidjeti da bi se djelovalo.”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8037" y="1357297"/>
            <a:ext cx="413311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0000" b="1" spc="50" dirty="0" smtClean="0">
                <a:ln w="13500">
                  <a:solidFill>
                    <a:srgbClr val="53548A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53548A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ea typeface="+mj-ea"/>
                <a:cs typeface="Calibri" pitchFamily="34" charset="0"/>
              </a:rPr>
              <a:t>COMTE</a:t>
            </a:r>
            <a:endParaRPr lang="hr-HR" sz="10000" dirty="0"/>
          </a:p>
        </p:txBody>
      </p:sp>
    </p:spTree>
    <p:extLst>
      <p:ext uri="{BB962C8B-B14F-4D97-AF65-F5344CB8AC3E}">
        <p14:creationId xmlns:p14="http://schemas.microsoft.com/office/powerpoint/2010/main" val="68003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0"/>
            <a:ext cx="4786314" cy="542925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Izraz pozitivan znači ono što je </a:t>
            </a:r>
            <a:r>
              <a:rPr lang="hr-HR" sz="2400" b="1" kern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realno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kern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korisno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kern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pouzdano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kern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sigurno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kern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organsko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za razliku od onoga što je </a:t>
            </a:r>
            <a:r>
              <a:rPr lang="hr-HR" sz="2400" b="1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izmišljeno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beskorisno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sumnjivo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nesigurno</a:t>
            </a:r>
            <a:r>
              <a:rPr lang="hr-HR" sz="2400" kern="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kern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negativno</a:t>
            </a:r>
            <a:endParaRPr lang="hr-HR" sz="2400" kern="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sociologija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pozitivna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filozofija,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prosvjetiteljstvo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negativna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filozofija</a:t>
            </a:r>
          </a:p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sociologija bi trebala poslužiti kao </a:t>
            </a: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osnova za stvaranje boljeg društva – pozitivna znanost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85721" y="428625"/>
            <a:ext cx="8501091" cy="1066800"/>
            <a:chOff x="285691" y="571480"/>
            <a:chExt cx="8501151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91" y="571480"/>
              <a:ext cx="8401111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POZITIVIZAM</a:t>
              </a:r>
              <a:endParaRPr lang="hr-H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pic>
        <p:nvPicPr>
          <p:cNvPr id="7" name="Content Placeholder 3" descr="comte_stadiji_razvoja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731569" y="881315"/>
            <a:ext cx="4354462" cy="55357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043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9"/>
            <a:ext cx="8501092" cy="4859350"/>
          </a:xfrm>
        </p:spPr>
        <p:txBody>
          <a:bodyPr>
            <a:normAutofit/>
          </a:bodyPr>
          <a:lstStyle/>
          <a:p>
            <a:pPr marL="624078" indent="-51435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Znanstvena objektivnost</a:t>
            </a:r>
          </a:p>
          <a:p>
            <a:pPr marL="624078" indent="-51435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Vrijednosno neutralan položaj istraživača</a:t>
            </a:r>
          </a:p>
          <a:p>
            <a:pPr marL="624078" indent="-51435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Stroga primjena metoda (eksperiment, promatranje)</a:t>
            </a:r>
          </a:p>
          <a:p>
            <a:pPr marL="624078" indent="-51435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Kauzalnost ili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uzročnost</a:t>
            </a:r>
            <a:endParaRPr lang="hr-HR" sz="32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89" y="571480"/>
              <a:ext cx="840111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PRETPOSTAVKE POZITIVIZMA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175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sitivist church of Braz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0233" y="4408703"/>
            <a:ext cx="2483768" cy="2449297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229600" cy="493077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Comte je sebe smatrao prvim pozitivnim čovjekom, osnovao je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religiju čovječanstva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2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uvodi kult i uspostavlja svećenstvo (znanstvenici)</a:t>
            </a:r>
          </a:p>
          <a:p>
            <a:pPr lvl="1" eaLnBrk="1" hangingPunct="1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sebe je imenovao </a:t>
            </a:r>
            <a:r>
              <a:rPr lang="hr-HR" sz="24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pontifexom</a:t>
            </a:r>
            <a:r>
              <a:rPr lang="hr-HR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maximusom</a:t>
            </a:r>
            <a:r>
              <a:rPr lang="hr-HR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(velikim svećenikom)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Stvorio je novi kalendar i odredio početak nove ere čovječanstva –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1855.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godinu dana nakon objavljivanja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Sustava pozitivne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politike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sljedbenici – brazilska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„pozitivistička crkva”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89" y="571480"/>
              <a:ext cx="840111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POZITIVIZAM KAO RELIGIJA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41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71625"/>
            <a:ext cx="8858312" cy="5002213"/>
          </a:xfrm>
        </p:spPr>
        <p:txBody>
          <a:bodyPr>
            <a:noAutofit/>
          </a:bodyPr>
          <a:lstStyle/>
          <a:p>
            <a:pPr marL="0" indent="-75406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hr-HR" sz="2400" i="1" dirty="0" smtClean="0"/>
              <a:t>„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Društvo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se sastoji od </a:t>
            </a:r>
            <a:r>
              <a:rPr lang="hr-HR" sz="24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obitelji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, a </a:t>
            </a:r>
            <a:r>
              <a:rPr lang="hr-HR" sz="24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 od pojedinaca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Društvo se ne može ništa više rastavljati na pojedince, nego što se geometrijska ploha može u linije, ili linije u točke.” </a:t>
            </a:r>
          </a:p>
          <a:p>
            <a:pPr marL="360000" indent="-360000" eaLnBrk="1" fontAlgn="auto" hangingPunct="1">
              <a:lnSpc>
                <a:spcPct val="110000"/>
              </a:lnSpc>
              <a:spcBef>
                <a:spcPts val="36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osnovna jedinica društva je obitelj</a:t>
            </a:r>
          </a:p>
          <a:p>
            <a:pPr marL="360000" indent="-360000" eaLnBrk="1" fontAlgn="auto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interesi društvene cjeline su mnogo važniji od sebičnih i neograničenih interesa pojedinaca</a:t>
            </a:r>
          </a:p>
          <a:p>
            <a:pPr marL="360000" indent="-360000" eaLnBrk="1" fontAlgn="auto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društvo se može svesti samo na elemente 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koji u sebi sadrže bit cjeline –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društvene grupe i zajednice, a </a:t>
            </a:r>
            <a:r>
              <a:rPr lang="hr-HR" sz="2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osnovna je obitelj</a:t>
            </a:r>
          </a:p>
          <a:p>
            <a:pPr marL="0" indent="-754063" eaLnBrk="1" fontAlgn="auto" hangingPunct="1">
              <a:lnSpc>
                <a:spcPct val="11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ANTIINDIVIDUALIZAM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45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8235"/>
            <a:ext cx="9144000" cy="4930775"/>
          </a:xfrm>
        </p:spPr>
        <p:txBody>
          <a:bodyPr>
            <a:noAutofit/>
          </a:bodyPr>
          <a:lstStyle/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otac sociologije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tvorac pojma sociologija</a:t>
            </a: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socijalna fizika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(kasnije sociologija)</a:t>
            </a: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socijalna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statika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dinamika</a:t>
            </a: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tri stadija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razvoja društva (teološki, metafizički i pozitivni)</a:t>
            </a: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osnovna jedinica društva je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obitelj</a:t>
            </a: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pozitivizam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(znanstveni pogled na društvo)</a:t>
            </a:r>
            <a:endParaRPr lang="hr-HR" b="1" dirty="0" smtClean="0">
              <a:latin typeface="Calibri" pitchFamily="34" charset="0"/>
              <a:cs typeface="Calibri" pitchFamily="34" charset="0"/>
            </a:endParaRP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sociologija treba stvoriti bolje društvo</a:t>
            </a:r>
          </a:p>
          <a:p>
            <a:pPr marL="396000" indent="-360000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−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konzervativizam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naglašava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konsenzus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poredak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društvu</a:t>
            </a:r>
          </a:p>
        </p:txBody>
      </p:sp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357188" y="476672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COMTE - BITNO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38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7188" y="1428750"/>
            <a:ext cx="8429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254500" y="642938"/>
            <a:ext cx="4889500" cy="6000750"/>
            <a:chOff x="4254499" y="642918"/>
            <a:chExt cx="4889501" cy="6000768"/>
          </a:xfrm>
        </p:grpSpPr>
        <p:pic>
          <p:nvPicPr>
            <p:cNvPr id="5" name="Picture 4" descr="comte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254499" y="642918"/>
              <a:ext cx="4889501" cy="38576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631" name="Picture 7" descr="comte.png"/>
            <p:cNvPicPr>
              <a:picLocks noChangeAspect="1"/>
            </p:cNvPicPr>
            <p:nvPr/>
          </p:nvPicPr>
          <p:blipFill>
            <a:blip r:embed="rId3"/>
            <a:srcRect t="58334" r="3052"/>
            <a:stretch>
              <a:fillRect/>
            </a:stretch>
          </p:blipFill>
          <p:spPr bwMode="auto">
            <a:xfrm>
              <a:off x="4254499" y="4143380"/>
              <a:ext cx="4889501" cy="2500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7148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r-H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AUGUSTE COMTE</a:t>
            </a:r>
            <a:endParaRPr lang="hr-H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1"/>
            <a:ext cx="8786813" cy="5143536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Isidor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Auguste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err="1" smtClean="0">
                <a:latin typeface="Calibri" pitchFamily="34" charset="0"/>
                <a:cs typeface="Calibri" pitchFamily="34" charset="0"/>
              </a:rPr>
              <a:t>Marie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dirty="0" smtClean="0">
                <a:latin typeface="Calibri" pitchFamily="34" charset="0"/>
                <a:cs typeface="Calibri" pitchFamily="34" charset="0"/>
              </a:rPr>
            </a:br>
            <a:r>
              <a:rPr lang="hr-HR" dirty="0" err="1" smtClean="0">
                <a:latin typeface="Calibri" pitchFamily="34" charset="0"/>
                <a:cs typeface="Calibri" pitchFamily="34" charset="0"/>
              </a:rPr>
              <a:t>Francoise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err="1" smtClean="0">
                <a:latin typeface="Calibri" pitchFamily="34" charset="0"/>
                <a:cs typeface="Calibri" pitchFamily="34" charset="0"/>
              </a:rPr>
              <a:t>Xavier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Comte 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1798. – 1857. g.</a:t>
            </a:r>
          </a:p>
          <a:p>
            <a:pPr eaLnBrk="1" hangingPunct="1"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osobni tajnik </a:t>
            </a:r>
            <a:r>
              <a:rPr lang="hr-HR" dirty="0" err="1" smtClean="0">
                <a:latin typeface="Calibri" pitchFamily="34" charset="0"/>
                <a:cs typeface="Calibri" pitchFamily="34" charset="0"/>
              </a:rPr>
              <a:t>Saint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dirty="0" err="1" smtClean="0">
                <a:latin typeface="Calibri" pitchFamily="34" charset="0"/>
                <a:cs typeface="Calibri" pitchFamily="34" charset="0"/>
              </a:rPr>
              <a:t>Simonea</a:t>
            </a: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Clr>
                <a:schemeClr val="tx1"/>
              </a:buClr>
              <a:buFont typeface="Calibri" pitchFamily="34" charset="0"/>
              <a:buChar char="─"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otac sociologije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uveo pojam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sociologija</a:t>
            </a:r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b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(u djelu </a:t>
            </a:r>
            <a:r>
              <a:rPr lang="hr-HR" sz="20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Kurs pozitivne filozofije – </a:t>
            </a:r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1842</a:t>
            </a:r>
            <a:r>
              <a:rPr lang="hr-HR" sz="20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.)</a:t>
            </a:r>
            <a:endParaRPr lang="hr-HR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1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85933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socijalna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fizika (kasnije sociologija)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socijalna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statika i dinamika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tri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stadija razvoja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društva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pozitivizam</a:t>
            </a:r>
            <a:endParaRPr lang="hr-HR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KLJUČNI POJMOVI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0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32" y="1844824"/>
            <a:ext cx="9144032" cy="50012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8000" indent="-360000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ANTIINDIVIDUALIZAM</a:t>
            </a:r>
            <a:r>
              <a:rPr lang="hr-HR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obitelj je osnovna jedinica društva a ne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pojedinac; potrebe društva su bitnije od potreba pojedinca)</a:t>
            </a:r>
            <a:endParaRPr lang="hr-HR" sz="3200" i="1" dirty="0">
              <a:latin typeface="Calibri" pitchFamily="34" charset="0"/>
              <a:cs typeface="Calibri" pitchFamily="34" charset="0"/>
            </a:endParaRPr>
          </a:p>
          <a:p>
            <a:pPr marL="468000" indent="-36000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EVOLUCIONIZAM</a:t>
            </a:r>
            <a:r>
              <a:rPr lang="hr-HR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tri stadija razvoja društva)</a:t>
            </a:r>
            <a:endParaRPr lang="hr-HR" sz="3200" i="1" dirty="0">
              <a:latin typeface="Calibri" pitchFamily="34" charset="0"/>
              <a:cs typeface="Calibri" pitchFamily="34" charset="0"/>
            </a:endParaRPr>
          </a:p>
          <a:p>
            <a:pPr marL="468000" indent="-36000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SCIJENTIZAM</a:t>
            </a:r>
            <a:r>
              <a:rPr lang="hr-HR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vjera u znanost – pozitivizam)</a:t>
            </a:r>
            <a:endParaRPr lang="hr-HR" sz="3200" i="1" dirty="0">
              <a:latin typeface="Calibri" pitchFamily="34" charset="0"/>
              <a:cs typeface="Calibri" pitchFamily="34" charset="0"/>
            </a:endParaRPr>
          </a:p>
          <a:p>
            <a:pPr marL="468000" indent="-360000" fontAlgn="auto"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KONZERVATIVIZAM</a:t>
            </a:r>
            <a:r>
              <a:rPr lang="hr-HR" sz="32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32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(naglašava poredak i konsenzus u društvu, zanemaruje sukobe društvenih skupina)</a:t>
            </a:r>
            <a:endParaRPr lang="hr-HR" sz="3200" i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57188" y="1726184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 bwMode="auto">
          <a:xfrm>
            <a:off x="285720" y="440289"/>
            <a:ext cx="8401021" cy="85723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TEMELJNE ODREDNICE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218" y="1011773"/>
            <a:ext cx="66036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COMTEOVE SOCIOLOGIJE</a:t>
            </a:r>
            <a:endParaRPr lang="hr-HR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4776"/>
            <a:ext cx="9001156" cy="5286387"/>
          </a:xfrm>
        </p:spPr>
        <p:txBody>
          <a:bodyPr>
            <a:noAutofit/>
          </a:bodyPr>
          <a:lstStyle/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društvo treba proučavat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kao i prirodu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jer u društvu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vladaju isti zakoni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kao i u prirodi –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pozitivizam</a:t>
            </a:r>
          </a:p>
          <a:p>
            <a:pPr lvl="1"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4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naglašava korištenje metoda prirodnih znanosti (eksperiment i komparativno-historijsku analizu)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razvio je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socijalnu fiziku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kako bi se borio protiv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negativnih posljedica Francuske revolucije i prosvjetiteljstva</a:t>
            </a:r>
          </a:p>
          <a:p>
            <a:pPr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SOCIJALNA FIZIKA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treba proučavati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SOCIJALNU STATIKU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(postojeći društveni poredak i strukture)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SOCIJALNU DINAMIKU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(društvene promjene i razvoj)</a:t>
            </a:r>
          </a:p>
          <a:p>
            <a:pPr lvl="1" eaLnBrk="1" hangingPunct="1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socijalna dinamika je značajnija </a:t>
            </a:r>
            <a:r>
              <a:rPr lang="hr-H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(po Comteu)</a:t>
            </a:r>
          </a:p>
          <a:p>
            <a:pPr lvl="1" eaLnBrk="1" hangingPunct="1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slično kao i društvena struktura i društveno djelovanje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85720" y="404664"/>
            <a:ext cx="8572560" cy="1066800"/>
            <a:chOff x="285690" y="571480"/>
            <a:chExt cx="8572621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90" y="571480"/>
              <a:ext cx="8572621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SOCIJALNA FIZIKA (SOCIOLOGIJA)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0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SOCIJALNA STATIKA I DINAMIKA</a:t>
              </a:r>
            </a:p>
          </p:txBody>
        </p:sp>
      </p:grpSp>
      <p:grpSp>
        <p:nvGrpSpPr>
          <p:cNvPr id="31747" name="Group 18"/>
          <p:cNvGrpSpPr>
            <a:grpSpLocks/>
          </p:cNvGrpSpPr>
          <p:nvPr/>
        </p:nvGrpSpPr>
        <p:grpSpPr bwMode="auto">
          <a:xfrm>
            <a:off x="381000" y="1857375"/>
            <a:ext cx="4041775" cy="4349750"/>
            <a:chOff x="381000" y="2244725"/>
            <a:chExt cx="4041775" cy="4349750"/>
          </a:xfrm>
        </p:grpSpPr>
        <p:sp>
          <p:nvSpPr>
            <p:cNvPr id="12" name="Text Placeholder 7"/>
            <p:cNvSpPr txBox="1">
              <a:spLocks/>
            </p:cNvSpPr>
            <p:nvPr/>
          </p:nvSpPr>
          <p:spPr>
            <a:xfrm>
              <a:off x="381000" y="2244725"/>
              <a:ext cx="4041775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anchor="ctr">
              <a:normAutofit fontScale="92500" lnSpcReduction="10000"/>
            </a:bodyPr>
            <a:lstStyle/>
            <a:p>
              <a:pPr marL="365760" indent="-256032" algn="ctr" fontAlgn="auto"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hr-HR" sz="2800" b="1" dirty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STATIKA</a:t>
              </a:r>
            </a:p>
          </p:txBody>
        </p:sp>
        <p:sp>
          <p:nvSpPr>
            <p:cNvPr id="14" name="Content Placeholder 8"/>
            <p:cNvSpPr txBox="1">
              <a:spLocks/>
            </p:cNvSpPr>
            <p:nvPr/>
          </p:nvSpPr>
          <p:spPr>
            <a:xfrm>
              <a:off x="381000" y="2708275"/>
              <a:ext cx="4041775" cy="3886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anchor="ctr"/>
            <a:lstStyle/>
            <a:p>
              <a:pPr indent="-256032" algn="ctr" fontAlgn="auto"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hr-HR" sz="4800" b="1" dirty="0">
                  <a:latin typeface="Calibri" pitchFamily="34" charset="0"/>
                  <a:cs typeface="Calibri" pitchFamily="34" charset="0"/>
                </a:rPr>
                <a:t>POSTOJEĆI DRUŠTVENI </a:t>
              </a:r>
              <a:r>
                <a:rPr lang="hr-HR" sz="4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POREDAK</a:t>
              </a:r>
              <a:r>
                <a:rPr lang="hr-HR" sz="4800" b="1" dirty="0">
                  <a:latin typeface="Calibri" pitchFamily="34" charset="0"/>
                  <a:cs typeface="Calibri" pitchFamily="34" charset="0"/>
                </a:rPr>
                <a:t> I </a:t>
              </a:r>
              <a:r>
                <a:rPr lang="hr-HR" sz="4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STRUKTURE</a:t>
              </a:r>
              <a:endParaRPr lang="hr-HR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1748" name="Group 19"/>
          <p:cNvGrpSpPr>
            <a:grpSpLocks/>
          </p:cNvGrpSpPr>
          <p:nvPr/>
        </p:nvGrpSpPr>
        <p:grpSpPr bwMode="auto">
          <a:xfrm>
            <a:off x="4714875" y="1857375"/>
            <a:ext cx="4044950" cy="4349750"/>
            <a:chOff x="4714876" y="2244725"/>
            <a:chExt cx="4044949" cy="4349750"/>
          </a:xfrm>
        </p:grpSpPr>
        <p:sp>
          <p:nvSpPr>
            <p:cNvPr id="15" name="Content Placeholder 10"/>
            <p:cNvSpPr txBox="1">
              <a:spLocks/>
            </p:cNvSpPr>
            <p:nvPr/>
          </p:nvSpPr>
          <p:spPr>
            <a:xfrm>
              <a:off x="4718051" y="2708275"/>
              <a:ext cx="4041774" cy="3886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anchor="ctr"/>
            <a:lstStyle/>
            <a:p>
              <a:pPr indent="-256032" algn="ctr" fontAlgn="auto"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hr-HR" sz="4800" b="1" dirty="0">
                  <a:latin typeface="Calibri" pitchFamily="34" charset="0"/>
                  <a:cs typeface="Calibri" pitchFamily="34" charset="0"/>
                </a:rPr>
                <a:t>DRUŠTVENE </a:t>
              </a:r>
              <a:r>
                <a:rPr lang="hr-HR" sz="4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PROMJENE </a:t>
              </a:r>
              <a:r>
                <a:rPr lang="hr-HR" sz="4800" b="1" dirty="0">
                  <a:latin typeface="Calibri" pitchFamily="34" charset="0"/>
                  <a:cs typeface="Calibri" pitchFamily="34" charset="0"/>
                </a:rPr>
                <a:t/>
              </a:r>
              <a:br>
                <a:rPr lang="hr-HR" sz="4800" b="1" dirty="0">
                  <a:latin typeface="Calibri" pitchFamily="34" charset="0"/>
                  <a:cs typeface="Calibri" pitchFamily="34" charset="0"/>
                </a:rPr>
              </a:br>
              <a:r>
                <a:rPr lang="hr-HR" sz="4800" b="1" dirty="0" smtClean="0">
                  <a:latin typeface="Calibri" pitchFamily="34" charset="0"/>
                  <a:cs typeface="Calibri" pitchFamily="34" charset="0"/>
                </a:rPr>
                <a:t> I</a:t>
              </a:r>
              <a:r>
                <a:rPr lang="hr-HR" sz="4800" b="1" dirty="0">
                  <a:latin typeface="Calibri" pitchFamily="34" charset="0"/>
                  <a:cs typeface="Calibri" pitchFamily="34" charset="0"/>
                </a:rPr>
                <a:t/>
              </a:r>
              <a:br>
                <a:rPr lang="hr-HR" sz="4800" b="1" dirty="0">
                  <a:latin typeface="Calibri" pitchFamily="34" charset="0"/>
                  <a:cs typeface="Calibri" pitchFamily="34" charset="0"/>
                </a:rPr>
              </a:br>
              <a:r>
                <a:rPr lang="hr-HR" sz="4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RAZVOJ</a:t>
              </a:r>
              <a:endParaRPr lang="hr-HR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Placeholder 7"/>
            <p:cNvSpPr txBox="1">
              <a:spLocks/>
            </p:cNvSpPr>
            <p:nvPr/>
          </p:nvSpPr>
          <p:spPr>
            <a:xfrm>
              <a:off x="4714876" y="2244725"/>
              <a:ext cx="4041774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anchor="ctr">
              <a:normAutofit fontScale="92500" lnSpcReduction="10000"/>
            </a:bodyPr>
            <a:lstStyle/>
            <a:p>
              <a:pPr marL="365760" indent="-256032" algn="ctr" fontAlgn="auto"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defRPr/>
              </a:pPr>
              <a:r>
                <a:rPr lang="hr-HR" sz="2800" b="1" dirty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DINAMIKA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85813" y="4214813"/>
            <a:ext cx="30718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4800" b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POREDAK</a:t>
            </a:r>
            <a:r>
              <a:rPr lang="hr-HR" sz="4800" b="1">
                <a:latin typeface="Calibri" pitchFamily="34" charset="0"/>
                <a:cs typeface="Calibri" pitchFamily="34" charset="0"/>
              </a:rPr>
              <a:t> </a:t>
            </a:r>
            <a:endParaRPr lang="hr-HR" sz="4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2938" y="4857750"/>
            <a:ext cx="3714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r-HR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STRUKTURE</a:t>
            </a:r>
            <a:endParaRPr lang="hr-HR" sz="4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20072" y="3587750"/>
            <a:ext cx="30159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PROMJENE</a:t>
            </a:r>
            <a:endParaRPr lang="hr-HR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599484" y="4857750"/>
            <a:ext cx="21655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r-HR" sz="4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RAZVOJ</a:t>
            </a:r>
            <a:endParaRPr lang="hr-H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8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8" y="1571612"/>
            <a:ext cx="8929688" cy="4859338"/>
          </a:xfrm>
        </p:spPr>
        <p:txBody>
          <a:bodyPr/>
          <a:lstStyle/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SOCIJALNA STATIKA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je socijalna anatomija,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strukture društva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obitelj, religija, podjela rada, država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SOCIJALNA DINAMIKA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razvoj društva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, zakoni društvenog napretka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Comte je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konzervativac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naglašava poredak i konsenzus u društvu</a:t>
            </a:r>
          </a:p>
          <a:p>
            <a:pPr marL="792000" lvl="1" indent="-468000"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protivnik prosvjetiteljstva i Francuske revolucije</a:t>
            </a:r>
          </a:p>
          <a:p>
            <a:pPr marL="792000" lvl="1" indent="-468000" eaLnBrk="1" hangingPunct="1"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─"/>
              <a:defRPr/>
            </a:pPr>
            <a:r>
              <a:rPr lang="hr-HR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sukob</a:t>
            </a:r>
            <a:r>
              <a:rPr lang="hr-HR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radnika i kapitalista smatra </a:t>
            </a:r>
            <a:r>
              <a:rPr lang="hr-HR" sz="2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nebitnim</a:t>
            </a:r>
          </a:p>
          <a:p>
            <a:pPr eaLnBrk="1" hangingPunct="1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─"/>
              <a:defRPr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SOCIJALNA STATIKA I DINAMIKA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62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88" y="1643063"/>
          <a:ext cx="8429685" cy="492922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57454"/>
                <a:gridCol w="3071834"/>
                <a:gridCol w="3000397"/>
              </a:tblGrid>
              <a:tr h="682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STADIJ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U ŠTO SE VJERUJE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2000" dirty="0" smtClean="0">
                          <a:latin typeface="Calibri" pitchFamily="34" charset="0"/>
                          <a:cs typeface="Calibri" pitchFamily="34" charset="0"/>
                        </a:rPr>
                        <a:t>TKO VLADA DRUŠTVOM</a:t>
                      </a:r>
                      <a:endParaRPr lang="hr-HR" sz="20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1415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8000" marR="198000" marT="198000" marB="19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5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8000" marR="198000" marT="198000" marB="19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14156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98000" marR="198000" marT="198000" marB="198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2792" name="Group 4"/>
          <p:cNvGrpSpPr>
            <a:grpSpLocks/>
          </p:cNvGrpSpPr>
          <p:nvPr/>
        </p:nvGrpSpPr>
        <p:grpSpPr bwMode="auto">
          <a:xfrm>
            <a:off x="357159" y="571500"/>
            <a:ext cx="8429654" cy="1066800"/>
            <a:chOff x="357129" y="571480"/>
            <a:chExt cx="8429713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357129" y="571480"/>
              <a:ext cx="8329672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TRI STADIJA RAZVOJA DRUŠTVA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7188" y="2500313"/>
            <a:ext cx="8429625" cy="1200329"/>
            <a:chOff x="357158" y="2500304"/>
            <a:chExt cx="8429684" cy="1199930"/>
          </a:xfrm>
        </p:grpSpPr>
        <p:sp>
          <p:nvSpPr>
            <p:cNvPr id="12322" name="Rectangle 7"/>
            <p:cNvSpPr>
              <a:spLocks noChangeArrowheads="1"/>
            </p:cNvSpPr>
            <p:nvPr/>
          </p:nvSpPr>
          <p:spPr bwMode="auto">
            <a:xfrm>
              <a:off x="357158" y="2557436"/>
              <a:ext cx="2357453" cy="799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TEOLOŠKI</a:t>
              </a:r>
              <a:endParaRPr lang="hr-H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algn="ctr">
                <a:defRPr/>
              </a:pPr>
              <a:r>
                <a:rPr lang="hr-HR" dirty="0">
                  <a:latin typeface="Calibri" pitchFamily="34" charset="0"/>
                  <a:cs typeface="Calibri" pitchFamily="34" charset="0"/>
                </a:rPr>
                <a:t>(do 1300. g.)</a:t>
              </a:r>
            </a:p>
          </p:txBody>
        </p:sp>
        <p:sp>
          <p:nvSpPr>
            <p:cNvPr id="32803" name="Rectangle 8"/>
            <p:cNvSpPr>
              <a:spLocks noChangeArrowheads="1"/>
            </p:cNvSpPr>
            <p:nvPr/>
          </p:nvSpPr>
          <p:spPr bwMode="auto">
            <a:xfrm>
              <a:off x="2714598" y="2500304"/>
              <a:ext cx="3071856" cy="1199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hr-HR" sz="2400" dirty="0">
                  <a:latin typeface="Calibri" pitchFamily="34" charset="0"/>
                  <a:cs typeface="Calibri" pitchFamily="34" charset="0"/>
                </a:rPr>
                <a:t>vjera u </a:t>
              </a:r>
              <a:r>
                <a:rPr lang="hr-HR" sz="2400" b="1" dirty="0">
                  <a:latin typeface="Calibri" pitchFamily="34" charset="0"/>
                  <a:cs typeface="Calibri" pitchFamily="34" charset="0"/>
                </a:rPr>
                <a:t>NADNARAVNE</a:t>
              </a:r>
              <a:r>
                <a:rPr lang="hr-HR" sz="24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b="1" dirty="0">
                  <a:latin typeface="Calibri" pitchFamily="34" charset="0"/>
                  <a:cs typeface="Calibri" pitchFamily="34" charset="0"/>
                </a:rPr>
                <a:t>SILE</a:t>
              </a:r>
              <a:r>
                <a:rPr lang="hr-HR" sz="2400" dirty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hr-HR" sz="2400" b="1" dirty="0">
                  <a:latin typeface="Calibri" pitchFamily="34" charset="0"/>
                  <a:cs typeface="Calibri" pitchFamily="34" charset="0"/>
                </a:rPr>
                <a:t>DOMINIRA RELIGIJA</a:t>
              </a:r>
            </a:p>
          </p:txBody>
        </p:sp>
        <p:sp>
          <p:nvSpPr>
            <p:cNvPr id="32804" name="Rectangle 9"/>
            <p:cNvSpPr>
              <a:spLocks noChangeArrowheads="1"/>
            </p:cNvSpPr>
            <p:nvPr/>
          </p:nvSpPr>
          <p:spPr bwMode="auto">
            <a:xfrm>
              <a:off x="5786446" y="2500304"/>
              <a:ext cx="3000396" cy="1199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hr-HR" sz="2400" dirty="0">
                  <a:latin typeface="Calibri" pitchFamily="34" charset="0"/>
                  <a:cs typeface="Calibri" pitchFamily="34" charset="0"/>
                </a:rPr>
                <a:t>društvom vladaju </a:t>
              </a:r>
              <a:r>
                <a:rPr lang="hr-HR" sz="2400" b="1" dirty="0">
                  <a:latin typeface="Calibri" pitchFamily="34" charset="0"/>
                  <a:cs typeface="Calibri" pitchFamily="34" charset="0"/>
                </a:rPr>
                <a:t>RATNICI</a:t>
              </a:r>
              <a:r>
                <a:rPr lang="hr-HR" sz="2400" dirty="0">
                  <a:latin typeface="Calibri" pitchFamily="34" charset="0"/>
                  <a:cs typeface="Calibri" pitchFamily="34" charset="0"/>
                </a:rPr>
                <a:t> a vode ga </a:t>
              </a:r>
              <a:r>
                <a:rPr lang="hr-HR" sz="2400" b="1" dirty="0">
                  <a:latin typeface="Calibri" pitchFamily="34" charset="0"/>
                  <a:cs typeface="Calibri" pitchFamily="34" charset="0"/>
                </a:rPr>
                <a:t>PROROCI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57188" y="4048124"/>
            <a:ext cx="8429625" cy="861755"/>
            <a:chOff x="357158" y="2603868"/>
            <a:chExt cx="8429684" cy="862311"/>
          </a:xfrm>
        </p:grpSpPr>
        <p:sp>
          <p:nvSpPr>
            <p:cNvPr id="12319" name="Rectangle 12"/>
            <p:cNvSpPr>
              <a:spLocks noChangeArrowheads="1"/>
            </p:cNvSpPr>
            <p:nvPr/>
          </p:nvSpPr>
          <p:spPr bwMode="auto">
            <a:xfrm>
              <a:off x="357158" y="2603868"/>
              <a:ext cx="2357453" cy="800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METAFIZIČKI</a:t>
              </a:r>
              <a:endParaRPr lang="hr-H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algn="ctr">
                <a:defRPr/>
              </a:pPr>
              <a:r>
                <a:rPr lang="hr-HR" dirty="0">
                  <a:latin typeface="Calibri" pitchFamily="34" charset="0"/>
                  <a:cs typeface="Calibri" pitchFamily="34" charset="0"/>
                </a:rPr>
                <a:t>(1300. - 1800. g.)</a:t>
              </a:r>
            </a:p>
          </p:txBody>
        </p:sp>
        <p:sp>
          <p:nvSpPr>
            <p:cNvPr id="32800" name="Rectangle 13"/>
            <p:cNvSpPr>
              <a:spLocks noChangeArrowheads="1"/>
            </p:cNvSpPr>
            <p:nvPr/>
          </p:nvSpPr>
          <p:spPr bwMode="auto">
            <a:xfrm>
              <a:off x="2786050" y="2634646"/>
              <a:ext cx="2857519" cy="83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hr-HR" sz="2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vjera u </a:t>
              </a:r>
              <a:r>
                <a:rPr lang="hr-HR" sz="2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APSTRAKTNE SILE </a:t>
              </a:r>
              <a:r>
                <a:rPr lang="hr-HR" sz="2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(npr. “priroda”)</a:t>
              </a:r>
              <a:endParaRPr lang="hr-HR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801" name="Rectangle 14"/>
            <p:cNvSpPr>
              <a:spLocks noChangeArrowheads="1"/>
            </p:cNvSpPr>
            <p:nvPr/>
          </p:nvSpPr>
          <p:spPr bwMode="auto">
            <a:xfrm>
              <a:off x="5786446" y="2623634"/>
              <a:ext cx="3000396" cy="831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hr-HR" sz="2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društvom dominiraju</a:t>
              </a:r>
            </a:p>
            <a:p>
              <a:pPr algn="ctr"/>
              <a:r>
                <a:rPr lang="hr-HR" sz="2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SVEĆENICI</a:t>
              </a:r>
              <a:r>
                <a:rPr lang="hr-HR" sz="2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 i </a:t>
              </a:r>
              <a:r>
                <a:rPr lang="hr-HR" sz="2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PRAVNICI</a:t>
              </a:r>
              <a:endParaRPr lang="hr-HR" sz="24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357188" y="5286388"/>
            <a:ext cx="8429625" cy="1200329"/>
            <a:chOff x="357158" y="2428905"/>
            <a:chExt cx="8429684" cy="1199931"/>
          </a:xfrm>
        </p:grpSpPr>
        <p:sp>
          <p:nvSpPr>
            <p:cNvPr id="12316" name="Rectangle 16"/>
            <p:cNvSpPr>
              <a:spLocks noChangeArrowheads="1"/>
            </p:cNvSpPr>
            <p:nvPr/>
          </p:nvSpPr>
          <p:spPr bwMode="auto">
            <a:xfrm>
              <a:off x="357158" y="2643134"/>
              <a:ext cx="2357453" cy="799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hr-HR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POZITIVNI</a:t>
              </a:r>
              <a:endParaRPr lang="hr-H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  <a:p>
              <a:pPr algn="ctr">
                <a:defRPr/>
              </a:pPr>
              <a:r>
                <a:rPr lang="hr-HR" dirty="0">
                  <a:latin typeface="Calibri" pitchFamily="34" charset="0"/>
                  <a:cs typeface="Calibri" pitchFamily="34" charset="0"/>
                </a:rPr>
                <a:t>(od 1800. g.)</a:t>
              </a:r>
            </a:p>
          </p:txBody>
        </p:sp>
        <p:sp>
          <p:nvSpPr>
            <p:cNvPr id="32797" name="Rectangle 17"/>
            <p:cNvSpPr>
              <a:spLocks noChangeArrowheads="1"/>
            </p:cNvSpPr>
            <p:nvPr/>
          </p:nvSpPr>
          <p:spPr bwMode="auto">
            <a:xfrm>
              <a:off x="2857489" y="2808082"/>
              <a:ext cx="2857519" cy="46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2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VJERA U ZNANOST</a:t>
              </a:r>
              <a:endParaRPr lang="hr-HR" sz="24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798" name="Rectangle 18"/>
            <p:cNvSpPr>
              <a:spLocks noChangeArrowheads="1"/>
            </p:cNvSpPr>
            <p:nvPr/>
          </p:nvSpPr>
          <p:spPr bwMode="auto">
            <a:xfrm>
              <a:off x="5786446" y="2428905"/>
              <a:ext cx="3000396" cy="1199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hr-HR" sz="2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društvom dominiraju </a:t>
              </a:r>
              <a:r>
                <a:rPr lang="hr-HR" sz="2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INDUSTRIJALCI </a:t>
              </a:r>
              <a:r>
                <a:rPr lang="hr-HR" sz="240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i </a:t>
              </a:r>
              <a:r>
                <a:rPr lang="hr-HR" sz="24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ZNANSTVENICI</a:t>
              </a:r>
              <a:endParaRPr lang="hr-HR" sz="2400" b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92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ri_stadij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539750"/>
            <a:ext cx="7072313" cy="6153150"/>
          </a:xfrm>
          <a:effectLst/>
        </p:spPr>
      </p:pic>
    </p:spTree>
    <p:extLst>
      <p:ext uri="{BB962C8B-B14F-4D97-AF65-F5344CB8AC3E}">
        <p14:creationId xmlns:p14="http://schemas.microsoft.com/office/powerpoint/2010/main" val="171992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2676</TotalTime>
  <Words>541</Words>
  <Application>Microsoft Office PowerPoint</Application>
  <PresentationFormat>On-screen Show (4:3)</PresentationFormat>
  <Paragraphs>90</Paragraphs>
  <Slides>14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sociologija</vt:lpstr>
      <vt:lpstr>AUGUSTE</vt:lpstr>
      <vt:lpstr>AUGUSTE COMTE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313</cp:revision>
  <dcterms:created xsi:type="dcterms:W3CDTF">2012-10-08T14:49:16Z</dcterms:created>
  <dcterms:modified xsi:type="dcterms:W3CDTF">2017-10-19T08:44:51Z</dcterms:modified>
</cp:coreProperties>
</file>