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7" autoAdjust="0"/>
  </p:normalViewPr>
  <p:slideViewPr>
    <p:cSldViewPr>
      <p:cViewPr varScale="1">
        <p:scale>
          <a:sx n="92" d="100"/>
          <a:sy n="92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32D5D78-D4B6-4489-BA79-1F2507B08803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4473A3D-E23B-43C3-8E22-D123A319F70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3278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75D41-00B7-4AE4-BBD9-9B8A7A21D012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C5DEAEF-78F1-41AE-8F58-AC0BA263025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D0A10-43E4-4986-930D-6C38ACA2CB9D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5E26F-20AF-4F06-9A27-6B32F880170F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D1076-2519-46ED-86C9-D5C5DB7E9EF1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283AA-CBC1-4B48-989A-11CA88B68B0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BDDBD-58A7-4D32-B0FA-C8163F644FB6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64CD-E028-47F2-A1D1-BDAE899E94C2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31D6A-0473-4FEA-BD91-F7DF05FF1407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D5552-6772-485B-99A4-6458A21E3A3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D9F8-8102-4546-A848-A1656CDE1F64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0F5D2-CD3A-4D61-997F-16E73864DB84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68ACD4E-4258-436A-89AE-1B1EECDBC10B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7638BAB-72E2-4123-A26C-BE04CB5435C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6035F-6CC5-47EE-B6F2-7A3036FA419E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A5CE2-3F7C-494C-9AA2-764D1EAC506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762F7-5159-451F-BAC1-293F8968FF52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E470-35D0-446F-8D06-EDCB7BD36A6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42E2A-1EC6-41C8-9C05-6DBFCF215D7D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D24E7-9950-4AB4-B6C7-142A298C8F7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C77CE-F1AF-4628-B339-91ED7D43685C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F7505-0212-4BDD-AB3F-BEBB2A264F5F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85C71EC-FE3B-4F3C-864E-277BC076A952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AF1D03-BF0F-4575-97E8-8437861AC89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9" r:id="rId2"/>
    <p:sldLayoutId id="2147483730" r:id="rId3"/>
    <p:sldLayoutId id="2147483731" r:id="rId4"/>
    <p:sldLayoutId id="2147483738" r:id="rId5"/>
    <p:sldLayoutId id="2147483739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488" y="583338"/>
            <a:ext cx="6215106" cy="1071570"/>
          </a:xfrm>
        </p:spPr>
        <p:txBody>
          <a:bodyPr>
            <a:no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r-HR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Calibri" pitchFamily="34" charset="0"/>
              </a:rPr>
              <a:t>HERBERT</a:t>
            </a:r>
            <a:endParaRPr lang="hr-HR" sz="10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9683" y="1226280"/>
            <a:ext cx="501291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0000" b="1" spc="50" dirty="0" smtClean="0">
                <a:ln w="13500">
                  <a:solidFill>
                    <a:srgbClr val="53548A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53548A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ea typeface="+mj-ea"/>
                <a:cs typeface="Calibri" pitchFamily="34" charset="0"/>
              </a:rPr>
              <a:t>SPENCER</a:t>
            </a:r>
            <a:endParaRPr lang="hr-HR" sz="1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2094" y="2857500"/>
            <a:ext cx="3929062" cy="714375"/>
          </a:xfrm>
        </p:spPr>
        <p:txBody>
          <a:bodyPr/>
          <a:lstStyle/>
          <a:p>
            <a:pPr marL="63500" algn="r" eaLnBrk="1" hangingPunct="1"/>
            <a:r>
              <a:rPr lang="hr-HR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(1820. - 1903.)</a:t>
            </a:r>
          </a:p>
        </p:txBody>
      </p:sp>
      <p:pic>
        <p:nvPicPr>
          <p:cNvPr id="5" name="Picture 4" descr="spencer.png"/>
          <p:cNvPicPr>
            <a:picLocks noChangeAspect="1"/>
          </p:cNvPicPr>
          <p:nvPr/>
        </p:nvPicPr>
        <p:blipFill>
          <a:blip r:embed="rId2"/>
          <a:srcRect l="7159" t="5145" r="1469"/>
          <a:stretch>
            <a:fillRect/>
          </a:stretch>
        </p:blipFill>
        <p:spPr bwMode="auto">
          <a:xfrm>
            <a:off x="0" y="142875"/>
            <a:ext cx="4429124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643063"/>
            <a:ext cx="8715375" cy="5214937"/>
          </a:xfrm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hr-HR" dirty="0" smtClean="0">
                <a:latin typeface="Arial" pitchFamily="34" charset="0"/>
                <a:cs typeface="Arial" pitchFamily="34" charset="0"/>
              </a:rPr>
              <a:t>s obzirom na stupanj unutarnje regulacije, razlikuje dva tipa društava:</a:t>
            </a:r>
          </a:p>
          <a:p>
            <a:pPr marL="624078" indent="-514350" eaLnBrk="1" fontAlgn="auto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hr-HR" b="1" dirty="0" smtClean="0">
                <a:latin typeface="Arial" pitchFamily="34" charset="0"/>
                <a:cs typeface="Arial" pitchFamily="34" charset="0"/>
              </a:rPr>
              <a:t>MILITARISTIČKA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 – temeljeno na prinudi, centraliziranoj državi, potčinjavanju pojedinca državi te zatvorenosti i neprijateljstvu prema drugim društvima</a:t>
            </a:r>
          </a:p>
          <a:p>
            <a:pPr marL="624078" indent="-514350" eaLnBrk="1" fontAlgn="auto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hr-HR" b="1" dirty="0" smtClean="0">
                <a:latin typeface="Arial" pitchFamily="34" charset="0"/>
                <a:cs typeface="Arial" pitchFamily="34" charset="0"/>
              </a:rPr>
              <a:t>INDUSTRIJSKA – 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temeljeno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na dobrovoljnoj suradnji, 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decentralizaciji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vlasti,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državi koja postoji radi dobrobiti slobodnih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 pojedinaca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te ekonomske međuzavisnosti i o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tv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ore</a:t>
            </a:r>
            <a:r>
              <a:rPr lang="hr-HR" dirty="0" smtClean="0">
                <a:latin typeface="Arial" pitchFamily="34" charset="0"/>
                <a:cs typeface="Arial" pitchFamily="34" charset="0"/>
              </a:rPr>
              <a:t>nosti prema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drugim društvima</a:t>
            </a:r>
            <a:endParaRPr lang="hr-HR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TIPOVI DRUŠTAVA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43063"/>
            <a:ext cx="8472518" cy="4930775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b="1" dirty="0" err="1" smtClean="0">
                <a:latin typeface="Calibri" pitchFamily="34" charset="0"/>
                <a:cs typeface="Calibri" pitchFamily="34" charset="0"/>
              </a:rPr>
              <a:t>laissez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hr-HR" b="1" dirty="0" err="1" smtClean="0">
                <a:latin typeface="Calibri" pitchFamily="34" charset="0"/>
                <a:cs typeface="Calibri" pitchFamily="34" charset="0"/>
              </a:rPr>
              <a:t>faire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doktrina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 [</a:t>
            </a:r>
            <a:r>
              <a:rPr lang="hr-HR" i="1" dirty="0" err="1" smtClean="0">
                <a:latin typeface="Calibri" pitchFamily="34" charset="0"/>
                <a:cs typeface="Calibri" pitchFamily="34" charset="0"/>
              </a:rPr>
              <a:t>lesê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i="1" dirty="0" err="1" smtClean="0">
                <a:latin typeface="Calibri" pitchFamily="34" charset="0"/>
                <a:cs typeface="Calibri" pitchFamily="34" charset="0"/>
              </a:rPr>
              <a:t>fêr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] –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“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Laissez faire, laissez passer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”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- doslovno: </a:t>
            </a:r>
            <a:r>
              <a:rPr lang="hr-HR" dirty="0" smtClean="0">
                <a:latin typeface="Calibri"/>
                <a:cs typeface="Calibri"/>
              </a:rPr>
              <a:t>„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pustite neka svatko čini što hoće i neka sve ide svojim tokom“)</a:t>
            </a:r>
          </a:p>
          <a:p>
            <a:pPr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držao je da </a:t>
            </a:r>
            <a:r>
              <a:rPr lang="hr-HR" u="sng" dirty="0" smtClean="0">
                <a:latin typeface="Calibri" pitchFamily="34" charset="0"/>
                <a:cs typeface="Calibri" pitchFamily="34" charset="0"/>
              </a:rPr>
              <a:t>država ne bi smjela intervenirati u osobne poslove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, izuzev u svojoj pasivnoj funkciji zaštite ljudi </a:t>
            </a:r>
          </a:p>
          <a:p>
            <a:pPr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svijet postupno razvija i postaje sve bolji i bolji, pa ga, prema tome, treba ostaviti na miru – </a:t>
            </a:r>
            <a:r>
              <a:rPr lang="hr-HR" u="sng" dirty="0" smtClean="0">
                <a:latin typeface="Calibri" pitchFamily="34" charset="0"/>
                <a:cs typeface="Calibri" pitchFamily="34" charset="0"/>
              </a:rPr>
              <a:t>socijalni život se sam razvija, slobodno od vanjske kontrole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7158" y="571500"/>
            <a:ext cx="8429655" cy="1066800"/>
            <a:chOff x="357128" y="571480"/>
            <a:chExt cx="8429714" cy="1066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 1"/>
            <p:cNvSpPr txBox="1">
              <a:spLocks/>
            </p:cNvSpPr>
            <p:nvPr/>
          </p:nvSpPr>
          <p:spPr>
            <a:xfrm>
              <a:off x="357128" y="571480"/>
              <a:ext cx="8329671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LIBERALIZAM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43063"/>
            <a:ext cx="8472518" cy="4930775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dirty="0" smtClean="0">
                <a:latin typeface="Calibri"/>
                <a:cs typeface="Calibri"/>
              </a:rPr>
              <a:t>„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preživljavanje najsposobnijih”</a:t>
            </a:r>
          </a:p>
          <a:p>
            <a:pPr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vi-VN" dirty="0" smtClean="0">
                <a:latin typeface="Calibri" pitchFamily="34" charset="0"/>
                <a:cs typeface="Calibri" pitchFamily="34" charset="0"/>
              </a:rPr>
              <a:t>bez utjecaja vanjskih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intervencija ljudi koji su </a:t>
            </a:r>
            <a:r>
              <a:rPr lang="hr-HR" i="1" dirty="0" smtClean="0">
                <a:latin typeface="Calibri"/>
                <a:cs typeface="Calibri"/>
              </a:rPr>
              <a:t>„</a:t>
            </a:r>
            <a:r>
              <a:rPr lang="vi-VN" i="1" dirty="0" smtClean="0">
                <a:latin typeface="Calibri" pitchFamily="34" charset="0"/>
                <a:cs typeface="Calibri" pitchFamily="34" charset="0"/>
              </a:rPr>
              <a:t>prilagođeni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”</a:t>
            </a:r>
            <a:r>
              <a:rPr lang="vi-VN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će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preživjeti i probijati se, dok će </a:t>
            </a:r>
            <a:r>
              <a:rPr lang="hr-HR" i="1" dirty="0" smtClean="0">
                <a:latin typeface="Calibri"/>
                <a:cs typeface="Calibri"/>
              </a:rPr>
              <a:t>„</a:t>
            </a:r>
            <a:r>
              <a:rPr lang="vi-VN" i="1" dirty="0" smtClean="0">
                <a:latin typeface="Calibri" pitchFamily="34" charset="0"/>
                <a:cs typeface="Calibri" pitchFamily="34" charset="0"/>
              </a:rPr>
              <a:t>neprilagođeni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”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na posljetku izumrijeti</a:t>
            </a:r>
            <a:endParaRPr lang="hr-HR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država ne smije zadirati u prirodne procese u društvu</a:t>
            </a:r>
          </a:p>
          <a:p>
            <a:pPr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u="sng" dirty="0" smtClean="0">
                <a:latin typeface="Calibri" pitchFamily="34" charset="0"/>
                <a:cs typeface="Calibri" pitchFamily="34" charset="0"/>
              </a:rPr>
              <a:t>rat i borba među narodima su osnovni pokretač društvenog razvoja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SOCIJALNI DARVINIZAM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43063"/>
            <a:ext cx="8929718" cy="5072062"/>
          </a:xfrm>
        </p:spPr>
        <p:txBody>
          <a:bodyPr/>
          <a:lstStyle/>
          <a:p>
            <a:pPr marL="395288" indent="-358775" eaLnBrk="1" hangingPunct="1">
              <a:spcBef>
                <a:spcPts val="1200"/>
              </a:spcBef>
              <a:buClr>
                <a:schemeClr val="tx1"/>
              </a:buClr>
              <a:buFont typeface="Arial" charset="0"/>
              <a:buChar char="−"/>
            </a:pPr>
            <a:r>
              <a:rPr lang="hr-HR" b="1" dirty="0" smtClean="0">
                <a:latin typeface="Calibri" pitchFamily="34" charset="0"/>
                <a:cs typeface="Calibri" pitchFamily="34" charset="0"/>
              </a:rPr>
              <a:t>biologizam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– društvo je kao biološki organizam</a:t>
            </a:r>
          </a:p>
          <a:p>
            <a:pPr marL="395288" indent="-358775" eaLnBrk="1" hangingPunct="1">
              <a:spcBef>
                <a:spcPts val="1200"/>
              </a:spcBef>
              <a:buClr>
                <a:schemeClr val="tx1"/>
              </a:buClr>
              <a:buFont typeface="Arial" charset="0"/>
              <a:buChar char="−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osnovna jedinica društva je 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pojedinac</a:t>
            </a:r>
          </a:p>
          <a:p>
            <a:pPr marL="395288" indent="-358775" eaLnBrk="1" hangingPunct="1">
              <a:spcBef>
                <a:spcPts val="1200"/>
              </a:spcBef>
              <a:buClr>
                <a:schemeClr val="tx1"/>
              </a:buClr>
              <a:buFont typeface="Arial" charset="0"/>
              <a:buChar char="−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društvo se 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razvija prema kompleksnosti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(evolucionizam)</a:t>
            </a:r>
          </a:p>
          <a:p>
            <a:pPr marL="395288" indent="-358775" eaLnBrk="1" hangingPunct="1">
              <a:spcBef>
                <a:spcPts val="1200"/>
              </a:spcBef>
              <a:buClr>
                <a:schemeClr val="tx1"/>
              </a:buClr>
              <a:buFont typeface="Arial" charset="0"/>
              <a:buChar char="−"/>
            </a:pPr>
            <a:r>
              <a:rPr lang="hr-HR" b="1" dirty="0" smtClean="0">
                <a:latin typeface="Calibri" pitchFamily="34" charset="0"/>
                <a:cs typeface="Calibri" pitchFamily="34" charset="0"/>
              </a:rPr>
              <a:t>dva tipa društava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s obzirom na stupanj unutarnje kontrole (militarističko i industrijsko)</a:t>
            </a:r>
          </a:p>
          <a:p>
            <a:pPr marL="395288" indent="-358775" eaLnBrk="1" hangingPunct="1">
              <a:spcBef>
                <a:spcPts val="1200"/>
              </a:spcBef>
              <a:buClr>
                <a:schemeClr val="tx1"/>
              </a:buClr>
              <a:buFont typeface="Arial" charset="0"/>
              <a:buChar char="−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ekonomski 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liberalizam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hr-HR" i="1" dirty="0" err="1" smtClean="0">
                <a:latin typeface="Calibri" pitchFamily="34" charset="0"/>
                <a:cs typeface="Calibri" pitchFamily="34" charset="0"/>
              </a:rPr>
              <a:t>laissez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hr-HR" i="1" dirty="0" err="1" smtClean="0">
                <a:latin typeface="Calibri" pitchFamily="34" charset="0"/>
                <a:cs typeface="Calibri" pitchFamily="34" charset="0"/>
              </a:rPr>
              <a:t>faire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doktrina)</a:t>
            </a:r>
          </a:p>
          <a:p>
            <a:pPr marL="395288" indent="-358775" eaLnBrk="1" hangingPunct="1">
              <a:spcBef>
                <a:spcPts val="1200"/>
              </a:spcBef>
              <a:buClr>
                <a:schemeClr val="tx1"/>
              </a:buClr>
              <a:buFont typeface="Arial" charset="0"/>
              <a:buChar char="−"/>
            </a:pPr>
            <a:r>
              <a:rPr lang="hr-HR" b="1" dirty="0" smtClean="0">
                <a:latin typeface="Calibri" pitchFamily="34" charset="0"/>
                <a:cs typeface="Calibri" pitchFamily="34" charset="0"/>
              </a:rPr>
              <a:t>socijalni darvinizam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„preživljavanje najsposobnijih”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SPENCER - BITNO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7188" y="357188"/>
            <a:ext cx="8429625" cy="1066800"/>
            <a:chOff x="357158" y="571480"/>
            <a:chExt cx="8429684" cy="1066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7158" y="1428730"/>
              <a:ext cx="8429684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COMTE I SPENCER</a:t>
              </a:r>
            </a:p>
          </p:txBody>
        </p:sp>
      </p:grpSp>
      <p:pic>
        <p:nvPicPr>
          <p:cNvPr id="8" name="Picture 7" descr="Herbert_Spencer.png"/>
          <p:cNvPicPr>
            <a:picLocks noChangeAspect="1"/>
          </p:cNvPicPr>
          <p:nvPr/>
        </p:nvPicPr>
        <p:blipFill>
          <a:blip r:embed="rId2"/>
          <a:srcRect l="4510" t="2381" b="32361"/>
          <a:stretch>
            <a:fillRect/>
          </a:stretch>
        </p:blipFill>
        <p:spPr>
          <a:xfrm>
            <a:off x="5500688" y="1277938"/>
            <a:ext cx="2344737" cy="2079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comte.png"/>
          <p:cNvPicPr>
            <a:picLocks noChangeAspect="1"/>
          </p:cNvPicPr>
          <p:nvPr/>
        </p:nvPicPr>
        <p:blipFill>
          <a:blip r:embed="rId3"/>
          <a:srcRect r="3052" b="33469"/>
          <a:stretch>
            <a:fillRect/>
          </a:stretch>
        </p:blipFill>
        <p:spPr>
          <a:xfrm>
            <a:off x="1177925" y="1227138"/>
            <a:ext cx="2608263" cy="2130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85750" y="3286125"/>
          <a:ext cx="8643998" cy="348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999"/>
                <a:gridCol w="4321999"/>
              </a:tblGrid>
              <a:tr h="42863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latin typeface="Calibri" pitchFamily="34" charset="0"/>
                          <a:cs typeface="Calibri" pitchFamily="34" charset="0"/>
                        </a:rPr>
                        <a:t>AUGUSTE COMTE</a:t>
                      </a:r>
                      <a:endParaRPr lang="hr-H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latin typeface="Calibri" pitchFamily="34" charset="0"/>
                          <a:cs typeface="Calibri" pitchFamily="34" charset="0"/>
                        </a:rPr>
                        <a:t>HERBERT SPENCER</a:t>
                      </a:r>
                      <a:endParaRPr lang="hr-H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498294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latin typeface="Calibri" pitchFamily="34" charset="0"/>
                          <a:cs typeface="Calibri" pitchFamily="34" charset="0"/>
                        </a:rPr>
                        <a:t>konzervativac</a:t>
                      </a:r>
                      <a:endParaRPr lang="hr-H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latin typeface="Calibri" pitchFamily="34" charset="0"/>
                          <a:cs typeface="Calibri" pitchFamily="34" charset="0"/>
                        </a:rPr>
                        <a:t>liberal</a:t>
                      </a:r>
                      <a:endParaRPr lang="hr-H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860068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latin typeface="Calibri" pitchFamily="34" charset="0"/>
                          <a:cs typeface="Calibri" pitchFamily="34" charset="0"/>
                        </a:rPr>
                        <a:t>tri stadija razvoja</a:t>
                      </a:r>
                      <a:r>
                        <a:rPr lang="hr-HR" sz="2000" baseline="0" dirty="0" smtClean="0">
                          <a:latin typeface="Calibri" pitchFamily="34" charset="0"/>
                          <a:cs typeface="Calibri" pitchFamily="34" charset="0"/>
                        </a:rPr>
                        <a:t> društva</a:t>
                      </a:r>
                    </a:p>
                    <a:p>
                      <a:pPr algn="ctr"/>
                      <a:r>
                        <a:rPr lang="hr-HR" sz="2000" baseline="0" dirty="0" smtClean="0">
                          <a:latin typeface="Calibri" pitchFamily="34" charset="0"/>
                          <a:cs typeface="Calibri" pitchFamily="34" charset="0"/>
                        </a:rPr>
                        <a:t>(</a:t>
                      </a:r>
                      <a:r>
                        <a:rPr lang="hr-HR" sz="2000" b="1" baseline="0" dirty="0" smtClean="0">
                          <a:latin typeface="Calibri" pitchFamily="34" charset="0"/>
                          <a:cs typeface="Calibri" pitchFamily="34" charset="0"/>
                        </a:rPr>
                        <a:t>evolucija ideja</a:t>
                      </a:r>
                      <a:r>
                        <a:rPr lang="hr-HR" sz="2000" baseline="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hr-H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latin typeface="Calibri" pitchFamily="34" charset="0"/>
                          <a:cs typeface="Calibri" pitchFamily="34" charset="0"/>
                        </a:rPr>
                        <a:t>evolucija društva kroz kompleksnost</a:t>
                      </a:r>
                    </a:p>
                    <a:p>
                      <a:pPr algn="ctr"/>
                      <a:r>
                        <a:rPr lang="hr-HR" sz="2000" dirty="0" smtClean="0">
                          <a:latin typeface="Calibri" pitchFamily="34" charset="0"/>
                          <a:cs typeface="Calibri" pitchFamily="34" charset="0"/>
                        </a:rPr>
                        <a:t>(</a:t>
                      </a:r>
                      <a:r>
                        <a:rPr lang="hr-HR" sz="2000" b="1" dirty="0" smtClean="0">
                          <a:latin typeface="Calibri" pitchFamily="34" charset="0"/>
                          <a:cs typeface="Calibri" pitchFamily="34" charset="0"/>
                        </a:rPr>
                        <a:t>materijalna evolucija</a:t>
                      </a:r>
                      <a:r>
                        <a:rPr lang="hr-HR" sz="20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hr-H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498294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latin typeface="Calibri" pitchFamily="34" charset="0"/>
                          <a:cs typeface="Calibri" pitchFamily="34" charset="0"/>
                        </a:rPr>
                        <a:t>osnovna jedinica društva –</a:t>
                      </a:r>
                      <a:r>
                        <a:rPr lang="hr-HR" sz="20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000" b="1" baseline="0" dirty="0" smtClean="0">
                          <a:latin typeface="Calibri" pitchFamily="34" charset="0"/>
                          <a:cs typeface="Calibri" pitchFamily="34" charset="0"/>
                        </a:rPr>
                        <a:t>obitelj</a:t>
                      </a:r>
                      <a:endParaRPr lang="hr-HR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latin typeface="Calibri" pitchFamily="34" charset="0"/>
                          <a:cs typeface="Calibri" pitchFamily="34" charset="0"/>
                        </a:rPr>
                        <a:t>osnovna jedinica društva</a:t>
                      </a:r>
                      <a:r>
                        <a:rPr lang="hr-HR" sz="2000" baseline="0" dirty="0" smtClean="0">
                          <a:latin typeface="Calibri" pitchFamily="34" charset="0"/>
                          <a:cs typeface="Calibri" pitchFamily="34" charset="0"/>
                        </a:rPr>
                        <a:t> – </a:t>
                      </a:r>
                      <a:r>
                        <a:rPr lang="hr-HR" sz="2000" b="1" baseline="0" dirty="0" smtClean="0">
                          <a:latin typeface="Calibri" pitchFamily="34" charset="0"/>
                          <a:cs typeface="Calibri" pitchFamily="34" charset="0"/>
                        </a:rPr>
                        <a:t>pojedinac</a:t>
                      </a:r>
                      <a:endParaRPr lang="hr-HR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498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="1" dirty="0" smtClean="0">
                          <a:latin typeface="Calibri" pitchFamily="34" charset="0"/>
                          <a:cs typeface="Calibri" pitchFamily="34" charset="0"/>
                        </a:rPr>
                        <a:t>socijalna statika i dinamika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="1" dirty="0" smtClean="0">
                          <a:latin typeface="Calibri" pitchFamily="34" charset="0"/>
                          <a:cs typeface="Calibri" pitchFamily="34" charset="0"/>
                        </a:rPr>
                        <a:t>socijalni darvinizam </a:t>
                      </a:r>
                      <a:r>
                        <a:rPr lang="hr-HR" sz="2000" dirty="0" smtClean="0">
                          <a:latin typeface="Calibri" pitchFamily="34" charset="0"/>
                          <a:cs typeface="Calibri" pitchFamily="34" charset="0"/>
                        </a:rPr>
                        <a:t/>
                      </a:r>
                      <a:br>
                        <a:rPr lang="hr-HR" sz="2000" dirty="0" smtClean="0"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hr-HR" sz="2000" dirty="0" smtClean="0">
                          <a:latin typeface="Calibri" pitchFamily="34" charset="0"/>
                          <a:cs typeface="Calibri" pitchFamily="34" charset="0"/>
                        </a:rPr>
                        <a:t>(preživljavanje najsposobnijih)</a:t>
                      </a:r>
                    </a:p>
                  </a:txBody>
                  <a:tcPr anchor="ctr"/>
                </a:tc>
              </a:tr>
              <a:tr h="49829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aseline="0" dirty="0" smtClean="0">
                          <a:latin typeface="Calibri" pitchFamily="34" charset="0"/>
                          <a:cs typeface="Calibri" pitchFamily="34" charset="0"/>
                        </a:rPr>
                        <a:t>“</a:t>
                      </a:r>
                      <a:r>
                        <a:rPr lang="hr-HR" sz="2000" dirty="0" smtClean="0">
                          <a:latin typeface="Calibri" pitchFamily="34" charset="0"/>
                          <a:cs typeface="Calibri" pitchFamily="34" charset="0"/>
                        </a:rPr>
                        <a:t>cerebralna</a:t>
                      </a:r>
                      <a:r>
                        <a:rPr lang="hr-HR" sz="2000" baseline="0" dirty="0" smtClean="0">
                          <a:latin typeface="Calibri" pitchFamily="34" charset="0"/>
                          <a:cs typeface="Calibri" pitchFamily="34" charset="0"/>
                        </a:rPr>
                        <a:t> higijena”</a:t>
                      </a:r>
                      <a:endParaRPr lang="hr-HR" sz="20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5719" y="571500"/>
            <a:ext cx="8501093" cy="1066800"/>
            <a:chOff x="285689" y="571480"/>
            <a:chExt cx="8501153" cy="1066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85689" y="571480"/>
              <a:ext cx="840111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HERBERT SPENCER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142875" y="1714500"/>
            <a:ext cx="8786813" cy="4859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56032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hr-HR" sz="2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 descr="Herbert_Spencer.png"/>
          <p:cNvPicPr>
            <a:picLocks noChangeAspect="1"/>
          </p:cNvPicPr>
          <p:nvPr/>
        </p:nvPicPr>
        <p:blipFill>
          <a:blip r:embed="rId2"/>
          <a:srcRect l="4510" t="2381" b="2381"/>
          <a:stretch>
            <a:fillRect/>
          </a:stretch>
        </p:blipFill>
        <p:spPr>
          <a:xfrm>
            <a:off x="4357720" y="569913"/>
            <a:ext cx="4857750" cy="62880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-32" y="1571612"/>
            <a:ext cx="8867775" cy="508317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1820. – 1903. g.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evolucionist (socijalni darvinist)</a:t>
            </a:r>
          </a:p>
          <a:p>
            <a:pPr eaLnBrk="1" hangingPunct="1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nije se obrazovao u humanističkim </a:t>
            </a:r>
            <a:br>
              <a:rPr lang="hr-HR" dirty="0" smtClean="0">
                <a:latin typeface="Calibri" pitchFamily="34" charset="0"/>
                <a:cs typeface="Calibri" pitchFamily="34" charset="0"/>
              </a:rPr>
            </a:br>
            <a:r>
              <a:rPr lang="hr-HR" dirty="0" smtClean="0">
                <a:latin typeface="Calibri" pitchFamily="34" charset="0"/>
                <a:cs typeface="Calibri" pitchFamily="34" charset="0"/>
              </a:rPr>
              <a:t>nego u tehničkim znanostima</a:t>
            </a:r>
          </a:p>
          <a:p>
            <a:pPr eaLnBrk="1" hangingPunct="1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urednik u časopisu </a:t>
            </a:r>
            <a:br>
              <a:rPr lang="hr-HR" dirty="0" smtClean="0">
                <a:latin typeface="Calibri" pitchFamily="34" charset="0"/>
                <a:cs typeface="Calibri" pitchFamily="34" charset="0"/>
              </a:rPr>
            </a:br>
            <a:r>
              <a:rPr lang="hr-HR" i="1" dirty="0" err="1" smtClean="0">
                <a:latin typeface="Calibri" pitchFamily="34" charset="0"/>
                <a:cs typeface="Calibri" pitchFamily="34" charset="0"/>
              </a:rPr>
              <a:t>Economist</a:t>
            </a:r>
            <a:endParaRPr lang="hr-HR" i="1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također prakticirao </a:t>
            </a:r>
            <a:br>
              <a:rPr lang="hr-HR" dirty="0" smtClean="0">
                <a:latin typeface="Calibri" pitchFamily="34" charset="0"/>
                <a:cs typeface="Calibri" pitchFamily="34" charset="0"/>
              </a:rPr>
            </a:br>
            <a:r>
              <a:rPr lang="hr-HR" dirty="0" smtClean="0">
                <a:latin typeface="Calibri" pitchFamily="34" charset="0"/>
                <a:cs typeface="Calibri" pitchFamily="34" charset="0"/>
              </a:rPr>
              <a:t>“cerebralnu higijenu”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4930775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3200" dirty="0" smtClean="0">
                <a:latin typeface="Calibri" pitchFamily="34" charset="0"/>
                <a:cs typeface="Calibri" pitchFamily="34" charset="0"/>
              </a:rPr>
              <a:t> evolucionizam </a:t>
            </a:r>
          </a:p>
          <a:p>
            <a:pPr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3200" dirty="0" smtClean="0">
                <a:latin typeface="Calibri" pitchFamily="34" charset="0"/>
                <a:cs typeface="Calibri" pitchFamily="34" charset="0"/>
              </a:rPr>
              <a:t> socijalni darvinizam</a:t>
            </a:r>
          </a:p>
          <a:p>
            <a:pPr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3200" dirty="0" smtClean="0">
                <a:latin typeface="Calibri" pitchFamily="34" charset="0"/>
                <a:cs typeface="Calibri" pitchFamily="34" charset="0"/>
              </a:rPr>
              <a:t> militarističko i industrijsko društvo</a:t>
            </a:r>
          </a:p>
          <a:p>
            <a:pPr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dirty="0" err="1" smtClean="0">
                <a:latin typeface="Calibri" pitchFamily="34" charset="0"/>
                <a:cs typeface="Calibri" pitchFamily="34" charset="0"/>
              </a:rPr>
              <a:t>laissez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hr-HR" sz="3200" dirty="0" err="1" smtClean="0">
                <a:latin typeface="Calibri" pitchFamily="34" charset="0"/>
                <a:cs typeface="Calibri" pitchFamily="34" charset="0"/>
              </a:rPr>
              <a:t>faire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 doktrina</a:t>
            </a:r>
            <a:r>
              <a:rPr lang="hr-HR" sz="3200" i="1" dirty="0" smtClean="0">
                <a:latin typeface="Calibri" pitchFamily="34" charset="0"/>
                <a:cs typeface="Calibri" pitchFamily="34" charset="0"/>
              </a:rPr>
              <a:t> [</a:t>
            </a:r>
            <a:r>
              <a:rPr lang="hr-HR" sz="3200" i="1" dirty="0" err="1" smtClean="0">
                <a:latin typeface="Calibri" pitchFamily="34" charset="0"/>
                <a:cs typeface="Calibri" pitchFamily="34" charset="0"/>
              </a:rPr>
              <a:t>lesê</a:t>
            </a:r>
            <a:r>
              <a:rPr lang="hr-HR" sz="32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i="1" dirty="0" err="1" smtClean="0">
                <a:latin typeface="Calibri" pitchFamily="34" charset="0"/>
                <a:cs typeface="Calibri" pitchFamily="34" charset="0"/>
              </a:rPr>
              <a:t>fêr</a:t>
            </a:r>
            <a:r>
              <a:rPr lang="hr-HR" sz="3200" i="1" dirty="0" smtClean="0">
                <a:latin typeface="Calibri" pitchFamily="34" charset="0"/>
                <a:cs typeface="Calibri" pitchFamily="34" charset="0"/>
              </a:rPr>
              <a:t>]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KLJUČNI POJMOVI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2875" y="2143125"/>
            <a:ext cx="8715375" cy="45005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622300" indent="-514350" fontAlgn="auto"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Font typeface="Calibri" pitchFamily="34" charset="0"/>
              <a:buChar char="─"/>
              <a:defRPr/>
            </a:pPr>
            <a:r>
              <a:rPr lang="hr-HR" sz="3200" b="1" dirty="0">
                <a:latin typeface="Calibri" pitchFamily="34" charset="0"/>
                <a:cs typeface="Calibri" pitchFamily="34" charset="0"/>
              </a:rPr>
              <a:t>INDIVIDUALIZAM</a:t>
            </a:r>
            <a:r>
              <a:rPr lang="hr-HR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sz="3200" dirty="0" smtClean="0">
                <a:latin typeface="Calibri" pitchFamily="34" charset="0"/>
                <a:cs typeface="Calibri" pitchFamily="34" charset="0"/>
              </a:rPr>
            </a:br>
            <a:r>
              <a:rPr lang="hr-HR" sz="2400" dirty="0" smtClean="0">
                <a:latin typeface="Calibri" pitchFamily="34" charset="0"/>
                <a:cs typeface="Calibri" pitchFamily="34" charset="0"/>
              </a:rPr>
              <a:t>(pojedinac je osnovna jedinica društva, dio organizma)</a:t>
            </a:r>
            <a:endParaRPr lang="hr-HR" sz="3200" dirty="0">
              <a:latin typeface="Calibri" pitchFamily="34" charset="0"/>
              <a:cs typeface="Calibri" pitchFamily="34" charset="0"/>
            </a:endParaRPr>
          </a:p>
          <a:p>
            <a:pPr marL="622300" indent="-514350" fontAlgn="auto"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Font typeface="Calibri" pitchFamily="34" charset="0"/>
              <a:buChar char="─"/>
              <a:defRPr/>
            </a:pPr>
            <a:r>
              <a:rPr lang="hr-HR" sz="3200" b="1" dirty="0">
                <a:latin typeface="Calibri" pitchFamily="34" charset="0"/>
                <a:cs typeface="Calibri" pitchFamily="34" charset="0"/>
              </a:rPr>
              <a:t>EVOLUCIONIZAM</a:t>
            </a:r>
            <a:r>
              <a:rPr lang="hr-HR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sz="3200" dirty="0" smtClean="0">
                <a:latin typeface="Calibri" pitchFamily="34" charset="0"/>
                <a:cs typeface="Calibri" pitchFamily="34" charset="0"/>
              </a:rPr>
            </a:br>
            <a:r>
              <a:rPr lang="hr-HR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društvo kao biološki organizam)</a:t>
            </a:r>
            <a:endParaRPr lang="hr-HR" sz="3200" dirty="0">
              <a:latin typeface="Calibri" pitchFamily="34" charset="0"/>
              <a:cs typeface="Calibri" pitchFamily="34" charset="0"/>
            </a:endParaRPr>
          </a:p>
          <a:p>
            <a:pPr marL="622300" indent="-514350" fontAlgn="auto"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Font typeface="Calibri" pitchFamily="34" charset="0"/>
              <a:buChar char="─"/>
              <a:defRPr/>
            </a:pPr>
            <a:r>
              <a:rPr lang="hr-HR" sz="3200" b="1" dirty="0">
                <a:latin typeface="Calibri" pitchFamily="34" charset="0"/>
                <a:cs typeface="Calibri" pitchFamily="34" charset="0"/>
              </a:rPr>
              <a:t>LIBERALIZAM </a:t>
            </a: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sz="3200" b="1" dirty="0" smtClean="0">
                <a:latin typeface="Calibri" pitchFamily="34" charset="0"/>
                <a:cs typeface="Calibri" pitchFamily="34" charset="0"/>
              </a:rPr>
            </a:br>
            <a:r>
              <a:rPr lang="hr-HR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>
                <a:latin typeface="Calibri" pitchFamily="34" charset="0"/>
                <a:cs typeface="Calibri" pitchFamily="34" charset="0"/>
              </a:rPr>
              <a:t>laissez-faire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 doktrina, država se ne smije mješati u ekonimiju)</a:t>
            </a:r>
            <a:endParaRPr lang="hr-HR" sz="3200" dirty="0">
              <a:latin typeface="Calibri" pitchFamily="34" charset="0"/>
              <a:cs typeface="Calibri" pitchFamily="34" charset="0"/>
            </a:endParaRPr>
          </a:p>
          <a:p>
            <a:pPr marL="622300" indent="-514350" fontAlgn="auto"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Font typeface="Calibri" pitchFamily="34" charset="0"/>
              <a:buChar char="─"/>
              <a:defRPr/>
            </a:pPr>
            <a:r>
              <a:rPr lang="hr-HR" sz="3200" b="1" dirty="0">
                <a:latin typeface="Calibri" pitchFamily="34" charset="0"/>
                <a:cs typeface="Calibri" pitchFamily="34" charset="0"/>
              </a:rPr>
              <a:t>SOCIJALNI DARVINIZAM </a:t>
            </a: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sz="3200" b="1" dirty="0" smtClean="0">
                <a:latin typeface="Calibri" pitchFamily="34" charset="0"/>
                <a:cs typeface="Calibri" pitchFamily="34" charset="0"/>
              </a:rPr>
            </a:br>
            <a:r>
              <a:rPr lang="hr-HR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preživljavanje najsposobnijih)</a:t>
            </a:r>
            <a:endParaRPr lang="hr-HR" sz="32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7188" y="571500"/>
            <a:ext cx="8501062" cy="1428750"/>
            <a:chOff x="357158" y="571480"/>
            <a:chExt cx="8501122" cy="142876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57158" y="1928803"/>
              <a:ext cx="8429684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457200" y="571480"/>
              <a:ext cx="8401080" cy="1428760"/>
            </a:xfrm>
            <a:prstGeom prst="rect">
              <a:avLst/>
            </a:prstGeom>
          </p:spPr>
          <p:txBody>
            <a:bodyPr anchor="ctr">
              <a:no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TEMELJNE ODREDNICE </a:t>
              </a:r>
            </a:p>
            <a:p>
              <a:pPr fontAlgn="auto">
                <a:spcAft>
                  <a:spcPts val="0"/>
                </a:spcAft>
                <a:defRPr/>
              </a:pPr>
              <a:r>
                <a:rPr lang="hr-HR" sz="4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SPENCEROVE SOCIOLOGIJE</a:t>
              </a:r>
              <a:endParaRPr lang="hr-HR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3063"/>
            <a:ext cx="9001125" cy="5072062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Calibri" pitchFamily="34" charset="0"/>
              <a:buChar char="─"/>
              <a:defRPr/>
            </a:pPr>
            <a:r>
              <a:rPr lang="vi-VN" sz="3000" b="1" dirty="0" smtClean="0">
                <a:latin typeface="Calibri" pitchFamily="34" charset="0"/>
                <a:cs typeface="Calibri" pitchFamily="34" charset="0"/>
              </a:rPr>
              <a:t>EVOLUCIJA</a:t>
            </a:r>
            <a:r>
              <a:rPr lang="hr-HR" sz="3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3000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promjena iz stanja relativno </a:t>
            </a:r>
            <a:r>
              <a:rPr lang="vi-VN" b="1" dirty="0" smtClean="0">
                <a:latin typeface="Calibri" pitchFamily="34" charset="0"/>
                <a:cs typeface="Calibri" pitchFamily="34" charset="0"/>
              </a:rPr>
              <a:t>neodređene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vi-VN" b="1" dirty="0" smtClean="0">
                <a:latin typeface="Calibri" pitchFamily="34" charset="0"/>
                <a:cs typeface="Calibri" pitchFamily="34" charset="0"/>
              </a:rPr>
              <a:t>nepovezane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homogenosti</a:t>
            </a:r>
            <a:r>
              <a:rPr lang="vi-VN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prema stanju relativno </a:t>
            </a:r>
            <a:r>
              <a:rPr lang="vi-VN" b="1" dirty="0" smtClean="0">
                <a:latin typeface="Calibri" pitchFamily="34" charset="0"/>
                <a:cs typeface="Calibri" pitchFamily="34" charset="0"/>
              </a:rPr>
              <a:t>određene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b="1" dirty="0" smtClean="0">
                <a:latin typeface="Calibri" pitchFamily="34" charset="0"/>
                <a:cs typeface="Calibri" pitchFamily="34" charset="0"/>
              </a:rPr>
              <a:t>povezane </a:t>
            </a:r>
            <a:r>
              <a:rPr lang="vi-VN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heterogenosti</a:t>
            </a:r>
            <a:endParaRPr lang="hr-HR" sz="3000" i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540000" indent="-256032" eaLnBrk="1" fontAlgn="auto" hangingPunct="1">
              <a:spcBef>
                <a:spcPts val="2400"/>
              </a:spcBef>
              <a:spcAft>
                <a:spcPts val="0"/>
              </a:spcAft>
              <a:buClr>
                <a:schemeClr val="tx1"/>
              </a:buClr>
              <a:buFont typeface="Calibri" pitchFamily="34" charset="0"/>
              <a:buChar char="─"/>
              <a:defRPr/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Društvo kao i organizam raste i povećava opseg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 povećanjem opsega raste i složenost njegove strukture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400" b="1" i="1" dirty="0" smtClean="0">
                <a:latin typeface="Calibri" pitchFamily="34" charset="0"/>
                <a:cs typeface="Calibri" pitchFamily="34" charset="0"/>
              </a:rPr>
              <a:t>porast složenost</a:t>
            </a:r>
            <a:r>
              <a:rPr lang="hr-HR" sz="2400" b="1" i="1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vi-VN" sz="2400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strukture prati </a:t>
            </a:r>
            <a:r>
              <a:rPr lang="vi-VN" sz="2400" b="1" i="1" dirty="0" smtClean="0">
                <a:latin typeface="Calibri" pitchFamily="34" charset="0"/>
                <a:cs typeface="Calibri" pitchFamily="34" charset="0"/>
              </a:rPr>
              <a:t>složenost funkcija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vi-VN" sz="2400" b="1" i="1" dirty="0" smtClean="0">
                <a:latin typeface="Calibri" pitchFamily="34" charset="0"/>
                <a:cs typeface="Calibri" pitchFamily="34" charset="0"/>
              </a:rPr>
              <a:t>povećanje međuovisnosti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dijelova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65760" indent="-256032" eaLnBrk="1" fontAlgn="auto" hangingPunct="1">
              <a:spcBef>
                <a:spcPts val="2400"/>
              </a:spcBef>
              <a:spcAft>
                <a:spcPts val="0"/>
              </a:spcAft>
              <a:buClr>
                <a:schemeClr val="tx1"/>
              </a:buClr>
              <a:buFont typeface="Calibri" pitchFamily="34" charset="0"/>
              <a:buChar char="─"/>
              <a:defRPr/>
            </a:pPr>
            <a:r>
              <a:rPr lang="hr-HR" sz="3000" dirty="0" smtClean="0">
                <a:latin typeface="Calibri" pitchFamily="34" charset="0"/>
                <a:cs typeface="Calibri" pitchFamily="34" charset="0"/>
              </a:rPr>
              <a:t>predmet proučavanja sociologije je </a:t>
            </a:r>
            <a:r>
              <a:rPr lang="hr-HR" sz="3000" b="1" dirty="0" smtClean="0">
                <a:latin typeface="Calibri" pitchFamily="34" charset="0"/>
                <a:cs typeface="Calibri" pitchFamily="34" charset="0"/>
              </a:rPr>
              <a:t>evolucija ljudskog društva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7158" y="571500"/>
            <a:ext cx="8429655" cy="1066800"/>
            <a:chOff x="357128" y="571480"/>
            <a:chExt cx="8429714" cy="1066800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357128" y="571480"/>
              <a:ext cx="8329671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EVOLUCIONIZAM</a:t>
              </a:r>
            </a:p>
          </p:txBody>
        </p: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57158" y="571480"/>
              <a:ext cx="8429684" cy="1066800"/>
              <a:chOff x="357158" y="571480"/>
              <a:chExt cx="8429684" cy="1066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57158" y="1428730"/>
                <a:ext cx="842968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457171" y="571480"/>
                <a:ext cx="8229658" cy="1066800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endParaRPr lang="hr-HR" sz="4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hr-HR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hr-HR" smtClean="0"/>
          </a:p>
        </p:txBody>
      </p:sp>
      <p:pic>
        <p:nvPicPr>
          <p:cNvPr id="4" name="Picture 3" descr="x23490201076773814340.jpg"/>
          <p:cNvPicPr>
            <a:picLocks noChangeAspect="1"/>
          </p:cNvPicPr>
          <p:nvPr/>
        </p:nvPicPr>
        <p:blipFill>
          <a:blip r:embed="rId2"/>
          <a:srcRect t="32243" r="8749"/>
          <a:stretch>
            <a:fillRect/>
          </a:stretch>
        </p:blipFill>
        <p:spPr>
          <a:xfrm>
            <a:off x="157163" y="292100"/>
            <a:ext cx="8772525" cy="2922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New-york-city.jpg"/>
          <p:cNvPicPr>
            <a:picLocks noChangeAspect="1"/>
          </p:cNvPicPr>
          <p:nvPr/>
        </p:nvPicPr>
        <p:blipFill>
          <a:blip r:embed="rId3"/>
          <a:srcRect t="7999"/>
          <a:stretch>
            <a:fillRect/>
          </a:stretch>
        </p:blipFill>
        <p:spPr>
          <a:xfrm>
            <a:off x="4537075" y="3429000"/>
            <a:ext cx="4464050" cy="3286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IR36GR21x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3429000"/>
            <a:ext cx="4257675" cy="3249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1643063"/>
            <a:ext cx="8858250" cy="5072062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društvo je </a:t>
            </a:r>
            <a:r>
              <a:rPr lang="hr-HR" u="sng" dirty="0" smtClean="0">
                <a:latin typeface="Calibri" pitchFamily="34" charset="0"/>
                <a:cs typeface="Calibri" pitchFamily="34" charset="0"/>
              </a:rPr>
              <a:t>slično biološkom organizmu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– sastavljeno je od </a:t>
            </a:r>
            <a:r>
              <a:rPr lang="hr-HR" u="sng" dirty="0" smtClean="0">
                <a:latin typeface="Calibri" pitchFamily="34" charset="0"/>
                <a:cs typeface="Calibri" pitchFamily="34" charset="0"/>
              </a:rPr>
              <a:t>međupovezanih dijelova </a:t>
            </a:r>
          </a:p>
          <a:p>
            <a:pPr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društvo je </a:t>
            </a:r>
            <a:r>
              <a:rPr lang="hr-HR" u="sng" dirty="0" smtClean="0">
                <a:latin typeface="Calibri" pitchFamily="34" charset="0"/>
                <a:cs typeface="Calibri" pitchFamily="34" charset="0"/>
              </a:rPr>
              <a:t>sastavljeno od institucija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(obitelj, religija, obrazovanje, država i ekonomija)</a:t>
            </a:r>
          </a:p>
          <a:p>
            <a:pPr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struktura društva evolucijom postaje sve kompleksnija pa se </a:t>
            </a:r>
            <a:r>
              <a:rPr lang="hr-HR" u="sng" dirty="0" smtClean="0">
                <a:latin typeface="Calibri" pitchFamily="34" charset="0"/>
                <a:cs typeface="Calibri" pitchFamily="34" charset="0"/>
              </a:rPr>
              <a:t>javlja potreba za unutarnjom regulacijom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(kao živčani sustav kod organizma)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7158" y="571500"/>
            <a:ext cx="8429655" cy="1066800"/>
            <a:chOff x="357128" y="571480"/>
            <a:chExt cx="8429714" cy="1066800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357128" y="571480"/>
              <a:ext cx="8329671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EVOLUCIONIZAM</a:t>
              </a:r>
            </a:p>
          </p:txBody>
        </p: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57158" y="571480"/>
              <a:ext cx="8429684" cy="1066800"/>
              <a:chOff x="357158" y="571480"/>
              <a:chExt cx="8429684" cy="1066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57158" y="1428730"/>
                <a:ext cx="842968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457171" y="571480"/>
                <a:ext cx="8229658" cy="1066800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endParaRPr lang="hr-HR" sz="4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313" y="1785938"/>
          <a:ext cx="8786874" cy="46394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393437"/>
                <a:gridCol w="4393437"/>
              </a:tblGrid>
              <a:tr h="52015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latin typeface="Calibri" pitchFamily="34" charset="0"/>
                          <a:cs typeface="Calibri" pitchFamily="34" charset="0"/>
                        </a:rPr>
                        <a:t>MILITARISTIČKA</a:t>
                      </a:r>
                      <a:endParaRPr lang="hr-H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latin typeface="Calibri" pitchFamily="34" charset="0"/>
                          <a:cs typeface="Calibri" pitchFamily="34" charset="0"/>
                        </a:rPr>
                        <a:t>INDUSTRIJSKA</a:t>
                      </a:r>
                      <a:endParaRPr lang="hr-H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>
                          <a:latin typeface="Calibri" pitchFamily="34" charset="0"/>
                          <a:cs typeface="Calibri" pitchFamily="34" charset="0"/>
                        </a:rPr>
                        <a:t>temeljeno </a:t>
                      </a:r>
                      <a:r>
                        <a:rPr lang="vi-VN" sz="2400" dirty="0" smtClean="0">
                          <a:latin typeface="Calibri" pitchFamily="34" charset="0"/>
                          <a:cs typeface="Calibri" pitchFamily="34" charset="0"/>
                        </a:rPr>
                        <a:t>na</a:t>
                      </a:r>
                      <a:r>
                        <a:rPr lang="hr-HR" sz="24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hr-HR" sz="2400" b="1" dirty="0" smtClean="0">
                          <a:latin typeface="Calibri" pitchFamily="34" charset="0"/>
                          <a:cs typeface="Calibri" pitchFamily="34" charset="0"/>
                        </a:rPr>
                        <a:t>PRINUDI</a:t>
                      </a:r>
                      <a:endParaRPr lang="hr-HR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>
                          <a:latin typeface="Calibri" pitchFamily="34" charset="0"/>
                          <a:cs typeface="Calibri" pitchFamily="34" charset="0"/>
                        </a:rPr>
                        <a:t>temeljeno </a:t>
                      </a:r>
                      <a:r>
                        <a:rPr lang="vi-VN" sz="2400" dirty="0" smtClean="0">
                          <a:latin typeface="Calibri" pitchFamily="34" charset="0"/>
                          <a:cs typeface="Calibri" pitchFamily="34" charset="0"/>
                        </a:rPr>
                        <a:t>na </a:t>
                      </a:r>
                      <a:endParaRPr lang="hr-HR" sz="24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/>
                      <a:r>
                        <a:rPr lang="vi-VN" sz="2400" b="1" dirty="0" smtClean="0">
                          <a:latin typeface="Calibri" pitchFamily="34" charset="0"/>
                          <a:cs typeface="Calibri" pitchFamily="34" charset="0"/>
                        </a:rPr>
                        <a:t>DOBROVOLJNOJ SURADNJI</a:t>
                      </a:r>
                      <a:endParaRPr lang="hr-HR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latin typeface="Calibri" pitchFamily="34" charset="0"/>
                          <a:cs typeface="Calibri" pitchFamily="34" charset="0"/>
                        </a:rPr>
                        <a:t>CENTRALIZIRANA</a:t>
                      </a:r>
                      <a:r>
                        <a:rPr lang="hr-HR" sz="2400" b="1" baseline="0" dirty="0" smtClean="0">
                          <a:latin typeface="Calibri" pitchFamily="34" charset="0"/>
                          <a:cs typeface="Calibri" pitchFamily="34" charset="0"/>
                        </a:rPr>
                        <a:t> VLAST </a:t>
                      </a:r>
                    </a:p>
                    <a:p>
                      <a:pPr algn="ctr"/>
                      <a:r>
                        <a:rPr lang="hr-HR" sz="2400" baseline="0" dirty="0" smtClean="0">
                          <a:latin typeface="Calibri" pitchFamily="34" charset="0"/>
                          <a:cs typeface="Calibri" pitchFamily="34" charset="0"/>
                        </a:rPr>
                        <a:t>u državi</a:t>
                      </a:r>
                      <a:endParaRPr lang="hr-HR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latin typeface="Calibri" pitchFamily="34" charset="0"/>
                          <a:cs typeface="Calibri" pitchFamily="34" charset="0"/>
                        </a:rPr>
                        <a:t>DECENTRALIZIRANA</a:t>
                      </a:r>
                      <a:r>
                        <a:rPr lang="hr-HR" sz="2400" b="1" baseline="0" dirty="0" smtClean="0">
                          <a:latin typeface="Calibri" pitchFamily="34" charset="0"/>
                          <a:cs typeface="Calibri" pitchFamily="34" charset="0"/>
                        </a:rPr>
                        <a:t> VLAST </a:t>
                      </a:r>
                    </a:p>
                    <a:p>
                      <a:pPr algn="ctr"/>
                      <a:r>
                        <a:rPr lang="hr-HR" sz="2400" baseline="0" dirty="0" smtClean="0">
                          <a:latin typeface="Calibri" pitchFamily="34" charset="0"/>
                          <a:cs typeface="Calibri" pitchFamily="34" charset="0"/>
                        </a:rPr>
                        <a:t>u državi</a:t>
                      </a:r>
                      <a:endParaRPr lang="hr-HR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38347"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latin typeface="Calibri" pitchFamily="34" charset="0"/>
                          <a:cs typeface="Calibri" pitchFamily="34" charset="0"/>
                        </a:rPr>
                        <a:t>POJEDINAC</a:t>
                      </a:r>
                      <a:r>
                        <a:rPr lang="hr-HR" sz="2400" b="1" baseline="0" dirty="0" smtClean="0">
                          <a:latin typeface="Calibri" pitchFamily="34" charset="0"/>
                          <a:cs typeface="Calibri" pitchFamily="34" charset="0"/>
                        </a:rPr>
                        <a:t> POTČINJEN </a:t>
                      </a:r>
                      <a:r>
                        <a:rPr lang="hr-HR" sz="2400" baseline="0" dirty="0" smtClean="0">
                          <a:latin typeface="Calibri" pitchFamily="34" charset="0"/>
                          <a:cs typeface="Calibri" pitchFamily="34" charset="0"/>
                        </a:rPr>
                        <a:t>državi</a:t>
                      </a:r>
                      <a:endParaRPr lang="hr-HR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vi-VN" sz="2400" dirty="0" smtClean="0">
                          <a:latin typeface="Calibri" pitchFamily="34" charset="0"/>
                          <a:cs typeface="Calibri" pitchFamily="34" charset="0"/>
                        </a:rPr>
                        <a:t>držav</a:t>
                      </a:r>
                      <a:r>
                        <a:rPr lang="hr-HR" sz="2400" dirty="0" smtClean="0">
                          <a:latin typeface="Calibri" pitchFamily="34" charset="0"/>
                          <a:cs typeface="Calibri" pitchFamily="34" charset="0"/>
                        </a:rPr>
                        <a:t>a </a:t>
                      </a:r>
                      <a:r>
                        <a:rPr lang="vi-VN" sz="2400" dirty="0" smtClean="0">
                          <a:latin typeface="Calibri" pitchFamily="34" charset="0"/>
                          <a:cs typeface="Calibri" pitchFamily="34" charset="0"/>
                        </a:rPr>
                        <a:t>postoji radi dobrobiti </a:t>
                      </a:r>
                      <a:r>
                        <a:rPr lang="vi-VN" sz="2400" b="1" dirty="0" smtClean="0">
                          <a:latin typeface="Calibri" pitchFamily="34" charset="0"/>
                          <a:cs typeface="Calibri" pitchFamily="34" charset="0"/>
                        </a:rPr>
                        <a:t>SLOBODNIH</a:t>
                      </a:r>
                      <a:r>
                        <a:rPr lang="hr-HR" sz="2400" b="1" dirty="0" smtClean="0">
                          <a:latin typeface="Calibri" pitchFamily="34" charset="0"/>
                          <a:cs typeface="Calibri" pitchFamily="34" charset="0"/>
                        </a:rPr>
                        <a:t> POJEDINACA </a:t>
                      </a:r>
                      <a:endParaRPr lang="hr-HR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1871"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latin typeface="Calibri" pitchFamily="34" charset="0"/>
                          <a:cs typeface="Calibri" pitchFamily="34" charset="0"/>
                        </a:rPr>
                        <a:t>ZATVORENOST</a:t>
                      </a:r>
                      <a:r>
                        <a:rPr lang="hr-HR" sz="2400" dirty="0" smtClean="0">
                          <a:latin typeface="Calibri" pitchFamily="34" charset="0"/>
                          <a:cs typeface="Calibri" pitchFamily="34" charset="0"/>
                        </a:rPr>
                        <a:t> i </a:t>
                      </a:r>
                      <a:r>
                        <a:rPr lang="hr-HR" sz="2400" b="1" dirty="0" smtClean="0">
                          <a:latin typeface="Calibri" pitchFamily="34" charset="0"/>
                          <a:cs typeface="Calibri" pitchFamily="34" charset="0"/>
                        </a:rPr>
                        <a:t>NEPRIJATELJSTVO</a:t>
                      </a:r>
                      <a:r>
                        <a:rPr lang="hr-HR" sz="24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hr-HR" sz="2400" dirty="0" smtClean="0">
                          <a:latin typeface="Calibri" pitchFamily="34" charset="0"/>
                          <a:cs typeface="Calibri" pitchFamily="34" charset="0"/>
                        </a:rPr>
                        <a:t>prema drugim društvima</a:t>
                      </a:r>
                      <a:endParaRPr lang="hr-HR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b="1" dirty="0" smtClean="0">
                          <a:latin typeface="Calibri" pitchFamily="34" charset="0"/>
                          <a:cs typeface="Calibri" pitchFamily="34" charset="0"/>
                        </a:rPr>
                        <a:t>EKONOMSK</a:t>
                      </a:r>
                      <a:r>
                        <a:rPr lang="hr-HR" sz="2400" b="1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r>
                        <a:rPr lang="vi-VN" sz="2400" b="1" dirty="0" smtClean="0">
                          <a:latin typeface="Calibri" pitchFamily="34" charset="0"/>
                          <a:cs typeface="Calibri" pitchFamily="34" charset="0"/>
                        </a:rPr>
                        <a:t> MEĐU</a:t>
                      </a:r>
                      <a:r>
                        <a:rPr lang="hr-HR" sz="2400" b="1" dirty="0" smtClean="0">
                          <a:latin typeface="Calibri" pitchFamily="34" charset="0"/>
                          <a:cs typeface="Calibri" pitchFamily="34" charset="0"/>
                        </a:rPr>
                        <a:t>OVISNOST</a:t>
                      </a:r>
                      <a:r>
                        <a:rPr lang="hr-HR" sz="24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vi-VN" sz="2400" dirty="0" smtClean="0">
                          <a:latin typeface="Calibri" pitchFamily="34" charset="0"/>
                          <a:cs typeface="Calibri" pitchFamily="34" charset="0"/>
                        </a:rPr>
                        <a:t>i </a:t>
                      </a:r>
                      <a:r>
                        <a:rPr lang="vi-VN" sz="2400" b="1" dirty="0" smtClean="0">
                          <a:latin typeface="Calibri" pitchFamily="34" charset="0"/>
                          <a:cs typeface="Calibri" pitchFamily="34" charset="0"/>
                        </a:rPr>
                        <a:t>O</a:t>
                      </a:r>
                      <a:r>
                        <a:rPr lang="hr-HR" sz="2400" b="1" dirty="0" smtClean="0">
                          <a:latin typeface="Calibri" pitchFamily="34" charset="0"/>
                          <a:cs typeface="Calibri" pitchFamily="34" charset="0"/>
                        </a:rPr>
                        <a:t>TV</a:t>
                      </a:r>
                      <a:r>
                        <a:rPr lang="vi-VN" sz="2400" b="1" dirty="0" smtClean="0">
                          <a:latin typeface="Calibri" pitchFamily="34" charset="0"/>
                          <a:cs typeface="Calibri" pitchFamily="34" charset="0"/>
                        </a:rPr>
                        <a:t>ORE</a:t>
                      </a:r>
                      <a:r>
                        <a:rPr lang="hr-HR" sz="2400" b="1" dirty="0" smtClean="0">
                          <a:latin typeface="Calibri" pitchFamily="34" charset="0"/>
                          <a:cs typeface="Calibri" pitchFamily="34" charset="0"/>
                        </a:rPr>
                        <a:t>NOST</a:t>
                      </a:r>
                      <a:r>
                        <a:rPr lang="hr-HR" sz="24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400" dirty="0" smtClean="0">
                          <a:latin typeface="Calibri" pitchFamily="34" charset="0"/>
                          <a:cs typeface="Calibri" pitchFamily="34" charset="0"/>
                        </a:rPr>
                        <a:t>prema </a:t>
                      </a:r>
                      <a:r>
                        <a:rPr lang="vi-VN" sz="2400" dirty="0" smtClean="0">
                          <a:latin typeface="Calibri" pitchFamily="34" charset="0"/>
                          <a:cs typeface="Calibri" pitchFamily="34" charset="0"/>
                        </a:rPr>
                        <a:t>drugim društvima</a:t>
                      </a:r>
                      <a:endParaRPr lang="hr-HR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5719" y="285750"/>
            <a:ext cx="8501093" cy="1285875"/>
            <a:chOff x="285689" y="571480"/>
            <a:chExt cx="8501153" cy="128588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57158" y="1855777"/>
              <a:ext cx="8429684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285689" y="571480"/>
              <a:ext cx="840111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TIPOVI DRUŠTAVA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285720" y="1000108"/>
            <a:ext cx="8643998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defRPr/>
            </a:pPr>
            <a:r>
              <a:rPr lang="hr-HR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(s obzirom na stupanj unutarnje regulacije)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785926"/>
            <a:ext cx="8715375" cy="4787912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3200" dirty="0" smtClean="0">
                <a:latin typeface="Calibri" pitchFamily="34" charset="0"/>
                <a:cs typeface="Calibri" pitchFamily="34" charset="0"/>
              </a:rPr>
              <a:t>osnovna jedinica društva je </a:t>
            </a: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pojedinac</a:t>
            </a:r>
          </a:p>
          <a:p>
            <a:pPr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3200" dirty="0" smtClean="0">
                <a:latin typeface="Calibri" pitchFamily="34" charset="0"/>
                <a:cs typeface="Calibri" pitchFamily="34" charset="0"/>
              </a:rPr>
              <a:t>društvo je sačinjeno od  međuovisnih </a:t>
            </a:r>
            <a:br>
              <a:rPr lang="hr-HR" sz="3200" dirty="0" smtClean="0">
                <a:latin typeface="Calibri" pitchFamily="34" charset="0"/>
                <a:cs typeface="Calibri" pitchFamily="34" charset="0"/>
              </a:rPr>
            </a:br>
            <a:r>
              <a:rPr lang="hr-HR" sz="3200" dirty="0" smtClean="0">
                <a:latin typeface="Calibri" pitchFamily="34" charset="0"/>
                <a:cs typeface="Calibri" pitchFamily="34" charset="0"/>
              </a:rPr>
              <a:t>dijelova koje čine pojedinci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INDIVIDUALIZAM</a:t>
              </a:r>
            </a:p>
          </p:txBody>
        </p:sp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357158" y="571480"/>
              <a:ext cx="8429684" cy="1066800"/>
              <a:chOff x="357158" y="571480"/>
              <a:chExt cx="8429684" cy="10668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357158" y="1428730"/>
                <a:ext cx="842968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457171" y="571480"/>
                <a:ext cx="8229658" cy="1066800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endParaRPr lang="hr-HR" sz="4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ciologija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sociologija</Template>
  <TotalTime>2676</TotalTime>
  <Words>425</Words>
  <Application>Microsoft Office PowerPoint</Application>
  <PresentationFormat>On-screen Show (4:3)</PresentationFormat>
  <Paragraphs>82</Paragraphs>
  <Slides>14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sociologija</vt:lpstr>
      <vt:lpstr>HERBERT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NASTANAK  I RAZVOJ SOCIOLOGIJE</dc:title>
  <dc:creator>cornx</dc:creator>
  <cp:lastModifiedBy>cornx</cp:lastModifiedBy>
  <cp:revision>312</cp:revision>
  <dcterms:created xsi:type="dcterms:W3CDTF">2012-10-08T14:49:16Z</dcterms:created>
  <dcterms:modified xsi:type="dcterms:W3CDTF">2017-10-19T06:58:38Z</dcterms:modified>
</cp:coreProperties>
</file>