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9428"/>
    <a:srgbClr val="0033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30" autoAdjust="0"/>
    <p:restoredTop sz="47667" autoAdjust="0"/>
  </p:normalViewPr>
  <p:slideViewPr>
    <p:cSldViewPr>
      <p:cViewPr varScale="1">
        <p:scale>
          <a:sx n="80" d="100"/>
          <a:sy n="80" d="100"/>
        </p:scale>
        <p:origin x="-966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246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BAA2C-2AF1-45A9-9F08-57CD6C974086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B6C5D-5FCA-4649-8EDC-FE67DF4BEAEF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565266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F2D108F7-A921-4B3E-A36A-3635E5387F7B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hr-HR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1F16D3EE-150F-4967-BF65-136AEF1F6B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08F7-A921-4B3E-A36A-3635E5387F7B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3EE-150F-4967-BF65-136AEF1F6B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08F7-A921-4B3E-A36A-3635E5387F7B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3EE-150F-4967-BF65-136AEF1F6B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08F7-A921-4B3E-A36A-3635E5387F7B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3EE-150F-4967-BF65-136AEF1F6B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08F7-A921-4B3E-A36A-3635E5387F7B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3EE-150F-4967-BF65-136AEF1F6B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08F7-A921-4B3E-A36A-3635E5387F7B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3EE-150F-4967-BF65-136AEF1F6B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F2D108F7-A921-4B3E-A36A-3635E5387F7B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F16D3EE-150F-4967-BF65-136AEF1F6BBF}" type="slidenum">
              <a:rPr lang="hr-HR" smtClean="0"/>
              <a:pPr/>
              <a:t>‹#›</a:t>
            </a:fld>
            <a:endParaRPr lang="hr-HR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F2D108F7-A921-4B3E-A36A-3635E5387F7B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fld id="{1F16D3EE-150F-4967-BF65-136AEF1F6B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08F7-A921-4B3E-A36A-3635E5387F7B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3EE-150F-4967-BF65-136AEF1F6B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08F7-A921-4B3E-A36A-3635E5387F7B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3EE-150F-4967-BF65-136AEF1F6B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08F7-A921-4B3E-A36A-3635E5387F7B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D3EE-150F-4967-BF65-136AEF1F6B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F2D108F7-A921-4B3E-A36A-3635E5387F7B}" type="datetimeFigureOut">
              <a:rPr lang="sr-Latn-CS" smtClean="0"/>
              <a:pPr/>
              <a:t>26.10.2017.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r-H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1F16D3EE-150F-4967-BF65-136AEF1F6BBF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VmNvQUZuSHdhcTQ/view?usp=sharing" TargetMode="External"/><Relationship Id="rId2" Type="http://schemas.openxmlformats.org/officeDocument/2006/relationships/hyperlink" Target="http://www.youtube.com/watch?v=b3ymGcDsky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4313" y="2857500"/>
            <a:ext cx="3929062" cy="714375"/>
          </a:xfrm>
        </p:spPr>
        <p:txBody>
          <a:bodyPr/>
          <a:lstStyle/>
          <a:p>
            <a:pPr marL="63500"/>
            <a:r>
              <a:rPr lang="hr-HR" sz="3200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(1818. – 1883.)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1643050"/>
            <a:ext cx="6215106" cy="135732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hr-HR" sz="12000" b="1" spc="50" dirty="0" smtClean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Calibri" pitchFamily="34" charset="0"/>
              </a:rPr>
              <a:t>MARX</a:t>
            </a:r>
            <a:endParaRPr lang="hr-HR" sz="12000" b="1" spc="5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8" name="Picture 7" descr="marx.png"/>
          <p:cNvPicPr>
            <a:picLocks noChangeAspect="1"/>
          </p:cNvPicPr>
          <p:nvPr/>
        </p:nvPicPr>
        <p:blipFill>
          <a:blip r:embed="rId2"/>
          <a:srcRect t="1607"/>
          <a:stretch>
            <a:fillRect/>
          </a:stretch>
        </p:blipFill>
        <p:spPr>
          <a:xfrm>
            <a:off x="4627563" y="-71438"/>
            <a:ext cx="4445000" cy="68580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85720" y="5357826"/>
            <a:ext cx="528638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hr-HR" sz="2800" i="1" smtClean="0">
                <a:latin typeface="Calibri" pitchFamily="34" charset="0"/>
                <a:cs typeface="Calibri" pitchFamily="34" charset="0"/>
              </a:rPr>
              <a:t>„Povijest  </a:t>
            </a:r>
            <a:r>
              <a:rPr lang="hr-HR" sz="2800" i="1" dirty="0">
                <a:latin typeface="Calibri" pitchFamily="34" charset="0"/>
                <a:cs typeface="Calibri" pitchFamily="34" charset="0"/>
              </a:rPr>
              <a:t>svih dosadašnjih društava je povijest klasnih </a:t>
            </a:r>
            <a:r>
              <a:rPr lang="hr-HR" sz="2800" i="1">
                <a:latin typeface="Calibri" pitchFamily="34" charset="0"/>
                <a:cs typeface="Calibri" pitchFamily="34" charset="0"/>
              </a:rPr>
              <a:t>borbi</a:t>
            </a:r>
            <a:r>
              <a:rPr lang="hr-HR" sz="2800" i="1" smtClean="0">
                <a:latin typeface="Calibri" pitchFamily="34" charset="0"/>
                <a:cs typeface="Calibri" pitchFamily="34" charset="0"/>
              </a:rPr>
              <a:t>.”</a:t>
            </a:r>
            <a:endParaRPr lang="hr-HR" sz="2800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285720" y="500042"/>
            <a:ext cx="6215106" cy="1357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Autofit/>
          </a:bodyPr>
          <a:lstStyle/>
          <a:p>
            <a:pPr lvl="0" eaLnBrk="0" hangingPunct="0">
              <a:defRPr/>
            </a:pPr>
            <a:r>
              <a:rPr lang="hr-HR" sz="12000" b="1" spc="50" dirty="0">
                <a:ln w="13500">
                  <a:solidFill>
                    <a:schemeClr val="accent1">
                      <a:shade val="2500"/>
                      <a:alpha val="6500"/>
                    </a:schemeClr>
                  </a:solidFill>
                  <a:prstDash val="solid"/>
                </a:ln>
                <a:solidFill>
                  <a:schemeClr val="accent1">
                    <a:tint val="3000"/>
                    <a:alpha val="95000"/>
                  </a:schemeClr>
                </a:solidFill>
                <a:effectLst>
                  <a:innerShdw blurRad="50900" dist="38500" dir="13500000">
                    <a:srgbClr val="000000">
                      <a:alpha val="60000"/>
                    </a:srgbClr>
                  </a:innerShdw>
                </a:effectLst>
                <a:latin typeface="Calibri" pitchFamily="34" charset="0"/>
                <a:cs typeface="Calibri" pitchFamily="34" charset="0"/>
              </a:rPr>
              <a:t>KARL</a:t>
            </a:r>
            <a:endParaRPr kumimoji="0" lang="hr-HR" sz="12000" b="1" i="0" u="none" strike="noStrike" kern="1200" cap="none" spc="50" normalizeH="0" baseline="0" noProof="0" dirty="0">
              <a:ln w="13500">
                <a:solidFill>
                  <a:schemeClr val="accent1">
                    <a:shade val="2500"/>
                    <a:alpha val="6500"/>
                  </a:schemeClr>
                </a:solidFill>
                <a:prstDash val="solid"/>
              </a:ln>
              <a:solidFill>
                <a:schemeClr val="accent1">
                  <a:tint val="3000"/>
                  <a:alpha val="95000"/>
                </a:schemeClr>
              </a:solidFill>
              <a:effectLst>
                <a:innerShdw blurRad="50900" dist="38500" dir="13500000">
                  <a:srgbClr val="000000">
                    <a:alpha val="60000"/>
                  </a:srgbClr>
                </a:innerShdw>
              </a:effectLst>
              <a:uLnTx/>
              <a:uFillTx/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594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70" y="1571625"/>
            <a:ext cx="9072530" cy="5002213"/>
          </a:xfrm>
        </p:spPr>
        <p:txBody>
          <a:bodyPr/>
          <a:lstStyle/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kapitalistički način proizvodnje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stvara brojnu radničku klasu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(proleteri)</a:t>
            </a:r>
          </a:p>
          <a:p>
            <a:pPr marL="360000" indent="-360000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radnička klasa razvija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klasnu svijest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 udružuju se kako bi srušili kapitalistički sustav </a:t>
            </a:r>
          </a:p>
          <a:p>
            <a:pPr marL="652100" lvl="1" indent="-360000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2800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„Proleteri svih zemalja ujedinite se”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ukidaju se klase – nastaje besklasno društvo –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komunizam</a:t>
            </a:r>
          </a:p>
        </p:txBody>
      </p:sp>
      <p:grpSp>
        <p:nvGrpSpPr>
          <p:cNvPr id="14339" name="Group 5"/>
          <p:cNvGrpSpPr>
            <a:grpSpLocks/>
          </p:cNvGrpSpPr>
          <p:nvPr/>
        </p:nvGrpSpPr>
        <p:grpSpPr bwMode="auto">
          <a:xfrm>
            <a:off x="285719" y="571500"/>
            <a:ext cx="8501093" cy="1066800"/>
            <a:chOff x="285689" y="571480"/>
            <a:chExt cx="8501153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285689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KLASNA BORBA I KOMUNIZAM</a:t>
              </a:r>
            </a:p>
          </p:txBody>
        </p:sp>
      </p:grpSp>
      <p:sp>
        <p:nvSpPr>
          <p:cNvPr id="6" name="Rounded Rectangle 5"/>
          <p:cNvSpPr/>
          <p:nvPr/>
        </p:nvSpPr>
        <p:spPr>
          <a:xfrm>
            <a:off x="142844" y="5214950"/>
            <a:ext cx="2268000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hr-HR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KAPITALIZAM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733156" y="5214950"/>
            <a:ext cx="2268000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hr-HR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BESKLASNO</a:t>
            </a:r>
            <a:br>
              <a:rPr lang="hr-HR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hr-HR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DRUŠTVO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38000" y="5214950"/>
            <a:ext cx="2268000" cy="100013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hr-HR" sz="26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REVOLUCIJA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567232" y="5357826"/>
            <a:ext cx="714380" cy="714380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3" name="Right Arrow 12"/>
          <p:cNvSpPr/>
          <p:nvPr/>
        </p:nvSpPr>
        <p:spPr>
          <a:xfrm>
            <a:off x="5862388" y="5357826"/>
            <a:ext cx="714380" cy="714380"/>
          </a:xfrm>
          <a:prstGeom prst="rightArrow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854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build="allAtOnce" animBg="1"/>
      <p:bldP spid="8" grpId="0" build="allAtOnce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1571625"/>
            <a:ext cx="8786843" cy="5002213"/>
          </a:xfrm>
        </p:spPr>
        <p:txBody>
          <a:bodyPr/>
          <a:lstStyle/>
          <a:p>
            <a:pPr marL="360000" indent="-360000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historijski materijalizam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shvaćanje povijesti kao promjene u proizvodnim snagama i odnosima</a:t>
            </a:r>
          </a:p>
          <a:p>
            <a:pPr marL="360000" indent="-360000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alijenacija</a:t>
            </a:r>
            <a:r>
              <a:rPr lang="hr-HR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otuđenje pojedinca od njegova rada, proizvoda rada, drugih ljudi i ljudskosti</a:t>
            </a:r>
          </a:p>
          <a:p>
            <a:pPr marL="360000" indent="-360000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klasna borba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cilj je stvoriti besklasno društvo</a:t>
            </a:r>
          </a:p>
          <a:p>
            <a:pPr marL="360000" indent="-360000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zagovarao je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revolucionarne promjene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u društvu </a:t>
            </a:r>
            <a:br>
              <a:rPr lang="hr-HR" dirty="0" smtClean="0">
                <a:latin typeface="Calibri" pitchFamily="34" charset="0"/>
                <a:cs typeface="Calibri" pitchFamily="34" charset="0"/>
              </a:rPr>
            </a:b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(za razliku od Comtea i Spencera koji zagovaraju reformu i redovite, postepene promjene)</a:t>
            </a:r>
            <a:endParaRPr lang="hr-HR" i="1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363" name="Group 5"/>
          <p:cNvGrpSpPr>
            <a:grpSpLocks/>
          </p:cNvGrpSpPr>
          <p:nvPr/>
        </p:nvGrpSpPr>
        <p:grpSpPr bwMode="auto">
          <a:xfrm>
            <a:off x="285719" y="571500"/>
            <a:ext cx="8501093" cy="1066800"/>
            <a:chOff x="285689" y="571480"/>
            <a:chExt cx="8501153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285689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MARX - BITNO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990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marx.png"/>
          <p:cNvPicPr>
            <a:picLocks noChangeAspect="1"/>
          </p:cNvPicPr>
          <p:nvPr/>
        </p:nvPicPr>
        <p:blipFill>
          <a:blip r:embed="rId2"/>
          <a:srcRect l="6793" t="4095" r="3533" b="34632"/>
          <a:stretch>
            <a:fillRect/>
          </a:stretch>
        </p:blipFill>
        <p:spPr>
          <a:xfrm>
            <a:off x="6538020" y="1484784"/>
            <a:ext cx="1906588" cy="1643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57188" y="357188"/>
            <a:ext cx="8429625" cy="1066800"/>
            <a:chOff x="357158" y="571480"/>
            <a:chExt cx="8429684" cy="1066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428730"/>
              <a:ext cx="8429684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457200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4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COMTE, SPENCER I MARX</a:t>
              </a:r>
            </a:p>
          </p:txBody>
        </p:sp>
      </p:grpSp>
      <p:pic>
        <p:nvPicPr>
          <p:cNvPr id="8" name="Picture 7" descr="Herbert_Spencer.png"/>
          <p:cNvPicPr>
            <a:picLocks noChangeAspect="1"/>
          </p:cNvPicPr>
          <p:nvPr/>
        </p:nvPicPr>
        <p:blipFill>
          <a:blip r:embed="rId3"/>
          <a:srcRect l="4510" t="2381" b="32361"/>
          <a:stretch>
            <a:fillRect/>
          </a:stretch>
        </p:blipFill>
        <p:spPr>
          <a:xfrm>
            <a:off x="3751958" y="1543521"/>
            <a:ext cx="1785937" cy="1584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 descr="comte.png"/>
          <p:cNvPicPr>
            <a:picLocks noChangeAspect="1"/>
          </p:cNvPicPr>
          <p:nvPr/>
        </p:nvPicPr>
        <p:blipFill>
          <a:blip r:embed="rId4"/>
          <a:srcRect r="3052" b="33469"/>
          <a:stretch>
            <a:fillRect/>
          </a:stretch>
        </p:blipFill>
        <p:spPr>
          <a:xfrm>
            <a:off x="823020" y="1484784"/>
            <a:ext cx="2000250" cy="163353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9281795"/>
              </p:ext>
            </p:extLst>
          </p:nvPr>
        </p:nvGraphicFramePr>
        <p:xfrm>
          <a:off x="251520" y="3056409"/>
          <a:ext cx="8643999" cy="3395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133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8133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1333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428630"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AUGUSTE COMTE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HERBERT SPENCER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dirty="0" smtClean="0">
                          <a:latin typeface="Calibri" pitchFamily="34" charset="0"/>
                          <a:cs typeface="Calibri" pitchFamily="34" charset="0"/>
                        </a:rPr>
                        <a:t>KARL MARX</a:t>
                      </a:r>
                      <a:endParaRPr lang="hr-HR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98294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>
                          <a:latin typeface="Calibri" pitchFamily="34" charset="0"/>
                          <a:cs typeface="Calibri" pitchFamily="34" charset="0"/>
                        </a:rPr>
                        <a:t>konzervativac</a:t>
                      </a: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>
                          <a:latin typeface="Calibri" pitchFamily="34" charset="0"/>
                          <a:cs typeface="Calibri" pitchFamily="34" charset="0"/>
                        </a:rPr>
                        <a:t>Liberal (ekonomski)</a:t>
                      </a: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>
                          <a:latin typeface="Calibri" pitchFamily="34" charset="0"/>
                          <a:cs typeface="Calibri" pitchFamily="34" charset="0"/>
                        </a:rPr>
                        <a:t>revolucionar</a:t>
                      </a: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60068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>
                          <a:latin typeface="Calibri" pitchFamily="34" charset="0"/>
                          <a:cs typeface="Calibri" pitchFamily="34" charset="0"/>
                        </a:rPr>
                        <a:t>tri stadija razvoja</a:t>
                      </a:r>
                      <a:r>
                        <a:rPr lang="hr-HR" sz="1800" baseline="0" dirty="0" smtClean="0">
                          <a:latin typeface="Calibri" pitchFamily="34" charset="0"/>
                          <a:cs typeface="Calibri" pitchFamily="34" charset="0"/>
                        </a:rPr>
                        <a:t> društva</a:t>
                      </a:r>
                    </a:p>
                    <a:p>
                      <a:pPr algn="ctr"/>
                      <a:r>
                        <a:rPr lang="hr-HR" sz="1800" baseline="0" dirty="0" smtClean="0"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evolucija ideja</a:t>
                      </a:r>
                      <a:r>
                        <a:rPr lang="hr-HR" sz="1800" baseline="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>
                          <a:latin typeface="Calibri" pitchFamily="34" charset="0"/>
                          <a:cs typeface="Calibri" pitchFamily="34" charset="0"/>
                        </a:rPr>
                        <a:t>evolucija društva kroz kompleksnost</a:t>
                      </a:r>
                    </a:p>
                    <a:p>
                      <a:pPr algn="ctr"/>
                      <a:r>
                        <a:rPr lang="hr-HR" sz="1800" dirty="0" smtClean="0">
                          <a:latin typeface="Calibri" pitchFamily="34" charset="0"/>
                          <a:cs typeface="Calibri" pitchFamily="34" charset="0"/>
                        </a:rPr>
                        <a:t>(</a:t>
                      </a: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materijalna evolucija</a:t>
                      </a:r>
                      <a:r>
                        <a:rPr lang="hr-HR" sz="1800" dirty="0" smtClean="0"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historijski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 materijalizam </a:t>
                      </a:r>
                      <a:r>
                        <a:rPr lang="hr-HR" sz="1800" baseline="0" dirty="0" smtClean="0">
                          <a:latin typeface="Calibri" pitchFamily="34" charset="0"/>
                          <a:cs typeface="Calibri" pitchFamily="34" charset="0"/>
                        </a:rPr>
                        <a:t>(promjena u </a:t>
                      </a:r>
                      <a:r>
                        <a:rPr lang="hr-HR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cs typeface="Calibri" pitchFamily="34" charset="0"/>
                        </a:rPr>
                        <a:t>proizvodnim snagama i odnosima)</a:t>
                      </a:r>
                      <a:endParaRPr lang="hr-HR" sz="1800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98294"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>
                          <a:latin typeface="Calibri" pitchFamily="34" charset="0"/>
                          <a:cs typeface="Calibri" pitchFamily="34" charset="0"/>
                        </a:rPr>
                        <a:t>osnovna jedinica društva –</a:t>
                      </a:r>
                      <a:r>
                        <a:rPr lang="hr-HR" sz="1800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obitelj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dirty="0" smtClean="0">
                          <a:latin typeface="Calibri" pitchFamily="34" charset="0"/>
                          <a:cs typeface="Calibri" pitchFamily="34" charset="0"/>
                        </a:rPr>
                        <a:t>osnovna jedinica društva</a:t>
                      </a:r>
                      <a:r>
                        <a:rPr lang="hr-HR" sz="1800" baseline="0" dirty="0" smtClean="0">
                          <a:latin typeface="Calibri" pitchFamily="34" charset="0"/>
                          <a:cs typeface="Calibri" pitchFamily="34" charset="0"/>
                        </a:rPr>
                        <a:t> – 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pojedinac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klase</a:t>
                      </a:r>
                      <a:endParaRPr lang="hr-HR" sz="1800" b="1" dirty="0"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9829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socijalna fizika </a:t>
                      </a:r>
                      <a:r>
                        <a:rPr lang="hr-HR" sz="1800" b="0" dirty="0" smtClean="0">
                          <a:latin typeface="Calibri" pitchFamily="34" charset="0"/>
                          <a:cs typeface="Calibri" pitchFamily="34" charset="0"/>
                        </a:rPr>
                        <a:t>(sociologija)</a:t>
                      </a: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,</a:t>
                      </a:r>
                      <a:r>
                        <a:rPr lang="hr-HR" sz="1800" b="1" baseline="0" dirty="0" smtClean="0"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socijalna statika i dinamika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socijalni darvinizam </a:t>
                      </a:r>
                      <a:r>
                        <a:rPr lang="hr-HR" sz="1800" dirty="0" smtClean="0">
                          <a:latin typeface="Calibri" pitchFamily="34" charset="0"/>
                          <a:cs typeface="Calibri" pitchFamily="34" charset="0"/>
                        </a:rPr>
                        <a:t/>
                      </a:r>
                      <a:br>
                        <a:rPr lang="hr-HR" sz="1800" dirty="0" smtClean="0"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lang="hr-HR" sz="1800" dirty="0" smtClean="0">
                          <a:latin typeface="Calibri" pitchFamily="34" charset="0"/>
                          <a:cs typeface="Calibri" pitchFamily="34" charset="0"/>
                        </a:rPr>
                        <a:t>(preživljavanje najsposobnijih društava)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b="1" dirty="0" smtClean="0">
                          <a:latin typeface="Calibri" pitchFamily="34" charset="0"/>
                          <a:cs typeface="Calibri" pitchFamily="34" charset="0"/>
                        </a:rPr>
                        <a:t>sukob među klasama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r-HR" sz="1800" dirty="0" smtClean="0">
                          <a:latin typeface="Calibri" pitchFamily="34" charset="0"/>
                          <a:cs typeface="Calibri" pitchFamily="34" charset="0"/>
                        </a:rPr>
                        <a:t>(cilj je stvaranje besklasnog društva)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216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Group 3"/>
          <p:cNvGrpSpPr>
            <a:grpSpLocks/>
          </p:cNvGrpSpPr>
          <p:nvPr/>
        </p:nvGrpSpPr>
        <p:grpSpPr bwMode="auto">
          <a:xfrm>
            <a:off x="285719" y="571500"/>
            <a:ext cx="8501093" cy="1066800"/>
            <a:chOff x="285689" y="571480"/>
            <a:chExt cx="8501153" cy="106680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85689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KARL MARX</a:t>
              </a:r>
            </a:p>
          </p:txBody>
        </p:sp>
      </p:grpSp>
      <p:sp>
        <p:nvSpPr>
          <p:cNvPr id="7" name="Content Placeholder 2"/>
          <p:cNvSpPr txBox="1">
            <a:spLocks/>
          </p:cNvSpPr>
          <p:nvPr/>
        </p:nvSpPr>
        <p:spPr>
          <a:xfrm>
            <a:off x="142875" y="1714500"/>
            <a:ext cx="8786813" cy="485933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 fontAlgn="auto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hr-HR" sz="2000" b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42875" y="1643063"/>
            <a:ext cx="8939213" cy="508317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65760" indent="-256032" fontAlgn="auto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Calibri" pitchFamily="34" charset="0"/>
              <a:buChar char="–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rođen 1818. g. u Pruskoj</a:t>
            </a:r>
          </a:p>
          <a:p>
            <a:pPr marL="365760" indent="-256032" fontAlgn="auto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Calibri" pitchFamily="34" charset="0"/>
              <a:buChar char="–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nije se smatrao sociologom</a:t>
            </a:r>
            <a:br>
              <a:rPr lang="hr-HR" sz="2800" dirty="0">
                <a:latin typeface="Calibri" pitchFamily="34" charset="0"/>
                <a:cs typeface="Calibri" pitchFamily="34" charset="0"/>
              </a:rPr>
            </a:br>
            <a:r>
              <a:rPr lang="hr-HR" sz="2800" dirty="0">
                <a:latin typeface="Calibri" pitchFamily="34" charset="0"/>
                <a:cs typeface="Calibri" pitchFamily="34" charset="0"/>
              </a:rPr>
              <a:t>već </a:t>
            </a:r>
            <a:r>
              <a:rPr lang="hr-HR" sz="2800" b="1" dirty="0">
                <a:latin typeface="Calibri" pitchFamily="34" charset="0"/>
                <a:cs typeface="Calibri" pitchFamily="34" charset="0"/>
              </a:rPr>
              <a:t>ekonomistom</a:t>
            </a:r>
            <a:endParaRPr lang="hr-HR" sz="2000" b="1" dirty="0">
              <a:latin typeface="Calibri" pitchFamily="34" charset="0"/>
              <a:cs typeface="Calibri" pitchFamily="34" charset="0"/>
            </a:endParaRPr>
          </a:p>
          <a:p>
            <a:pPr marL="365760" indent="-256032" fontAlgn="auto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Calibri" pitchFamily="34" charset="0"/>
              <a:buChar char="–"/>
              <a:defRPr/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utjecaj Hegela</a:t>
            </a:r>
          </a:p>
          <a:p>
            <a:pPr marL="365760" indent="-256032" fontAlgn="auto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Calibri" pitchFamily="34" charset="0"/>
              <a:buChar char="–"/>
              <a:defRPr/>
            </a:pPr>
            <a:r>
              <a:rPr lang="hr-HR" sz="2800" b="1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ekonomski determinizam</a:t>
            </a:r>
          </a:p>
          <a:p>
            <a:pPr marL="365760" indent="-256032" fontAlgn="auto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Calibri" pitchFamily="34" charset="0"/>
              <a:buChar char="–"/>
              <a:defRPr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revolucionar i socijalist</a:t>
            </a:r>
          </a:p>
          <a:p>
            <a:pPr marL="365760" indent="-256032" fontAlgn="auto">
              <a:spcBef>
                <a:spcPts val="300"/>
              </a:spcBef>
              <a:spcAft>
                <a:spcPts val="1200"/>
              </a:spcAft>
              <a:buClr>
                <a:schemeClr val="tx1"/>
              </a:buClr>
              <a:buFont typeface="Calibri" pitchFamily="34" charset="0"/>
              <a:buChar char="–"/>
              <a:defRPr/>
            </a:pPr>
            <a:r>
              <a:rPr lang="hr-HR" sz="2800" dirty="0" smtClean="0">
                <a:latin typeface="Calibri" pitchFamily="34" charset="0"/>
                <a:cs typeface="Calibri" pitchFamily="34" charset="0"/>
              </a:rPr>
              <a:t>kapitalno djelo: </a:t>
            </a:r>
            <a:r>
              <a:rPr lang="hr-HR" sz="2800" i="1" dirty="0" smtClean="0">
                <a:latin typeface="Calibri" pitchFamily="34" charset="0"/>
                <a:cs typeface="Calibri" pitchFamily="34" charset="0"/>
              </a:rPr>
              <a:t>„Kapital”</a:t>
            </a:r>
            <a:endParaRPr lang="hr-HR" sz="2800" i="1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" name="Picture 9" descr="marx.png"/>
          <p:cNvPicPr>
            <a:picLocks noChangeAspect="1"/>
          </p:cNvPicPr>
          <p:nvPr/>
        </p:nvPicPr>
        <p:blipFill>
          <a:blip r:embed="rId2"/>
          <a:srcRect l="6793" t="4095" r="3533"/>
          <a:stretch>
            <a:fillRect/>
          </a:stretch>
        </p:blipFill>
        <p:spPr>
          <a:xfrm>
            <a:off x="4643438" y="642938"/>
            <a:ext cx="4608512" cy="6215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987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859338"/>
          </a:xfrm>
        </p:spPr>
        <p:txBody>
          <a:bodyPr/>
          <a:lstStyle/>
          <a:p>
            <a:pPr marL="484187" indent="-514350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3200" dirty="0" smtClean="0">
                <a:latin typeface="Calibri" pitchFamily="34" charset="0"/>
                <a:cs typeface="Calibri" pitchFamily="34" charset="0"/>
              </a:rPr>
              <a:t>historijski materijalizam</a:t>
            </a:r>
          </a:p>
          <a:p>
            <a:pPr marL="484187" indent="-514350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3200" dirty="0" smtClean="0">
                <a:latin typeface="Calibri" pitchFamily="34" charset="0"/>
                <a:cs typeface="Calibri" pitchFamily="34" charset="0"/>
              </a:rPr>
              <a:t>klasna borba (proizvodne snage i odnosi)</a:t>
            </a:r>
          </a:p>
          <a:p>
            <a:pPr marL="484187" indent="-514350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3200" dirty="0" smtClean="0">
                <a:latin typeface="Calibri" pitchFamily="34" charset="0"/>
                <a:cs typeface="Calibri" pitchFamily="34" charset="0"/>
              </a:rPr>
              <a:t>otuđenje (alijenacija)</a:t>
            </a:r>
          </a:p>
          <a:p>
            <a:pPr marL="484187" indent="-514350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3200" dirty="0" smtClean="0">
                <a:latin typeface="Calibri" pitchFamily="34" charset="0"/>
                <a:cs typeface="Calibri" pitchFamily="34" charset="0"/>
              </a:rPr>
              <a:t>teorija revolucije i komunizam</a:t>
            </a:r>
          </a:p>
        </p:txBody>
      </p:sp>
      <p:grpSp>
        <p:nvGrpSpPr>
          <p:cNvPr id="7171" name="Group 5"/>
          <p:cNvGrpSpPr>
            <a:grpSpLocks/>
          </p:cNvGrpSpPr>
          <p:nvPr/>
        </p:nvGrpSpPr>
        <p:grpSpPr bwMode="auto">
          <a:xfrm>
            <a:off x="285719" y="571500"/>
            <a:ext cx="8501093" cy="1066800"/>
            <a:chOff x="285689" y="571480"/>
            <a:chExt cx="8501153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285689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KLJUČNI POJMOVI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314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3125"/>
            <a:ext cx="8229600" cy="4430713"/>
          </a:xfrm>
        </p:spPr>
        <p:txBody>
          <a:bodyPr/>
          <a:lstStyle/>
          <a:p>
            <a:pPr marL="360000" indent="-360000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HISTORIJSKI</a:t>
            </a:r>
            <a:r>
              <a:rPr lang="hr-HR" sz="32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MATERIJALIZAM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b="1" dirty="0" smtClean="0">
                <a:latin typeface="Calibri" pitchFamily="34" charset="0"/>
                <a:cs typeface="Calibri" pitchFamily="34" charset="0"/>
              </a:rPr>
            </a:br>
            <a:r>
              <a:rPr lang="hr-HR" dirty="0" smtClean="0">
                <a:latin typeface="Calibri" pitchFamily="34" charset="0"/>
                <a:cs typeface="Calibri" pitchFamily="34" charset="0"/>
              </a:rPr>
              <a:t>(materijalističko shvaćanje povijesti)</a:t>
            </a:r>
            <a:endParaRPr lang="hr-HR" b="1" dirty="0" smtClean="0"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OTUĐENJE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ili</a:t>
            </a:r>
            <a:r>
              <a:rPr lang="hr-HR" sz="32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ALIJENACIJA</a:t>
            </a:r>
            <a:r>
              <a:rPr lang="hr-HR" sz="32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/>
            </a:r>
            <a:br>
              <a:rPr lang="hr-HR" b="1" dirty="0" smtClean="0">
                <a:latin typeface="Calibri" pitchFamily="34" charset="0"/>
                <a:cs typeface="Calibri" pitchFamily="34" charset="0"/>
              </a:rPr>
            </a:br>
            <a:r>
              <a:rPr lang="hr-HR" dirty="0" smtClean="0">
                <a:latin typeface="Calibri" pitchFamily="34" charset="0"/>
                <a:cs typeface="Calibri" pitchFamily="34" charset="0"/>
              </a:rPr>
              <a:t>(otuđenje radnika od njegova rada)</a:t>
            </a:r>
          </a:p>
          <a:p>
            <a:pPr marL="360000" indent="-360000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–"/>
            </a:pPr>
            <a:r>
              <a:rPr lang="hr-HR" sz="3200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KONFLIKT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 </a:t>
            </a:r>
            <a:br>
              <a:rPr lang="hr-HR" b="1" dirty="0" smtClean="0">
                <a:latin typeface="Calibri" pitchFamily="34" charset="0"/>
                <a:cs typeface="Calibri" pitchFamily="34" charset="0"/>
              </a:rPr>
            </a:br>
            <a:r>
              <a:rPr lang="hr-HR" dirty="0" smtClean="0">
                <a:latin typeface="Calibri" pitchFamily="34" charset="0"/>
                <a:cs typeface="Calibri" pitchFamily="34" charset="0"/>
              </a:rPr>
              <a:t>(klasna borba)</a:t>
            </a:r>
          </a:p>
        </p:txBody>
      </p:sp>
      <p:grpSp>
        <p:nvGrpSpPr>
          <p:cNvPr id="8195" name="Group 3"/>
          <p:cNvGrpSpPr>
            <a:grpSpLocks/>
          </p:cNvGrpSpPr>
          <p:nvPr/>
        </p:nvGrpSpPr>
        <p:grpSpPr bwMode="auto">
          <a:xfrm>
            <a:off x="285719" y="571500"/>
            <a:ext cx="8501092" cy="1428750"/>
            <a:chOff x="285689" y="571480"/>
            <a:chExt cx="8501153" cy="1428760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357158" y="1928803"/>
              <a:ext cx="8429684" cy="15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itle 1"/>
            <p:cNvSpPr txBox="1">
              <a:spLocks/>
            </p:cNvSpPr>
            <p:nvPr/>
          </p:nvSpPr>
          <p:spPr>
            <a:xfrm>
              <a:off x="285689" y="571480"/>
              <a:ext cx="8401081" cy="1428760"/>
            </a:xfrm>
            <a:prstGeom prst="rect">
              <a:avLst/>
            </a:prstGeom>
          </p:spPr>
          <p:txBody>
            <a:bodyPr anchor="ctr">
              <a:noAutofit/>
            </a:bodyPr>
            <a:lstStyle/>
            <a:p>
              <a:pPr>
                <a:lnSpc>
                  <a:spcPts val="5100"/>
                </a:lnSpc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TEMELJNE ODREDNICE </a:t>
              </a:r>
            </a:p>
            <a:p>
              <a:pPr>
                <a:lnSpc>
                  <a:spcPts val="5100"/>
                </a:lnSpc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MARXOVE SOCIOLOGIJE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0478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28759"/>
            <a:ext cx="9144000" cy="5214951"/>
          </a:xfrm>
        </p:spPr>
        <p:txBody>
          <a:bodyPr>
            <a:noAutofit/>
          </a:bodyPr>
          <a:lstStyle/>
          <a:p>
            <a:pPr marL="360000" indent="-360000">
              <a:lnSpc>
                <a:spcPct val="110000"/>
              </a:lnSpc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–"/>
              <a:defRPr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pokretačka snaga u povijesti su </a:t>
            </a:r>
            <a:r>
              <a:rPr lang="hr-HR" u="sng" dirty="0" smtClean="0">
                <a:latin typeface="Calibri" pitchFamily="34" charset="0"/>
                <a:cs typeface="Calibri" pitchFamily="34" charset="0"/>
              </a:rPr>
              <a:t>odnosi u proizvodnji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između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proizvodnih snaga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hr-HR" b="1" dirty="0" smtClean="0">
                <a:latin typeface="Calibri" pitchFamily="34" charset="0"/>
                <a:cs typeface="Calibri" pitchFamily="34" charset="0"/>
              </a:rPr>
              <a:t>proizvodnih odnosa</a:t>
            </a:r>
          </a:p>
          <a:p>
            <a:pPr lvl="1" indent="-39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–"/>
              <a:defRPr/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PROIZVODNE SNAGE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tehnologija i vještine</a:t>
            </a:r>
          </a:p>
          <a:p>
            <a:pPr lvl="1" indent="-396000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Calibri" pitchFamily="34" charset="0"/>
              <a:buChar char="–"/>
              <a:defRPr/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PROIZVODNI ODNOSI 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– patriciji i plebejci (</a:t>
            </a:r>
            <a:r>
              <a:rPr lang="hr-HR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robovlasništvo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); feudalci i kmetovi (</a:t>
            </a:r>
            <a:r>
              <a:rPr lang="hr-HR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feudalizam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); kapitalisti i proleteri (</a:t>
            </a:r>
            <a:r>
              <a:rPr lang="hr-HR" i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kapitalizam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)</a:t>
            </a:r>
          </a:p>
          <a:p>
            <a:pPr marL="360000" indent="-360000">
              <a:spcBef>
                <a:spcPts val="1800"/>
              </a:spcBef>
              <a:buClr>
                <a:schemeClr val="tx1"/>
              </a:buClr>
              <a:buFont typeface="Calibri" pitchFamily="34" charset="0"/>
              <a:buChar char="–"/>
              <a:defRPr/>
            </a:pPr>
            <a:r>
              <a:rPr lang="hr-HR" u="sng" dirty="0" smtClean="0">
                <a:latin typeface="Calibri" pitchFamily="34" charset="0"/>
                <a:cs typeface="Calibri" pitchFamily="34" charset="0"/>
              </a:rPr>
              <a:t>dvije ključne društvene klase u kapitalizmu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klasa vlasnika sredstava za proizvodnju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i klasa onih koji raspolažu samo vlastitom radnom snagom </a:t>
            </a:r>
            <a:r>
              <a:rPr lang="hr-HR" b="1" dirty="0" smtClean="0"/>
              <a:t>–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proletarijat</a:t>
            </a:r>
            <a:endParaRPr lang="hr-HR" b="1" dirty="0" smtClean="0">
              <a:latin typeface="Calibri" pitchFamily="34" charset="0"/>
              <a:cs typeface="Calibri" pitchFamily="34" charset="0"/>
            </a:endParaRP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  <a:defRPr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ljudska povijest – povijest </a:t>
            </a:r>
            <a:r>
              <a:rPr lang="hr-HR" u="sng" dirty="0" smtClean="0">
                <a:latin typeface="Calibri" pitchFamily="34" charset="0"/>
                <a:cs typeface="Calibri" pitchFamily="34" charset="0"/>
              </a:rPr>
              <a:t>različitih načina proizvodnje koji su se mijenjali kroz vrijeme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9219" name="Group 5"/>
          <p:cNvGrpSpPr>
            <a:grpSpLocks/>
          </p:cNvGrpSpPr>
          <p:nvPr/>
        </p:nvGrpSpPr>
        <p:grpSpPr bwMode="auto">
          <a:xfrm>
            <a:off x="285719" y="571500"/>
            <a:ext cx="8501093" cy="1066800"/>
            <a:chOff x="285689" y="571480"/>
            <a:chExt cx="8501153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285689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HISTORIJSKI MATERIJALIZAM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11647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2875" y="285750"/>
            <a:ext cx="8572500" cy="6434138"/>
            <a:chOff x="142844" y="285728"/>
            <a:chExt cx="8572560" cy="6434142"/>
          </a:xfrm>
        </p:grpSpPr>
        <p:pic>
          <p:nvPicPr>
            <p:cNvPr id="10243" name="Picture 3" descr="historijski_materijalizam.jpg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215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472" y="456080"/>
              <a:ext cx="8143932" cy="62637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itle 1"/>
            <p:cNvSpPr txBox="1">
              <a:spLocks/>
            </p:cNvSpPr>
            <p:nvPr/>
          </p:nvSpPr>
          <p:spPr>
            <a:xfrm>
              <a:off x="142844" y="285728"/>
              <a:ext cx="4900618" cy="64292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anchor="ctr">
              <a:noAutofit/>
            </a:bodyPr>
            <a:lstStyle/>
            <a:p>
              <a:pPr algn="ctr" fontAlgn="auto">
                <a:spcAft>
                  <a:spcPts val="0"/>
                </a:spcAft>
                <a:defRPr/>
              </a:pPr>
              <a:r>
                <a:rPr lang="hr-HR" sz="30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HISTORIJSKI MATERIJALIZAM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571472" y="1000108"/>
            <a:ext cx="7000924" cy="1928826"/>
          </a:xfrm>
          <a:prstGeom prst="rect">
            <a:avLst/>
          </a:prstGeom>
          <a:noFill/>
          <a:ln w="76200">
            <a:solidFill>
              <a:srgbClr val="FF0000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11406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00210"/>
            <a:ext cx="9144000" cy="5143500"/>
          </a:xfrm>
        </p:spPr>
        <p:txBody>
          <a:bodyPr>
            <a:noAutofit/>
          </a:bodyPr>
          <a:lstStyle/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  <a:defRPr/>
            </a:pPr>
            <a:r>
              <a:rPr lang="hr-HR" b="1" dirty="0" smtClean="0">
                <a:latin typeface="Calibri" pitchFamily="34" charset="0"/>
                <a:cs typeface="Calibri" pitchFamily="34" charset="0"/>
              </a:rPr>
              <a:t>prirodno stanje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radnik proizvodi za sebe</a:t>
            </a:r>
            <a:br>
              <a:rPr lang="hr-HR" dirty="0" smtClean="0">
                <a:latin typeface="Calibri" pitchFamily="34" charset="0"/>
                <a:cs typeface="Calibri" pitchFamily="34" charset="0"/>
              </a:rPr>
            </a:br>
            <a:r>
              <a:rPr lang="hr-HR" b="1" dirty="0" smtClean="0">
                <a:latin typeface="Calibri" pitchFamily="34" charset="0"/>
                <a:cs typeface="Calibri" pitchFamily="34" charset="0"/>
              </a:rPr>
              <a:t>kapitalizam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– višak proizvodnje ide kapitalistu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  <a:defRPr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u kapitalizmu,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radnike ne proizvodi za sebe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, njegov rad je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otuđen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– </a:t>
            </a: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ALIJENACIJA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  <a:defRPr/>
            </a:pPr>
            <a:r>
              <a:rPr lang="hr-HR" b="1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ALIJENACIJA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– prekid prirodne međupovezanosti ljudi, kao i onoga što oni proizvode</a:t>
            </a:r>
          </a:p>
          <a:p>
            <a:pPr marL="360000" indent="-360000">
              <a:spcBef>
                <a:spcPts val="1200"/>
              </a:spcBef>
              <a:buClr>
                <a:schemeClr val="tx1"/>
              </a:buClr>
              <a:buFont typeface="Calibri" pitchFamily="34" charset="0"/>
              <a:buChar char="–"/>
              <a:defRPr/>
            </a:pPr>
            <a:r>
              <a:rPr lang="hr-HR" b="1" dirty="0" smtClean="0">
                <a:latin typeface="Calibri" pitchFamily="34" charset="0"/>
                <a:cs typeface="Calibri" pitchFamily="34" charset="0"/>
              </a:rPr>
              <a:t>4 dimenzije alijenacije:</a:t>
            </a:r>
          </a:p>
          <a:p>
            <a:pPr marL="1297926" lvl="3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otuđenje od </a:t>
            </a:r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proizvoda rada</a:t>
            </a:r>
          </a:p>
          <a:p>
            <a:pPr marL="1297926" lvl="3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otuđenje od </a:t>
            </a:r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rada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(procesa proizvodnje)</a:t>
            </a:r>
          </a:p>
          <a:p>
            <a:pPr marL="1297926" lvl="3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otuđenje od </a:t>
            </a:r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ljudskosti</a:t>
            </a: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(ono po čemu se razlikujemo od životinja)</a:t>
            </a:r>
          </a:p>
          <a:p>
            <a:pPr marL="1297926" lvl="3" indent="-51435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defRPr/>
            </a:pPr>
            <a:r>
              <a:rPr lang="hr-HR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otuđenje ljudi </a:t>
            </a:r>
            <a:r>
              <a:rPr lang="hr-HR" b="1" dirty="0" smtClean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jednih od drugih</a:t>
            </a:r>
            <a:endParaRPr lang="hr-HR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1267" name="Group 5"/>
          <p:cNvGrpSpPr>
            <a:grpSpLocks/>
          </p:cNvGrpSpPr>
          <p:nvPr/>
        </p:nvGrpSpPr>
        <p:grpSpPr bwMode="auto">
          <a:xfrm>
            <a:off x="285719" y="571500"/>
            <a:ext cx="8501093" cy="1066800"/>
            <a:chOff x="285689" y="571480"/>
            <a:chExt cx="8501153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285689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ALIJENACIJA (OTUĐENJE)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16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C:\Users\cornx\Desktop\Sociologija\slike\kapitalizam3.jpg"/>
          <p:cNvPicPr>
            <a:picLocks noChangeAspect="1" noChangeArrowheads="1"/>
          </p:cNvPicPr>
          <p:nvPr/>
        </p:nvPicPr>
        <p:blipFill>
          <a:blip r:embed="rId2"/>
          <a:srcRect l="1559" r="1788"/>
          <a:stretch>
            <a:fillRect/>
          </a:stretch>
        </p:blipFill>
        <p:spPr bwMode="auto">
          <a:xfrm>
            <a:off x="41371" y="1569388"/>
            <a:ext cx="8928000" cy="4823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 descr="kapitalizam2.jpg"/>
          <p:cNvPicPr>
            <a:picLocks noChangeAspect="1"/>
          </p:cNvPicPr>
          <p:nvPr/>
        </p:nvPicPr>
        <p:blipFill>
          <a:blip r:embed="rId3"/>
          <a:srcRect r="3125"/>
          <a:stretch>
            <a:fillRect/>
          </a:stretch>
        </p:blipFill>
        <p:spPr bwMode="auto">
          <a:xfrm>
            <a:off x="133214" y="1569396"/>
            <a:ext cx="8800785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2292" name="Group 5"/>
          <p:cNvGrpSpPr>
            <a:grpSpLocks/>
          </p:cNvGrpSpPr>
          <p:nvPr/>
        </p:nvGrpSpPr>
        <p:grpSpPr bwMode="auto">
          <a:xfrm>
            <a:off x="285719" y="571500"/>
            <a:ext cx="8501093" cy="1066800"/>
            <a:chOff x="285689" y="571480"/>
            <a:chExt cx="8501153" cy="1066800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itle 1"/>
            <p:cNvSpPr txBox="1">
              <a:spLocks/>
            </p:cNvSpPr>
            <p:nvPr/>
          </p:nvSpPr>
          <p:spPr>
            <a:xfrm>
              <a:off x="285689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ALIJENACIJA (OTUĐENJE)</a:t>
              </a:r>
            </a:p>
          </p:txBody>
        </p:sp>
      </p:grpSp>
      <p:pic>
        <p:nvPicPr>
          <p:cNvPr id="9" name="Picture 5" descr="C:\Users\cornx\Desktop\Sociologija\slike\kapitalizam4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17" y="1569396"/>
            <a:ext cx="9084015" cy="48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870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>
          <a:xfrm>
            <a:off x="0" y="2249488"/>
            <a:ext cx="9144000" cy="432435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buFont typeface="Calibri" pitchFamily="34" charset="0"/>
              <a:buChar char="–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animirani film na temu alijenacije iz 1964. godine</a:t>
            </a:r>
          </a:p>
          <a:p>
            <a:pPr marL="720000" indent="-360000" eaLnBrk="1" hangingPunct="1">
              <a:buFont typeface="Georgia" pitchFamily="18" charset="0"/>
              <a:buNone/>
            </a:pPr>
            <a:r>
              <a:rPr lang="hr-HR" sz="1900" dirty="0" smtClean="0">
                <a:latin typeface="Calibri" pitchFamily="34" charset="0"/>
                <a:cs typeface="Calibri" pitchFamily="34" charset="0"/>
                <a:hlinkClick r:id="rId2"/>
              </a:rPr>
              <a:t>http://www.youtube.com/</a:t>
            </a:r>
            <a:r>
              <a:rPr lang="hr-HR" sz="1900" dirty="0" err="1" smtClean="0">
                <a:latin typeface="Calibri" pitchFamily="34" charset="0"/>
                <a:cs typeface="Calibri" pitchFamily="34" charset="0"/>
                <a:hlinkClick r:id="rId2"/>
              </a:rPr>
              <a:t>watch</a:t>
            </a:r>
            <a:r>
              <a:rPr lang="hr-HR" sz="1900" dirty="0" smtClean="0">
                <a:latin typeface="Calibri" pitchFamily="34" charset="0"/>
                <a:cs typeface="Calibri" pitchFamily="34" charset="0"/>
                <a:hlinkClick r:id="rId2"/>
              </a:rPr>
              <a:t>?v=b3ymGcDskys</a:t>
            </a:r>
            <a:endParaRPr lang="hr-HR" sz="1900" dirty="0" smtClean="0"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Georgia" pitchFamily="18" charset="0"/>
              <a:buNone/>
            </a:pPr>
            <a:endParaRPr lang="hr-HR" dirty="0" smtClean="0">
              <a:latin typeface="Calibri" pitchFamily="34" charset="0"/>
              <a:cs typeface="Calibri" pitchFamily="34" charset="0"/>
            </a:endParaRPr>
          </a:p>
          <a:p>
            <a:pPr lvl="0" eaLnBrk="1" hangingPunct="1">
              <a:buClr>
                <a:prstClr val="black"/>
              </a:buClr>
              <a:buFont typeface="Calibri" pitchFamily="34" charset="0"/>
              <a:buChar char="–"/>
            </a:pPr>
            <a:r>
              <a:rPr lang="hr-HR" dirty="0" smtClean="0">
                <a:solidFill>
                  <a:prstClr val="black"/>
                </a:solidFill>
                <a:latin typeface="Calibri" pitchFamily="34" charset="0"/>
                <a:cs typeface="Calibri" pitchFamily="34" charset="0"/>
              </a:rPr>
              <a:t>biografska reportaža o Karlu Marxu</a:t>
            </a:r>
          </a:p>
          <a:p>
            <a:pPr marL="720000" lvl="0" indent="-360000" algn="ctr" eaLnBrk="1" hangingPunct="1">
              <a:buClr>
                <a:prstClr val="black"/>
              </a:buClr>
              <a:buNone/>
            </a:pPr>
            <a:r>
              <a:rPr lang="hr-HR" sz="1900" dirty="0" smtClean="0">
                <a:solidFill>
                  <a:srgbClr val="002060"/>
                </a:solidFill>
                <a:latin typeface="Calibri" pitchFamily="34" charset="0"/>
                <a:cs typeface="Calibri" pitchFamily="34" charset="0"/>
                <a:hlinkClick r:id="rId3"/>
              </a:rPr>
              <a:t>https://drive.google.com/file/d/0B3j3fkaAq7drVmNvQUZuSHdhcTQ/view?usp=sharing</a:t>
            </a:r>
            <a:endParaRPr lang="hr-HR" sz="1900" dirty="0" smtClean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pPr eaLnBrk="1" hangingPunct="1">
              <a:buFont typeface="Georgia" pitchFamily="18" charset="0"/>
              <a:buNone/>
            </a:pPr>
            <a:endParaRPr lang="hr-HR" dirty="0" smtClean="0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3315" name="Group 5"/>
          <p:cNvGrpSpPr>
            <a:grpSpLocks/>
          </p:cNvGrpSpPr>
          <p:nvPr/>
        </p:nvGrpSpPr>
        <p:grpSpPr bwMode="auto">
          <a:xfrm>
            <a:off x="285719" y="571500"/>
            <a:ext cx="8501093" cy="1066800"/>
            <a:chOff x="285689" y="571480"/>
            <a:chExt cx="8501153" cy="1066800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357158" y="1428730"/>
              <a:ext cx="8429684" cy="15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itle 1"/>
            <p:cNvSpPr txBox="1">
              <a:spLocks/>
            </p:cNvSpPr>
            <p:nvPr/>
          </p:nvSpPr>
          <p:spPr>
            <a:xfrm>
              <a:off x="285689" y="571480"/>
              <a:ext cx="8229600" cy="1066800"/>
            </a:xfrm>
            <a:prstGeom prst="rect">
              <a:avLst/>
            </a:prstGeom>
          </p:spPr>
          <p:txBody>
            <a:bodyPr anchor="ctr">
              <a:normAutofit/>
            </a:bodyPr>
            <a:lstStyle/>
            <a:p>
              <a:pPr fontAlgn="auto">
                <a:spcAft>
                  <a:spcPts val="0"/>
                </a:spcAft>
                <a:defRPr/>
              </a:pPr>
              <a:r>
                <a:rPr lang="hr-HR" sz="4800" b="1" dirty="0" smtClean="0">
                  <a:ln w="12700">
                    <a:solidFill>
                      <a:schemeClr val="tx2">
                        <a:satMod val="155000"/>
                      </a:schemeClr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  <a:latin typeface="Calibri" pitchFamily="34" charset="0"/>
                  <a:ea typeface="+mj-ea"/>
                  <a:cs typeface="Calibri" pitchFamily="34" charset="0"/>
                </a:rPr>
                <a:t>VIDEO NA TEMU</a:t>
              </a:r>
              <a:endParaRPr lang="hr-HR" sz="48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0218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ciologija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sociologija</Template>
  <TotalTime>4896</TotalTime>
  <Words>341</Words>
  <Application>Microsoft Office PowerPoint</Application>
  <PresentationFormat>On-screen Show (4:3)</PresentationFormat>
  <Paragraphs>76</Paragraphs>
  <Slides>12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sociologija</vt:lpstr>
      <vt:lpstr>MARX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NASTANAK  I RAZVOJ SOCIOLOGIJE</dc:title>
  <dc:creator>cornx</dc:creator>
  <cp:lastModifiedBy>cornx</cp:lastModifiedBy>
  <cp:revision>555</cp:revision>
  <dcterms:created xsi:type="dcterms:W3CDTF">2012-10-08T14:49:16Z</dcterms:created>
  <dcterms:modified xsi:type="dcterms:W3CDTF">2017-10-26T09:03:19Z</dcterms:modified>
</cp:coreProperties>
</file>