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365" r:id="rId2"/>
    <p:sldId id="366" r:id="rId3"/>
    <p:sldId id="367" r:id="rId4"/>
    <p:sldId id="368" r:id="rId5"/>
    <p:sldId id="369" r:id="rId6"/>
    <p:sldId id="370" r:id="rId7"/>
    <p:sldId id="371" r:id="rId8"/>
    <p:sldId id="372" r:id="rId9"/>
    <p:sldId id="373" r:id="rId10"/>
    <p:sldId id="374" r:id="rId11"/>
    <p:sldId id="375" r:id="rId12"/>
    <p:sldId id="376" r:id="rId13"/>
    <p:sldId id="377" r:id="rId14"/>
    <p:sldId id="378" r:id="rId15"/>
  </p:sldIdLst>
  <p:sldSz cx="9144000" cy="6858000" type="screen4x3"/>
  <p:notesSz cx="6858000" cy="9144000"/>
  <p:defaultTextStyle>
    <a:defPPr>
      <a:defRPr lang="sr-Latn-C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44500" autoAdjust="0"/>
  </p:normalViewPr>
  <p:slideViewPr>
    <p:cSldViewPr>
      <p:cViewPr varScale="1">
        <p:scale>
          <a:sx n="80" d="100"/>
          <a:sy n="80" d="100"/>
        </p:scale>
        <p:origin x="-40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712A57F-8030-4885-8B4C-43DDA59C6CDD}" type="datetimeFigureOut">
              <a:rPr lang="sr-Latn-CS"/>
              <a:pPr>
                <a:defRPr/>
              </a:pPr>
              <a:t>26.10.2017.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hr-HR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hr-H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1963F02-6258-4C77-B8E2-E606E91E8231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916113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hr-H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7270D4-D448-4C2F-87A9-B818D3AA1841}" type="slidenum">
              <a:rPr lang="hr-HR" smtClean="0"/>
              <a:pPr>
                <a:defRPr/>
              </a:pPr>
              <a:t>11</a:t>
            </a:fld>
            <a:endParaRPr lang="hr-H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215900" indent="-215900">
              <a:spcBef>
                <a:spcPts val="1200"/>
              </a:spcBef>
              <a:buFont typeface="Arial" charset="0"/>
              <a:buChar char="−"/>
            </a:pPr>
            <a:r>
              <a:rPr lang="vi-VN" sz="1200" smtClean="0">
                <a:latin typeface="Arial" charset="0"/>
                <a:cs typeface="Arial" charset="0"/>
              </a:rPr>
              <a:t>Durkheim kreće od proučavanja najprimitivnije i najjednostavnije religije jer, prema njemu, suvremene religije možemo razumjeti jedino putem proučavanja povijesti religije.</a:t>
            </a:r>
          </a:p>
          <a:p>
            <a:pPr marL="215900" indent="-215900">
              <a:spcBef>
                <a:spcPts val="1200"/>
              </a:spcBef>
              <a:buFont typeface="Arial" charset="0"/>
              <a:buChar char="−"/>
            </a:pPr>
            <a:r>
              <a:rPr lang="vi-VN" sz="1200" smtClean="0">
                <a:latin typeface="Arial" charset="0"/>
                <a:cs typeface="Arial" charset="0"/>
              </a:rPr>
              <a:t>Durkheim analizira religiju s obzirom na njezine funkcije učvršćivanja društvenih veza i integracije pojedinca u društvo. Religija izražava univerzalne vrijednosti, što znači da igra ulogu koja je neophodna za adekvatno funkcioniranje svih ljudskih društava.</a:t>
            </a:r>
          </a:p>
          <a:p>
            <a:pPr marL="215900" indent="-215900">
              <a:spcBef>
                <a:spcPts val="1200"/>
              </a:spcBef>
              <a:buFont typeface="Arial" charset="0"/>
              <a:buChar char="−"/>
            </a:pPr>
            <a:r>
              <a:rPr lang="vi-VN" sz="1200" smtClean="0">
                <a:latin typeface="Arial" charset="0"/>
                <a:cs typeface="Arial" charset="0"/>
              </a:rPr>
              <a:t>Bit religije Durkheim definira kao podjelu na </a:t>
            </a:r>
            <a:r>
              <a:rPr lang="vi-VN" sz="1200" smtClean="0">
                <a:solidFill>
                  <a:srgbClr val="FF0000"/>
                </a:solidFill>
                <a:latin typeface="Arial" charset="0"/>
                <a:cs typeface="Arial" charset="0"/>
              </a:rPr>
              <a:t>svete i profane fenomene</a:t>
            </a:r>
            <a:r>
              <a:rPr lang="vi-VN" sz="1200" smtClean="0">
                <a:latin typeface="Arial" charset="0"/>
                <a:cs typeface="Arial" charset="0"/>
              </a:rPr>
              <a:t>. </a:t>
            </a:r>
            <a:r>
              <a:rPr lang="vi-VN" sz="1200" smtClean="0">
                <a:solidFill>
                  <a:srgbClr val="FF0000"/>
                </a:solidFill>
                <a:latin typeface="Arial" charset="0"/>
                <a:cs typeface="Arial" charset="0"/>
              </a:rPr>
              <a:t>Sveto</a:t>
            </a:r>
            <a:r>
              <a:rPr lang="vi-VN" sz="1200" smtClean="0">
                <a:latin typeface="Arial" charset="0"/>
                <a:cs typeface="Arial" charset="0"/>
              </a:rPr>
              <a:t> je skup stvari, vjerovanja i rituala. Skup vjerovanja i njima odgovarajućih rituala postaje religijom kada se među svetim stvarima uspostave odnosi koordinacije i subordinacije,</a:t>
            </a:r>
            <a:r>
              <a:rPr lang="hr-HR" sz="1200" smtClean="0">
                <a:latin typeface="Arial" charset="0"/>
                <a:cs typeface="Arial" charset="0"/>
              </a:rPr>
              <a:t> </a:t>
            </a:r>
            <a:r>
              <a:rPr lang="vi-VN" sz="1200" smtClean="0">
                <a:latin typeface="Arial" charset="0"/>
                <a:cs typeface="Arial" charset="0"/>
              </a:rPr>
              <a:t>tako da oblikuju sustav određenog jedinstva koji se ne uklapa ni u jedan drugi sustav slične vrste-</a:t>
            </a:r>
          </a:p>
          <a:p>
            <a:pPr marL="215900" indent="-215900">
              <a:spcBef>
                <a:spcPts val="1200"/>
              </a:spcBef>
              <a:buFont typeface="Arial" charset="0"/>
              <a:buChar char="−"/>
            </a:pPr>
            <a:r>
              <a:rPr lang="vi-VN" sz="1200" smtClean="0">
                <a:latin typeface="Arial" charset="0"/>
                <a:cs typeface="Arial" charset="0"/>
              </a:rPr>
              <a:t>«Religija je čvrsto povezan sustav običaja i vjerovanja koji se odnose na svete, tj. zabranjene i izdvojene stvari, naime sustav vjerovanja i običaja koji sve svoje pristalice sjedinjuju u moralnu zajednicu nazvanu crkva.»</a:t>
            </a:r>
          </a:p>
          <a:p>
            <a:pPr marL="215900" indent="-215900">
              <a:spcBef>
                <a:spcPts val="1200"/>
              </a:spcBef>
              <a:buFont typeface="Arial" charset="0"/>
              <a:buChar char="−"/>
            </a:pPr>
            <a:r>
              <a:rPr lang="vi-VN" sz="1200" smtClean="0">
                <a:latin typeface="Arial" charset="0"/>
                <a:cs typeface="Arial" charset="0"/>
              </a:rPr>
              <a:t>Durkheim odbacuje neka prijašnja shvaćanja religije, kao što su animizam i totemizam.</a:t>
            </a:r>
          </a:p>
          <a:p>
            <a:pPr marL="215900" indent="-215900">
              <a:spcBef>
                <a:spcPts val="1200"/>
              </a:spcBef>
              <a:buFont typeface="Arial" charset="0"/>
              <a:buChar char="−"/>
            </a:pPr>
            <a:r>
              <a:rPr lang="vi-VN" sz="1200" smtClean="0">
                <a:latin typeface="Arial" charset="0"/>
                <a:cs typeface="Arial" charset="0"/>
              </a:rPr>
              <a:t>Drži da ni nadnaravne sile ni duhovi ni duše «koji lebde oko ljudskih stvorova» nisu sami po sebi sveti.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871F3C0-F67C-455B-BAD3-2934B9AC79B8}" type="slidenum">
              <a:rPr lang="hr-HR" smtClean="0"/>
              <a:pPr>
                <a:defRPr/>
              </a:pPr>
              <a:t>12</a:t>
            </a:fld>
            <a:endParaRPr lang="hr-H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 flipV="1">
            <a:off x="5410200" y="3897313"/>
            <a:ext cx="37338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5410200" y="4164013"/>
            <a:ext cx="1965325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 flipV="1">
            <a:off x="5410200" y="4198938"/>
            <a:ext cx="1965325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11" name="Rounded Rectangle 10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12" name="Rounded Rectangle 11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3649663"/>
            <a:ext cx="9144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3675063"/>
            <a:ext cx="9144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9144000" cy="37020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7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875"/>
            <a:ext cx="96043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83E808-4954-4C71-B875-72D6CF3DBA66}" type="datetimeFigureOut">
              <a:rPr lang="sr-Latn-CS"/>
              <a:pPr>
                <a:defRPr/>
              </a:pPr>
              <a:t>26.10.2017.</a:t>
            </a:fld>
            <a:endParaRPr lang="hr-HR"/>
          </a:p>
        </p:txBody>
      </p:sp>
      <p:sp>
        <p:nvSpPr>
          <p:cNvPr id="18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1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588"/>
            <a:ext cx="747712" cy="365125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02D8919-E34F-46B3-A8AB-88246755DED8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C13AF3-F63F-4774-B1C7-82AEFB877EDD}" type="datetimeFigureOut">
              <a:rPr lang="sr-Latn-CS"/>
              <a:pPr>
                <a:defRPr/>
              </a:pPr>
              <a:t>26.10.2017.</a:t>
            </a:fld>
            <a:endParaRPr lang="hr-H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FDB009-41CF-4BA9-A418-435F95DB0B17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07A674-51F4-4428-84A2-B9B900ABF0C4}" type="datetimeFigureOut">
              <a:rPr lang="sr-Latn-CS"/>
              <a:pPr>
                <a:defRPr/>
              </a:pPr>
              <a:t>26.10.2017.</a:t>
            </a:fld>
            <a:endParaRPr lang="hr-H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64051D-CBC1-4F6F-8A61-58435E9D8D2B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1A6921-CC39-4F6E-A052-6B283974257A}" type="datetimeFigureOut">
              <a:rPr lang="sr-Latn-CS"/>
              <a:pPr>
                <a:defRPr/>
              </a:pPr>
              <a:t>26.10.2017.</a:t>
            </a:fld>
            <a:endParaRPr lang="hr-H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95BADC-5830-4427-B5BD-F7C228ADF1E3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B3BBDE-A677-48C1-BF4D-8E9CBF8FDE2E}" type="datetimeFigureOut">
              <a:rPr lang="sr-Latn-CS"/>
              <a:pPr>
                <a:defRPr/>
              </a:pPr>
              <a:t>26.10.2017.</a:t>
            </a:fld>
            <a:endParaRPr lang="hr-H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8146E3-ED4B-409B-B49F-9E94DF47FCB2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81F10E-B7D7-4C6B-8F64-8AD6A220247B}" type="datetimeFigureOut">
              <a:rPr lang="sr-Latn-CS"/>
              <a:pPr>
                <a:defRPr/>
              </a:pPr>
              <a:t>26.10.2017.</a:t>
            </a:fld>
            <a:endParaRPr lang="hr-HR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FF2B5-AAF1-47BD-BC6B-996B381B6A55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6A58855-E3E6-4D87-828F-6D3B45CB71DE}" type="datetimeFigureOut">
              <a:rPr lang="sr-Latn-CS"/>
              <a:pPr>
                <a:defRPr/>
              </a:pPr>
              <a:t>26.10.2017.</a:t>
            </a:fld>
            <a:endParaRPr lang="hr-HR"/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72A7A6F-4482-4309-A2FE-EDE428A8D6BB}" type="slidenum">
              <a:rPr lang="hr-HR"/>
              <a:pPr>
                <a:defRPr/>
              </a:pPr>
              <a:t>‹#›</a:t>
            </a:fld>
            <a:endParaRPr lang="hr-HR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FF483A-F4C2-46CD-8A01-34D495B5A2FF}" type="datetimeFigureOut">
              <a:rPr lang="sr-Latn-CS"/>
              <a:pPr>
                <a:defRPr/>
              </a:pPr>
              <a:t>26.10.2017.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453406-6993-44B3-9A40-36067949FF28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39A7D4-17CC-46AF-9DE5-BAAF32BF8867}" type="datetimeFigureOut">
              <a:rPr lang="sr-Latn-CS"/>
              <a:pPr>
                <a:defRPr/>
              </a:pPr>
              <a:t>26.10.2017.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290A74-711E-4848-9F44-5D0D87A37461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6B7DD0-C9FB-4F03-B7BB-008742A39757}" type="datetimeFigureOut">
              <a:rPr lang="sr-Latn-CS"/>
              <a:pPr>
                <a:defRPr/>
              </a:pPr>
              <a:t>26.10.2017.</a:t>
            </a:fld>
            <a:endParaRPr lang="hr-HR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FF6B9E-206E-45D2-888F-0C73820C473F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6F4865-8E47-4194-8E98-69C7C553A8F7}" type="datetimeFigureOut">
              <a:rPr lang="sr-Latn-CS"/>
              <a:pPr>
                <a:defRPr/>
              </a:pPr>
              <a:t>26.10.2017.</a:t>
            </a:fld>
            <a:endParaRPr lang="hr-HR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5DA5BF-52C3-472D-A8FE-2BB308A01D8D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39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40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800">
                <a:solidFill>
                  <a:schemeClr val="accent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FE003AE-55E9-4C49-821D-E48DDCE2AC28}" type="datetimeFigureOut">
              <a:rPr lang="sr-Latn-CS"/>
              <a:pPr>
                <a:defRPr/>
              </a:pPr>
              <a:t>26.10.2017.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800">
                <a:solidFill>
                  <a:schemeClr val="accent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8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425C4F7-00DC-4ADA-8045-9C2C51BDD4F7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57" r:id="rId2"/>
    <p:sldLayoutId id="2147483758" r:id="rId3"/>
    <p:sldLayoutId id="2147483759" r:id="rId4"/>
    <p:sldLayoutId id="2147483766" r:id="rId5"/>
    <p:sldLayoutId id="2147483767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Georgia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625" y="2857500"/>
            <a:ext cx="3929063" cy="714375"/>
          </a:xfrm>
        </p:spPr>
        <p:txBody>
          <a:bodyPr/>
          <a:lstStyle/>
          <a:p>
            <a:pPr marL="63500" algn="r"/>
            <a:r>
              <a:rPr lang="hr-HR" sz="3200" dirty="0" smtClean="0">
                <a:solidFill>
                  <a:schemeClr val="bg1"/>
                </a:solidFill>
              </a:rPr>
              <a:t>(1858. -1917.)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612" y="214289"/>
            <a:ext cx="6215106" cy="2786083"/>
          </a:xfrm>
        </p:spPr>
        <p:txBody>
          <a:bodyPr>
            <a:noAutofit/>
          </a:bodyPr>
          <a:lstStyle/>
          <a:p>
            <a:pPr algn="r">
              <a:defRPr/>
            </a:pPr>
            <a:r>
              <a:rPr lang="hr-HR" sz="9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EMILE</a:t>
            </a:r>
            <a:br>
              <a:rPr lang="hr-HR" sz="9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</a:br>
            <a:r>
              <a:rPr lang="hr-HR" sz="9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DURKHEIM</a:t>
            </a:r>
            <a:endParaRPr lang="hr-HR" sz="9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pic>
        <p:nvPicPr>
          <p:cNvPr id="5" name="Picture 4" descr="durkheim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2875" y="52388"/>
            <a:ext cx="3429000" cy="68056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912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5"/>
          <p:cNvGrpSpPr>
            <a:grpSpLocks/>
          </p:cNvGrpSpPr>
          <p:nvPr/>
        </p:nvGrpSpPr>
        <p:grpSpPr bwMode="auto">
          <a:xfrm>
            <a:off x="357188" y="571500"/>
            <a:ext cx="8429625" cy="1066800"/>
            <a:chOff x="357158" y="571480"/>
            <a:chExt cx="8429684" cy="1066800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357158" y="1428730"/>
              <a:ext cx="842968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itle 1"/>
            <p:cNvSpPr txBox="1">
              <a:spLocks/>
            </p:cNvSpPr>
            <p:nvPr/>
          </p:nvSpPr>
          <p:spPr>
            <a:xfrm>
              <a:off x="457200" y="571480"/>
              <a:ext cx="8229600" cy="1066800"/>
            </a:xfrm>
            <a:prstGeom prst="rect">
              <a:avLst/>
            </a:prstGeom>
          </p:spPr>
          <p:txBody>
            <a:bodyPr anchor="ctr">
              <a:normAutofit/>
            </a:bodyPr>
            <a:lstStyle/>
            <a:p>
              <a:pPr fontAlgn="auto">
                <a:spcAft>
                  <a:spcPts val="0"/>
                </a:spcAft>
                <a:defRPr/>
              </a:pPr>
              <a:r>
                <a:rPr lang="hr-HR" sz="4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alibri" panose="020F0502020204030204" pitchFamily="34" charset="0"/>
                  <a:ea typeface="+mj-ea"/>
                  <a:cs typeface="Calibri" panose="020F0502020204030204" pitchFamily="34" charset="0"/>
                </a:rPr>
                <a:t>ORGANSKA SOLIDARNOST</a:t>
              </a:r>
            </a:p>
          </p:txBody>
        </p:sp>
      </p:grpSp>
      <p:pic>
        <p:nvPicPr>
          <p:cNvPr id="4" name="Content Placeholder 3" descr="desna_noga.png"/>
          <p:cNvPicPr>
            <a:picLocks noGrp="1" noChangeAspect="1"/>
          </p:cNvPicPr>
          <p:nvPr>
            <p:ph idx="1"/>
          </p:nvPr>
        </p:nvPicPr>
        <p:blipFill>
          <a:blip r:embed="rId2" cstate="email"/>
          <a:srcRect/>
          <a:stretch>
            <a:fillRect/>
          </a:stretch>
        </p:blipFill>
        <p:spPr>
          <a:xfrm>
            <a:off x="4000500" y="3857625"/>
            <a:ext cx="593725" cy="2259013"/>
          </a:xfrm>
        </p:spPr>
      </p:pic>
      <p:pic>
        <p:nvPicPr>
          <p:cNvPr id="5" name="Picture 4" descr="desna_ruka.png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3000375" y="1785938"/>
            <a:ext cx="1019175" cy="172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glava.png"/>
          <p:cNvPicPr>
            <a:picLocks noChangeAspect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4000500" y="714375"/>
            <a:ext cx="1198563" cy="108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lijeva_ruka.png"/>
          <p:cNvPicPr>
            <a:picLocks noChangeAspect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5143500" y="1714500"/>
            <a:ext cx="928688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torzo.png"/>
          <p:cNvPicPr>
            <a:picLocks noChangeAspect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4000500" y="1785938"/>
            <a:ext cx="1198563" cy="211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Content Placeholder 3" descr="desna_noga.png"/>
          <p:cNvPicPr>
            <a:picLocks noChangeAspect="1"/>
          </p:cNvPicPr>
          <p:nvPr/>
        </p:nvPicPr>
        <p:blipFill>
          <a:blip r:embed="rId7" cstate="email"/>
          <a:srcRect/>
          <a:stretch>
            <a:fillRect/>
          </a:stretch>
        </p:blipFill>
        <p:spPr bwMode="auto">
          <a:xfrm>
            <a:off x="4714875" y="3857625"/>
            <a:ext cx="571500" cy="2259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4143375" y="1143000"/>
            <a:ext cx="8572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hr-HR" sz="1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POLITIKA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4071938" y="2643188"/>
            <a:ext cx="107156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hr-HR" sz="1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EKONOMIJA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 rot="3277158">
            <a:off x="4881562" y="2429769"/>
            <a:ext cx="10715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hr-HR" sz="1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RELIGIJA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 rot="-3225361">
            <a:off x="3113881" y="2472631"/>
            <a:ext cx="13604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hr-HR" sz="1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OBRAZOVANJE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 rot="-5400000">
            <a:off x="3546475" y="4472881"/>
            <a:ext cx="13604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hr-HR" sz="1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KULTURA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 rot="-5400000">
            <a:off x="4308475" y="4472881"/>
            <a:ext cx="13604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hr-HR" sz="1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ZDRAVSTVO</a:t>
            </a:r>
          </a:p>
        </p:txBody>
      </p:sp>
    </p:spTree>
    <p:extLst>
      <p:ext uri="{BB962C8B-B14F-4D97-AF65-F5344CB8AC3E}">
        <p14:creationId xmlns:p14="http://schemas.microsoft.com/office/powerpoint/2010/main" val="9846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07407E-6 L 0.38212 -0.50533 " pathEditMode="relative" rAng="0" ptsTypes="AA">
                                      <p:cBhvr>
                                        <p:cTn id="6" dur="2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00" y="-253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04624E-6 L -0.5217 -0.42128 " pathEditMode="relative" rAng="0" ptsTypes="AA">
                                      <p:cBhvr>
                                        <p:cTn id="8" dur="2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100" y="-211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10" dur="2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4.04624E-6 L -0.00295 0.78798 " pathEditMode="relative" rAng="0" ptsTypes="AA">
                                      <p:cBhvr>
                                        <p:cTn id="12" dur="20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" y="394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77457E-6 L 0.61459 0.2726 " pathEditMode="relative" rAng="0" ptsTypes="AA">
                                      <p:cBhvr>
                                        <p:cTn id="14" dur="2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700" y="1360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77457E-6 L -0.64723 0.30798 " pathEditMode="relative" rAng="0" ptsTypes="AA">
                                      <p:cBhvr>
                                        <p:cTn id="16" dur="2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400" y="15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allAtOnce"/>
      <p:bldP spid="20" grpId="0" build="allAtOnce"/>
      <p:bldP spid="21" grpId="0" build="allAtOnce"/>
      <p:bldP spid="22" grpId="0" build="allAtOnce"/>
      <p:bldP spid="23" grpId="0" build="allAtOnce"/>
      <p:bldP spid="24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1638300"/>
            <a:ext cx="9180512" cy="5219700"/>
          </a:xfrm>
        </p:spPr>
        <p:txBody>
          <a:bodyPr>
            <a:normAutofit/>
          </a:bodyPr>
          <a:lstStyle/>
          <a:p>
            <a:pPr marL="360000" indent="-360000">
              <a:spcBef>
                <a:spcPts val="1200"/>
              </a:spcBef>
              <a:buClrTx/>
              <a:buFont typeface="Arial" pitchFamily="34" charset="0"/>
              <a:buChar char="–"/>
            </a:pPr>
            <a:r>
              <a:rPr lang="hr-HR" b="1" dirty="0" smtClean="0">
                <a:solidFill>
                  <a:srgbClr val="FF0000"/>
                </a:solidFill>
              </a:rPr>
              <a:t>društvo mora kontrolirati želje pojedinaca </a:t>
            </a:r>
            <a:r>
              <a:rPr lang="hr-HR" dirty="0" smtClean="0"/>
              <a:t>kako (društvo) ne bi postalo skup sebičnih i suprotstavljenih pojedinaca</a:t>
            </a:r>
            <a:r>
              <a:rPr lang="hr-HR" sz="2000" dirty="0" smtClean="0"/>
              <a:t> </a:t>
            </a:r>
            <a:r>
              <a:rPr lang="hr-HR" sz="2400" i="1" dirty="0" smtClean="0"/>
              <a:t>(jača kontrola u društvima mehaničke solidarnosti)</a:t>
            </a:r>
            <a:endParaRPr lang="hr-HR" sz="3200" i="1" dirty="0" smtClean="0"/>
          </a:p>
          <a:p>
            <a:pPr marL="360000" indent="-360000">
              <a:spcBef>
                <a:spcPts val="1200"/>
              </a:spcBef>
              <a:buClrTx/>
              <a:buFont typeface="Arial" pitchFamily="34" charset="0"/>
              <a:buChar char="–"/>
            </a:pPr>
            <a:r>
              <a:rPr lang="hr-HR" b="1" dirty="0" smtClean="0">
                <a:solidFill>
                  <a:srgbClr val="FF0000"/>
                </a:solidFill>
              </a:rPr>
              <a:t>ANOMIJA</a:t>
            </a:r>
            <a:r>
              <a:rPr lang="hr-HR" dirty="0" smtClean="0"/>
              <a:t> – stanje koje nastaje kada društvo više nema kontrole nad pojedincem te je on </a:t>
            </a:r>
            <a:r>
              <a:rPr lang="hr-HR" u="sng" dirty="0" smtClean="0"/>
              <a:t>prepušten sam sebi</a:t>
            </a:r>
          </a:p>
          <a:p>
            <a:pPr marL="360000" indent="-360000">
              <a:spcBef>
                <a:spcPts val="1200"/>
              </a:spcBef>
              <a:buClrTx/>
              <a:buFont typeface="Arial" pitchFamily="34" charset="0"/>
              <a:buChar char="–"/>
            </a:pPr>
            <a:r>
              <a:rPr lang="hr-HR" dirty="0" smtClean="0"/>
              <a:t>anomija nije stanje svijesti već </a:t>
            </a:r>
            <a:r>
              <a:rPr lang="hr-HR" b="1" dirty="0" smtClean="0">
                <a:solidFill>
                  <a:srgbClr val="FF0000"/>
                </a:solidFill>
              </a:rPr>
              <a:t>osobina društvene strukture </a:t>
            </a:r>
            <a:r>
              <a:rPr lang="hr-HR" sz="2400" i="1" dirty="0" smtClean="0"/>
              <a:t>(npr. za vrijeme Francuske revolucije, ekonomske krize i sl.)</a:t>
            </a:r>
            <a:endParaRPr lang="hr-HR" sz="3200" i="1" dirty="0" smtClean="0"/>
          </a:p>
        </p:txBody>
      </p:sp>
      <p:grpSp>
        <p:nvGrpSpPr>
          <p:cNvPr id="18435" name="Group 5"/>
          <p:cNvGrpSpPr>
            <a:grpSpLocks/>
          </p:cNvGrpSpPr>
          <p:nvPr/>
        </p:nvGrpSpPr>
        <p:grpSpPr bwMode="auto">
          <a:xfrm>
            <a:off x="301338" y="571500"/>
            <a:ext cx="8507259" cy="1066800"/>
            <a:chOff x="301308" y="571480"/>
            <a:chExt cx="8507319" cy="106680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357158" y="1428730"/>
              <a:ext cx="842968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itle 1"/>
            <p:cNvSpPr txBox="1">
              <a:spLocks/>
            </p:cNvSpPr>
            <p:nvPr/>
          </p:nvSpPr>
          <p:spPr>
            <a:xfrm>
              <a:off x="301308" y="571480"/>
              <a:ext cx="8507319" cy="1066800"/>
            </a:xfrm>
            <a:prstGeom prst="rect">
              <a:avLst/>
            </a:prstGeom>
          </p:spPr>
          <p:txBody>
            <a:bodyPr anchor="ctr">
              <a:normAutofit/>
            </a:bodyPr>
            <a:lstStyle/>
            <a:p>
              <a:pPr fontAlgn="auto">
                <a:spcAft>
                  <a:spcPts val="0"/>
                </a:spcAft>
                <a:defRPr/>
              </a:pPr>
              <a:r>
                <a:rPr lang="hr-HR" sz="4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alibri" panose="020F0502020204030204" pitchFamily="34" charset="0"/>
                  <a:ea typeface="+mj-ea"/>
                  <a:cs typeface="Calibri" panose="020F0502020204030204" pitchFamily="34" charset="0"/>
                </a:rPr>
                <a:t>ANOMIJA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623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84784"/>
            <a:ext cx="9143999" cy="5301208"/>
          </a:xfrm>
        </p:spPr>
        <p:txBody>
          <a:bodyPr>
            <a:normAutofit fontScale="92500" lnSpcReduction="20000"/>
          </a:bodyPr>
          <a:lstStyle/>
          <a:p>
            <a:pPr marL="432000" indent="-432000">
              <a:lnSpc>
                <a:spcPct val="110000"/>
              </a:lnSpc>
              <a:spcBef>
                <a:spcPts val="1200"/>
              </a:spcBef>
              <a:buClrTx/>
              <a:buFont typeface="Arial" pitchFamily="34" charset="0"/>
              <a:buChar char="–"/>
              <a:defRPr/>
            </a:pPr>
            <a:r>
              <a:rPr lang="hr-HR" dirty="0" smtClean="0"/>
              <a:t>religija </a:t>
            </a:r>
            <a:r>
              <a:rPr lang="hr-HR" b="1" dirty="0" smtClean="0">
                <a:solidFill>
                  <a:srgbClr val="FF0000"/>
                </a:solidFill>
              </a:rPr>
              <a:t>osigurava integraciju društva </a:t>
            </a:r>
            <a:r>
              <a:rPr lang="hr-HR" dirty="0" smtClean="0"/>
              <a:t>(izvor religije je u društvu) – „</a:t>
            </a:r>
            <a:r>
              <a:rPr lang="hr-HR" i="1" dirty="0" smtClean="0"/>
              <a:t>Elementarni oblici religijskog života”</a:t>
            </a:r>
            <a:endParaRPr lang="hr-HR" i="1" u="sng" dirty="0" smtClean="0"/>
          </a:p>
          <a:p>
            <a:pPr marL="432000" indent="-432000">
              <a:lnSpc>
                <a:spcPct val="110000"/>
              </a:lnSpc>
              <a:spcBef>
                <a:spcPts val="1200"/>
              </a:spcBef>
              <a:buClrTx/>
              <a:buFont typeface="Arial" pitchFamily="34" charset="0"/>
              <a:buChar char="–"/>
              <a:defRPr/>
            </a:pPr>
            <a:r>
              <a:rPr lang="hr-HR" dirty="0" smtClean="0"/>
              <a:t>poštivanje svetih simbola omogućuje </a:t>
            </a:r>
            <a:r>
              <a:rPr lang="hr-HR" b="1" dirty="0" smtClean="0">
                <a:solidFill>
                  <a:srgbClr val="FF0000"/>
                </a:solidFill>
              </a:rPr>
              <a:t>društvenu integraciju</a:t>
            </a:r>
          </a:p>
          <a:p>
            <a:pPr marL="432000" indent="-432000">
              <a:lnSpc>
                <a:spcPct val="110000"/>
              </a:lnSpc>
              <a:spcBef>
                <a:spcPts val="1200"/>
              </a:spcBef>
              <a:buClrTx/>
              <a:buFont typeface="Arial" pitchFamily="34" charset="0"/>
              <a:buChar char="–"/>
              <a:defRPr/>
            </a:pPr>
            <a:r>
              <a:rPr lang="hr-HR" b="1" dirty="0" smtClean="0"/>
              <a:t>ključno je razlikovanje svetog i profanog</a:t>
            </a:r>
          </a:p>
          <a:p>
            <a:pPr lvl="1" indent="-396000">
              <a:lnSpc>
                <a:spcPct val="110000"/>
              </a:lnSpc>
              <a:spcBef>
                <a:spcPts val="1200"/>
              </a:spcBef>
              <a:buClrTx/>
              <a:buFont typeface="Arial" pitchFamily="34" charset="0"/>
              <a:buChar char="–"/>
              <a:defRPr/>
            </a:pPr>
            <a:r>
              <a:rPr lang="hr-HR" b="1" dirty="0" smtClean="0">
                <a:solidFill>
                  <a:srgbClr val="FF0000"/>
                </a:solidFill>
              </a:rPr>
              <a:t>SVETO</a:t>
            </a:r>
            <a:r>
              <a:rPr lang="hr-HR" dirty="0" smtClean="0">
                <a:solidFill>
                  <a:schemeClr val="tx1"/>
                </a:solidFill>
              </a:rPr>
              <a:t> – ono čemu društvo pridaje posebno značenje i što izaziva strahopoštovanje i poniznost</a:t>
            </a:r>
          </a:p>
          <a:p>
            <a:pPr lvl="1" indent="-396000">
              <a:lnSpc>
                <a:spcPct val="110000"/>
              </a:lnSpc>
              <a:spcBef>
                <a:spcPts val="1200"/>
              </a:spcBef>
              <a:buClrTx/>
              <a:buFont typeface="Arial" pitchFamily="34" charset="0"/>
              <a:buChar char="–"/>
              <a:defRPr/>
            </a:pPr>
            <a:r>
              <a:rPr lang="hr-HR" b="1" dirty="0" smtClean="0">
                <a:solidFill>
                  <a:srgbClr val="FF0000"/>
                </a:solidFill>
              </a:rPr>
              <a:t>PROFANO</a:t>
            </a:r>
            <a:r>
              <a:rPr lang="hr-HR" dirty="0" smtClean="0">
                <a:solidFill>
                  <a:schemeClr val="tx1"/>
                </a:solidFill>
              </a:rPr>
              <a:t> –</a:t>
            </a:r>
            <a:r>
              <a:rPr lang="pl-PL" dirty="0" smtClean="0">
                <a:solidFill>
                  <a:schemeClr val="tx1"/>
                </a:solidFill>
              </a:rPr>
              <a:t> ono svakodnevno, obično, bez nekoga posebna značenja</a:t>
            </a:r>
          </a:p>
          <a:p>
            <a:pPr lvl="1" indent="-396000">
              <a:lnSpc>
                <a:spcPct val="110000"/>
              </a:lnSpc>
              <a:spcBef>
                <a:spcPts val="1200"/>
              </a:spcBef>
              <a:buClrTx/>
              <a:buFont typeface="Arial" pitchFamily="34" charset="0"/>
              <a:buChar char="–"/>
              <a:defRPr/>
            </a:pPr>
            <a:r>
              <a:rPr lang="pl-PL" b="1" dirty="0" smtClean="0">
                <a:solidFill>
                  <a:srgbClr val="FF0000"/>
                </a:solidFill>
              </a:rPr>
              <a:t>RITUALI</a:t>
            </a:r>
            <a:r>
              <a:rPr lang="pl-PL" dirty="0" smtClean="0">
                <a:solidFill>
                  <a:schemeClr val="tx1"/>
                </a:solidFill>
              </a:rPr>
              <a:t> – služe </a:t>
            </a:r>
            <a:r>
              <a:rPr lang="pl-PL" u="sng" dirty="0" smtClean="0">
                <a:solidFill>
                  <a:schemeClr val="tx1"/>
                </a:solidFill>
              </a:rPr>
              <a:t>jačanju i obnavljanju veze u društvu</a:t>
            </a:r>
          </a:p>
          <a:p>
            <a:pPr lvl="2" indent="-396000">
              <a:lnSpc>
                <a:spcPct val="110000"/>
              </a:lnSpc>
              <a:spcBef>
                <a:spcPts val="0"/>
              </a:spcBef>
              <a:buClrTx/>
              <a:buFont typeface="Arial" pitchFamily="34" charset="0"/>
              <a:buChar char="–"/>
              <a:defRPr/>
            </a:pPr>
            <a:r>
              <a:rPr lang="hr-HR" b="1" dirty="0" smtClean="0">
                <a:solidFill>
                  <a:schemeClr val="tx1"/>
                </a:solidFill>
              </a:rPr>
              <a:t>primitivna društva </a:t>
            </a:r>
            <a:r>
              <a:rPr lang="hr-HR" dirty="0" smtClean="0">
                <a:solidFill>
                  <a:schemeClr val="tx1"/>
                </a:solidFill>
              </a:rPr>
              <a:t>– religijski rituali</a:t>
            </a:r>
          </a:p>
          <a:p>
            <a:pPr lvl="2" indent="-396000">
              <a:lnSpc>
                <a:spcPct val="110000"/>
              </a:lnSpc>
              <a:spcBef>
                <a:spcPts val="0"/>
              </a:spcBef>
              <a:buClrTx/>
              <a:buFont typeface="Arial" pitchFamily="34" charset="0"/>
              <a:buChar char="–"/>
              <a:defRPr/>
            </a:pPr>
            <a:r>
              <a:rPr lang="hr-HR" b="1" dirty="0" smtClean="0">
                <a:solidFill>
                  <a:schemeClr val="tx1"/>
                </a:solidFill>
              </a:rPr>
              <a:t>moderna društva </a:t>
            </a:r>
            <a:r>
              <a:rPr lang="hr-HR" dirty="0" smtClean="0">
                <a:solidFill>
                  <a:schemeClr val="tx1"/>
                </a:solidFill>
              </a:rPr>
              <a:t>– politički (dan državnosti, zastava, mimohodi oružanih </a:t>
            </a:r>
            <a:r>
              <a:rPr lang="hr-HR" dirty="0" err="1" smtClean="0">
                <a:solidFill>
                  <a:schemeClr val="tx1"/>
                </a:solidFill>
              </a:rPr>
              <a:t>snaga..</a:t>
            </a:r>
            <a:r>
              <a:rPr lang="hr-HR" dirty="0" smtClean="0">
                <a:solidFill>
                  <a:schemeClr val="tx1"/>
                </a:solidFill>
              </a:rPr>
              <a:t>.)</a:t>
            </a:r>
            <a:endParaRPr lang="hr-HR" dirty="0">
              <a:solidFill>
                <a:schemeClr val="tx1"/>
              </a:solidFill>
            </a:endParaRPr>
          </a:p>
        </p:txBody>
      </p:sp>
      <p:grpSp>
        <p:nvGrpSpPr>
          <p:cNvPr id="19459" name="Group 5"/>
          <p:cNvGrpSpPr>
            <a:grpSpLocks/>
          </p:cNvGrpSpPr>
          <p:nvPr/>
        </p:nvGrpSpPr>
        <p:grpSpPr bwMode="auto">
          <a:xfrm>
            <a:off x="357188" y="476672"/>
            <a:ext cx="8429625" cy="1066800"/>
            <a:chOff x="357158" y="571480"/>
            <a:chExt cx="8429684" cy="106680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357158" y="1428730"/>
              <a:ext cx="842968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itle 1"/>
            <p:cNvSpPr txBox="1">
              <a:spLocks/>
            </p:cNvSpPr>
            <p:nvPr/>
          </p:nvSpPr>
          <p:spPr>
            <a:xfrm>
              <a:off x="457200" y="571480"/>
              <a:ext cx="8229600" cy="1066800"/>
            </a:xfrm>
            <a:prstGeom prst="rect">
              <a:avLst/>
            </a:prstGeom>
          </p:spPr>
          <p:txBody>
            <a:bodyPr anchor="ctr">
              <a:normAutofit/>
            </a:bodyPr>
            <a:lstStyle/>
            <a:p>
              <a:pPr fontAlgn="auto">
                <a:spcAft>
                  <a:spcPts val="0"/>
                </a:spcAft>
                <a:defRPr/>
              </a:pPr>
              <a:r>
                <a:rPr lang="hr-HR" sz="4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alibri" panose="020F0502020204030204" pitchFamily="34" charset="0"/>
                  <a:ea typeface="+mj-ea"/>
                  <a:cs typeface="Calibri" panose="020F0502020204030204" pitchFamily="34" charset="0"/>
                </a:rPr>
                <a:t>RELIGIJA (SVETO I PROFANO)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298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4313" y="1643063"/>
            <a:ext cx="8715375" cy="5072062"/>
          </a:xfrm>
          <a:ln>
            <a:noFill/>
          </a:ln>
        </p:spPr>
        <p:txBody>
          <a:bodyPr/>
          <a:lstStyle/>
          <a:p>
            <a:pPr marL="432000" indent="-432000">
              <a:spcBef>
                <a:spcPts val="1200"/>
              </a:spcBef>
              <a:buClrTx/>
              <a:buFont typeface="Arial" pitchFamily="34" charset="0"/>
              <a:buChar char="–"/>
            </a:pPr>
            <a:r>
              <a:rPr lang="hr-HR" b="1" dirty="0" smtClean="0">
                <a:solidFill>
                  <a:srgbClr val="FF0000"/>
                </a:solidFill>
              </a:rPr>
              <a:t>otac moderne sociologije</a:t>
            </a:r>
            <a:r>
              <a:rPr lang="hr-HR" b="1" dirty="0" smtClean="0"/>
              <a:t> </a:t>
            </a:r>
            <a:r>
              <a:rPr lang="hr-HR" dirty="0" smtClean="0"/>
              <a:t>i utemeljitelj </a:t>
            </a:r>
            <a:r>
              <a:rPr lang="hr-HR" b="1" dirty="0" err="1" smtClean="0">
                <a:solidFill>
                  <a:srgbClr val="FF0000"/>
                </a:solidFill>
              </a:rPr>
              <a:t>funkcionalističke</a:t>
            </a:r>
            <a:r>
              <a:rPr lang="hr-HR" b="1" dirty="0" smtClean="0">
                <a:solidFill>
                  <a:srgbClr val="FF0000"/>
                </a:solidFill>
              </a:rPr>
              <a:t> perspektive</a:t>
            </a:r>
          </a:p>
          <a:p>
            <a:pPr marL="432000" indent="-432000">
              <a:spcBef>
                <a:spcPts val="1200"/>
              </a:spcBef>
              <a:buClrTx/>
              <a:buFont typeface="Arial" pitchFamily="34" charset="0"/>
              <a:buChar char="–"/>
            </a:pPr>
            <a:r>
              <a:rPr lang="hr-HR" b="1" dirty="0" smtClean="0">
                <a:solidFill>
                  <a:srgbClr val="FF0000"/>
                </a:solidFill>
              </a:rPr>
              <a:t>društvene činjenice</a:t>
            </a:r>
            <a:r>
              <a:rPr lang="hr-HR" b="1" dirty="0" smtClean="0"/>
              <a:t> </a:t>
            </a:r>
            <a:r>
              <a:rPr lang="hr-HR" dirty="0" smtClean="0"/>
              <a:t>(materijalne i nematerijalne)</a:t>
            </a:r>
            <a:endParaRPr lang="hr-HR" b="1" dirty="0" smtClean="0"/>
          </a:p>
          <a:p>
            <a:pPr marL="432000" indent="-432000">
              <a:spcBef>
                <a:spcPts val="1200"/>
              </a:spcBef>
              <a:buClrTx/>
              <a:buFont typeface="Arial" pitchFamily="34" charset="0"/>
              <a:buChar char="–"/>
            </a:pPr>
            <a:r>
              <a:rPr lang="hr-HR" b="1" dirty="0" smtClean="0">
                <a:solidFill>
                  <a:srgbClr val="FF0000"/>
                </a:solidFill>
              </a:rPr>
              <a:t>društvena solidarnost</a:t>
            </a:r>
          </a:p>
          <a:p>
            <a:pPr marL="432000" indent="-432000">
              <a:spcBef>
                <a:spcPts val="1200"/>
              </a:spcBef>
              <a:buClrTx/>
              <a:buFont typeface="Arial" pitchFamily="34" charset="0"/>
              <a:buChar char="–"/>
            </a:pPr>
            <a:r>
              <a:rPr lang="hr-HR" b="1" dirty="0" smtClean="0">
                <a:solidFill>
                  <a:srgbClr val="FF0000"/>
                </a:solidFill>
              </a:rPr>
              <a:t>mehanička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/>
              <a:t>(primitivna društva) i </a:t>
            </a:r>
            <a:r>
              <a:rPr lang="hr-HR" b="1" dirty="0" smtClean="0">
                <a:solidFill>
                  <a:srgbClr val="FF0000"/>
                </a:solidFill>
              </a:rPr>
              <a:t>organska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/>
              <a:t>(moderna društva) </a:t>
            </a:r>
            <a:r>
              <a:rPr lang="hr-HR" b="1" dirty="0" smtClean="0">
                <a:solidFill>
                  <a:srgbClr val="FF0000"/>
                </a:solidFill>
              </a:rPr>
              <a:t>solidarnost</a:t>
            </a:r>
          </a:p>
          <a:p>
            <a:pPr marL="432000" indent="-432000">
              <a:spcBef>
                <a:spcPts val="1200"/>
              </a:spcBef>
              <a:buClrTx/>
              <a:buFont typeface="Arial" pitchFamily="34" charset="0"/>
              <a:buChar char="–"/>
            </a:pPr>
            <a:r>
              <a:rPr lang="hr-HR" b="1" dirty="0" smtClean="0">
                <a:solidFill>
                  <a:srgbClr val="FF0000"/>
                </a:solidFill>
              </a:rPr>
              <a:t>samoubojstva</a:t>
            </a:r>
          </a:p>
          <a:p>
            <a:pPr marL="432000" indent="-432000">
              <a:spcBef>
                <a:spcPts val="1200"/>
              </a:spcBef>
              <a:buClrTx/>
              <a:buFont typeface="Arial" pitchFamily="34" charset="0"/>
              <a:buChar char="–"/>
            </a:pPr>
            <a:r>
              <a:rPr lang="hr-HR" b="1" dirty="0" smtClean="0">
                <a:solidFill>
                  <a:srgbClr val="FF0000"/>
                </a:solidFill>
              </a:rPr>
              <a:t>anomija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/>
              <a:t>– stanje bez normi</a:t>
            </a:r>
          </a:p>
          <a:p>
            <a:pPr marL="432000" indent="-432000">
              <a:spcBef>
                <a:spcPts val="1200"/>
              </a:spcBef>
              <a:buClrTx/>
              <a:buFont typeface="Arial" pitchFamily="34" charset="0"/>
              <a:buChar char="–"/>
            </a:pPr>
            <a:r>
              <a:rPr lang="hr-HR" b="1" dirty="0" smtClean="0">
                <a:solidFill>
                  <a:srgbClr val="FF0000"/>
                </a:solidFill>
              </a:rPr>
              <a:t>sveto</a:t>
            </a:r>
            <a:r>
              <a:rPr lang="hr-HR" b="1" dirty="0" smtClean="0"/>
              <a:t> </a:t>
            </a:r>
            <a:r>
              <a:rPr lang="hr-HR" dirty="0" smtClean="0"/>
              <a:t>i</a:t>
            </a:r>
            <a:r>
              <a:rPr lang="hr-HR" b="1" dirty="0" smtClean="0"/>
              <a:t> </a:t>
            </a:r>
            <a:r>
              <a:rPr lang="hr-HR" b="1" dirty="0" smtClean="0">
                <a:solidFill>
                  <a:srgbClr val="FF0000"/>
                </a:solidFill>
              </a:rPr>
              <a:t>profano</a:t>
            </a:r>
            <a:r>
              <a:rPr lang="hr-HR" b="1" dirty="0" smtClean="0"/>
              <a:t> </a:t>
            </a:r>
            <a:r>
              <a:rPr lang="hr-HR" dirty="0" smtClean="0"/>
              <a:t>(funkcionalna uloga religije)</a:t>
            </a:r>
            <a:endParaRPr lang="hr-HR" b="1" dirty="0" smtClean="0"/>
          </a:p>
        </p:txBody>
      </p:sp>
      <p:grpSp>
        <p:nvGrpSpPr>
          <p:cNvPr id="21507" name="Group 5"/>
          <p:cNvGrpSpPr>
            <a:grpSpLocks/>
          </p:cNvGrpSpPr>
          <p:nvPr/>
        </p:nvGrpSpPr>
        <p:grpSpPr bwMode="auto">
          <a:xfrm>
            <a:off x="357188" y="571500"/>
            <a:ext cx="8429625" cy="1066800"/>
            <a:chOff x="357158" y="571480"/>
            <a:chExt cx="8429684" cy="10668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57158" y="1428730"/>
              <a:ext cx="842968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457200" y="571480"/>
              <a:ext cx="8229600" cy="1066800"/>
            </a:xfrm>
            <a:prstGeom prst="rect">
              <a:avLst/>
            </a:prstGeom>
          </p:spPr>
          <p:txBody>
            <a:bodyPr anchor="ctr">
              <a:normAutofit/>
            </a:bodyPr>
            <a:lstStyle/>
            <a:p>
              <a:pPr fontAlgn="auto">
                <a:spcAft>
                  <a:spcPts val="0"/>
                </a:spcAft>
                <a:defRPr/>
              </a:pPr>
              <a:r>
                <a:rPr lang="hr-HR" sz="4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alibri" panose="020F0502020204030204" pitchFamily="34" charset="0"/>
                  <a:ea typeface="+mj-ea"/>
                  <a:cs typeface="Calibri" panose="020F0502020204030204" pitchFamily="34" charset="0"/>
                </a:rPr>
                <a:t>DURKHEIM - BITNO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121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4" descr="Emile_Durkheim.png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7143750" y="1214438"/>
            <a:ext cx="1425575" cy="16430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 descr="marx.png"/>
          <p:cNvPicPr>
            <a:picLocks noChangeAspect="1"/>
          </p:cNvPicPr>
          <p:nvPr/>
        </p:nvPicPr>
        <p:blipFill>
          <a:blip r:embed="rId4" cstate="email"/>
          <a:srcRect/>
          <a:stretch>
            <a:fillRect/>
          </a:stretch>
        </p:blipFill>
        <p:spPr>
          <a:xfrm>
            <a:off x="4786313" y="1214438"/>
            <a:ext cx="1906587" cy="16430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76006" y="260648"/>
            <a:ext cx="8510807" cy="1066800"/>
            <a:chOff x="275975" y="631706"/>
            <a:chExt cx="8510867" cy="10668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57158" y="1428730"/>
              <a:ext cx="842968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itle 1"/>
            <p:cNvSpPr txBox="1">
              <a:spLocks/>
            </p:cNvSpPr>
            <p:nvPr/>
          </p:nvSpPr>
          <p:spPr>
            <a:xfrm>
              <a:off x="275975" y="631706"/>
              <a:ext cx="8472517" cy="1066800"/>
            </a:xfrm>
            <a:prstGeom prst="rect">
              <a:avLst/>
            </a:prstGeom>
          </p:spPr>
          <p:txBody>
            <a:bodyPr anchor="ctr">
              <a:normAutofit/>
            </a:bodyPr>
            <a:lstStyle/>
            <a:p>
              <a:pPr fontAlgn="auto">
                <a:spcAft>
                  <a:spcPts val="0"/>
                </a:spcAft>
                <a:defRPr/>
              </a:pPr>
              <a:r>
                <a:rPr lang="hr-HR" sz="40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alibri" panose="020F0502020204030204" pitchFamily="34" charset="0"/>
                  <a:ea typeface="+mj-ea"/>
                  <a:cs typeface="Calibri" panose="020F0502020204030204" pitchFamily="34" charset="0"/>
                </a:rPr>
                <a:t>COMTE, SPENCER, MARX I DURKHEIM</a:t>
              </a:r>
            </a:p>
          </p:txBody>
        </p:sp>
      </p:grpSp>
      <p:pic>
        <p:nvPicPr>
          <p:cNvPr id="8" name="Picture 7" descr="Herbert_Spencer.png"/>
          <p:cNvPicPr>
            <a:picLocks noChangeAspect="1"/>
          </p:cNvPicPr>
          <p:nvPr/>
        </p:nvPicPr>
        <p:blipFill>
          <a:blip r:embed="rId5" cstate="email"/>
          <a:srcRect/>
          <a:stretch>
            <a:fillRect/>
          </a:stretch>
        </p:blipFill>
        <p:spPr>
          <a:xfrm>
            <a:off x="2571750" y="1214438"/>
            <a:ext cx="1785938" cy="15843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 descr="comte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214313" y="1214438"/>
            <a:ext cx="2000250" cy="16335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6551724"/>
              </p:ext>
            </p:extLst>
          </p:nvPr>
        </p:nvGraphicFramePr>
        <p:xfrm>
          <a:off x="142875" y="2786063"/>
          <a:ext cx="8858312" cy="3792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578"/>
                <a:gridCol w="2214578"/>
                <a:gridCol w="2376233"/>
                <a:gridCol w="2052923"/>
              </a:tblGrid>
              <a:tr h="428630"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smtClean="0">
                          <a:latin typeface="Arial" pitchFamily="34" charset="0"/>
                          <a:cs typeface="Arial" pitchFamily="34" charset="0"/>
                        </a:rPr>
                        <a:t>AUGUSTE COMTE</a:t>
                      </a:r>
                      <a:endParaRPr lang="hr-HR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smtClean="0">
                          <a:latin typeface="Arial" pitchFamily="34" charset="0"/>
                          <a:cs typeface="Arial" pitchFamily="34" charset="0"/>
                        </a:rPr>
                        <a:t>HERBERT SPENCER</a:t>
                      </a:r>
                      <a:endParaRPr lang="hr-HR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smtClean="0">
                          <a:latin typeface="Arial" pitchFamily="34" charset="0"/>
                          <a:cs typeface="Arial" pitchFamily="34" charset="0"/>
                        </a:rPr>
                        <a:t>KARL MARX</a:t>
                      </a:r>
                      <a:endParaRPr lang="hr-HR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smtClean="0">
                          <a:latin typeface="Arial" pitchFamily="34" charset="0"/>
                          <a:cs typeface="Arial" pitchFamily="34" charset="0"/>
                        </a:rPr>
                        <a:t>EMILE DURKHEIM</a:t>
                      </a:r>
                      <a:endParaRPr lang="hr-HR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/>
                </a:tc>
              </a:tr>
              <a:tr h="498294">
                <a:tc>
                  <a:txBody>
                    <a:bodyPr/>
                    <a:lstStyle/>
                    <a:p>
                      <a:pPr algn="ctr"/>
                      <a:r>
                        <a:rPr lang="hr-HR" sz="1700" dirty="0" smtClean="0">
                          <a:latin typeface="Calibri" pitchFamily="34" charset="0"/>
                          <a:cs typeface="Calibri" pitchFamily="34" charset="0"/>
                        </a:rPr>
                        <a:t>konzervativac</a:t>
                      </a:r>
                      <a:endParaRPr lang="hr-HR" sz="17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700" dirty="0" smtClean="0">
                          <a:latin typeface="Calibri" pitchFamily="34" charset="0"/>
                          <a:cs typeface="Calibri" pitchFamily="34" charset="0"/>
                        </a:rPr>
                        <a:t>Liberal (ekonomski)</a:t>
                      </a:r>
                      <a:endParaRPr lang="hr-HR" sz="17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700" dirty="0" smtClean="0">
                          <a:latin typeface="Calibri" pitchFamily="34" charset="0"/>
                          <a:cs typeface="Calibri" pitchFamily="34" charset="0"/>
                        </a:rPr>
                        <a:t>revolucionar</a:t>
                      </a:r>
                      <a:endParaRPr lang="hr-HR" sz="17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7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funkcionalist</a:t>
                      </a:r>
                      <a:endParaRPr lang="hr-HR" sz="1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860068">
                <a:tc>
                  <a:txBody>
                    <a:bodyPr/>
                    <a:lstStyle/>
                    <a:p>
                      <a:pPr algn="ctr"/>
                      <a:r>
                        <a:rPr lang="hr-HR" sz="1700" dirty="0" smtClean="0">
                          <a:latin typeface="Calibri" pitchFamily="34" charset="0"/>
                          <a:cs typeface="Calibri" pitchFamily="34" charset="0"/>
                        </a:rPr>
                        <a:t>tri stadija razvoja</a:t>
                      </a:r>
                      <a:r>
                        <a:rPr lang="hr-HR" sz="1700" baseline="0" dirty="0" smtClean="0">
                          <a:latin typeface="Calibri" pitchFamily="34" charset="0"/>
                          <a:cs typeface="Calibri" pitchFamily="34" charset="0"/>
                        </a:rPr>
                        <a:t> društva</a:t>
                      </a:r>
                    </a:p>
                    <a:p>
                      <a:pPr algn="ctr"/>
                      <a:r>
                        <a:rPr lang="hr-HR" sz="1700" baseline="0" dirty="0" smtClean="0">
                          <a:latin typeface="Calibri" pitchFamily="34" charset="0"/>
                          <a:cs typeface="Calibri" pitchFamily="34" charset="0"/>
                        </a:rPr>
                        <a:t>(</a:t>
                      </a:r>
                      <a:r>
                        <a:rPr lang="hr-HR" sz="1700" b="1" baseline="0" dirty="0" smtClean="0">
                          <a:latin typeface="Calibri" pitchFamily="34" charset="0"/>
                          <a:cs typeface="Calibri" pitchFamily="34" charset="0"/>
                        </a:rPr>
                        <a:t>evolucija ideja</a:t>
                      </a:r>
                      <a:r>
                        <a:rPr lang="hr-HR" sz="1700" baseline="0" dirty="0" smtClean="0"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hr-HR" sz="17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700" dirty="0" smtClean="0">
                          <a:latin typeface="Calibri" pitchFamily="34" charset="0"/>
                          <a:cs typeface="Calibri" pitchFamily="34" charset="0"/>
                        </a:rPr>
                        <a:t>evolucija društva kroz kompleksnost</a:t>
                      </a:r>
                    </a:p>
                    <a:p>
                      <a:pPr algn="ctr"/>
                      <a:r>
                        <a:rPr lang="hr-HR" sz="1700" dirty="0" smtClean="0">
                          <a:latin typeface="Calibri" pitchFamily="34" charset="0"/>
                          <a:cs typeface="Calibri" pitchFamily="34" charset="0"/>
                        </a:rPr>
                        <a:t>(</a:t>
                      </a:r>
                      <a:r>
                        <a:rPr lang="hr-HR" sz="1700" b="1" dirty="0" smtClean="0">
                          <a:latin typeface="Calibri" pitchFamily="34" charset="0"/>
                          <a:cs typeface="Calibri" pitchFamily="34" charset="0"/>
                        </a:rPr>
                        <a:t>materijalna evolucija</a:t>
                      </a:r>
                      <a:r>
                        <a:rPr lang="hr-HR" sz="1700" dirty="0" smtClean="0"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hr-HR" sz="17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700" b="1" dirty="0" smtClean="0">
                          <a:latin typeface="Calibri" pitchFamily="34" charset="0"/>
                          <a:cs typeface="Calibri" pitchFamily="34" charset="0"/>
                        </a:rPr>
                        <a:t>historijski</a:t>
                      </a:r>
                      <a:r>
                        <a:rPr lang="hr-HR" sz="1700" b="1" baseline="0" dirty="0" smtClean="0">
                          <a:latin typeface="Calibri" pitchFamily="34" charset="0"/>
                          <a:cs typeface="Calibri" pitchFamily="34" charset="0"/>
                        </a:rPr>
                        <a:t> materijalizam </a:t>
                      </a:r>
                      <a:r>
                        <a:rPr lang="hr-HR" sz="1700" baseline="0" dirty="0" smtClean="0">
                          <a:latin typeface="Calibri" pitchFamily="34" charset="0"/>
                          <a:cs typeface="Calibri" pitchFamily="34" charset="0"/>
                        </a:rPr>
                        <a:t>(promjena u </a:t>
                      </a:r>
                      <a:r>
                        <a:rPr lang="hr-HR" sz="17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proizvodnim snagama i odnosima)</a:t>
                      </a:r>
                      <a:endParaRPr lang="hr-HR" sz="17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7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društvena solidarnost</a:t>
                      </a:r>
                    </a:p>
                    <a:p>
                      <a:pPr algn="ctr"/>
                      <a:r>
                        <a:rPr lang="hr-HR" sz="17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(mehanička i organska)</a:t>
                      </a:r>
                      <a:endParaRPr lang="hr-HR" sz="1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498294">
                <a:tc>
                  <a:txBody>
                    <a:bodyPr/>
                    <a:lstStyle/>
                    <a:p>
                      <a:pPr algn="ctr"/>
                      <a:r>
                        <a:rPr lang="hr-HR" sz="1700" dirty="0" smtClean="0">
                          <a:latin typeface="Calibri" pitchFamily="34" charset="0"/>
                          <a:cs typeface="Calibri" pitchFamily="34" charset="0"/>
                        </a:rPr>
                        <a:t>osnovna jedinica društva –</a:t>
                      </a:r>
                      <a:r>
                        <a:rPr lang="hr-HR" sz="17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hr-HR" sz="1700" b="1" baseline="0" dirty="0" smtClean="0">
                          <a:latin typeface="Calibri" pitchFamily="34" charset="0"/>
                          <a:cs typeface="Calibri" pitchFamily="34" charset="0"/>
                        </a:rPr>
                        <a:t>obitelj</a:t>
                      </a:r>
                      <a:endParaRPr lang="hr-HR" sz="17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700" dirty="0" smtClean="0">
                          <a:latin typeface="Calibri" pitchFamily="34" charset="0"/>
                          <a:cs typeface="Calibri" pitchFamily="34" charset="0"/>
                        </a:rPr>
                        <a:t>osnovna jedinica društva</a:t>
                      </a:r>
                      <a:r>
                        <a:rPr lang="hr-HR" sz="1700" baseline="0" dirty="0" smtClean="0">
                          <a:latin typeface="Calibri" pitchFamily="34" charset="0"/>
                          <a:cs typeface="Calibri" pitchFamily="34" charset="0"/>
                        </a:rPr>
                        <a:t> – </a:t>
                      </a:r>
                      <a:r>
                        <a:rPr lang="hr-HR" sz="1700" b="1" baseline="0" dirty="0" smtClean="0">
                          <a:latin typeface="Calibri" pitchFamily="34" charset="0"/>
                          <a:cs typeface="Calibri" pitchFamily="34" charset="0"/>
                        </a:rPr>
                        <a:t>pojedinac</a:t>
                      </a:r>
                      <a:endParaRPr lang="hr-HR" sz="17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700" b="1" dirty="0" smtClean="0">
                          <a:latin typeface="Calibri" pitchFamily="34" charset="0"/>
                          <a:cs typeface="Calibri" pitchFamily="34" charset="0"/>
                        </a:rPr>
                        <a:t>klase</a:t>
                      </a:r>
                      <a:endParaRPr lang="hr-HR" sz="17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7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društvene činjenice</a:t>
                      </a:r>
                      <a:endParaRPr lang="hr-HR" sz="17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4982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700" b="1" dirty="0" smtClean="0">
                          <a:latin typeface="Calibri" pitchFamily="34" charset="0"/>
                          <a:cs typeface="Calibri" pitchFamily="34" charset="0"/>
                        </a:rPr>
                        <a:t>socijalna fizika </a:t>
                      </a:r>
                      <a:r>
                        <a:rPr lang="hr-HR" sz="1700" b="0" dirty="0" smtClean="0">
                          <a:latin typeface="Calibri" pitchFamily="34" charset="0"/>
                          <a:cs typeface="Calibri" pitchFamily="34" charset="0"/>
                        </a:rPr>
                        <a:t>(sociologija)</a:t>
                      </a:r>
                      <a:r>
                        <a:rPr lang="hr-HR" sz="1700" b="1" dirty="0" smtClean="0">
                          <a:latin typeface="Calibri" pitchFamily="34" charset="0"/>
                          <a:cs typeface="Calibri" pitchFamily="34" charset="0"/>
                        </a:rPr>
                        <a:t>,</a:t>
                      </a:r>
                      <a:r>
                        <a:rPr lang="hr-HR" sz="1700" b="1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hr-HR" sz="1700" b="1" dirty="0" smtClean="0">
                          <a:latin typeface="Calibri" pitchFamily="34" charset="0"/>
                          <a:cs typeface="Calibri" pitchFamily="34" charset="0"/>
                        </a:rPr>
                        <a:t>socijalna statika i dinamika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700" b="1" dirty="0" smtClean="0">
                          <a:latin typeface="Calibri" pitchFamily="34" charset="0"/>
                          <a:cs typeface="Calibri" pitchFamily="34" charset="0"/>
                        </a:rPr>
                        <a:t>socijalni darvinizam </a:t>
                      </a:r>
                      <a:r>
                        <a:rPr lang="hr-HR" sz="1700" dirty="0" smtClean="0">
                          <a:latin typeface="Calibri" pitchFamily="34" charset="0"/>
                          <a:cs typeface="Calibri" pitchFamily="34" charset="0"/>
                        </a:rPr>
                        <a:t/>
                      </a:r>
                      <a:br>
                        <a:rPr lang="hr-HR" sz="1700" dirty="0" smtClean="0">
                          <a:latin typeface="Calibri" pitchFamily="34" charset="0"/>
                          <a:cs typeface="Calibri" pitchFamily="34" charset="0"/>
                        </a:rPr>
                      </a:br>
                      <a:r>
                        <a:rPr lang="hr-HR" sz="1700" dirty="0" smtClean="0">
                          <a:latin typeface="Calibri" pitchFamily="34" charset="0"/>
                          <a:cs typeface="Calibri" pitchFamily="34" charset="0"/>
                        </a:rPr>
                        <a:t>(preživljavanje najsposobnijih društava)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700" b="1" dirty="0" smtClean="0">
                          <a:latin typeface="Calibri" pitchFamily="34" charset="0"/>
                          <a:cs typeface="Calibri" pitchFamily="34" charset="0"/>
                        </a:rPr>
                        <a:t>sukob među klasama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700" dirty="0" smtClean="0">
                          <a:latin typeface="Calibri" pitchFamily="34" charset="0"/>
                          <a:cs typeface="Calibri" pitchFamily="34" charset="0"/>
                        </a:rPr>
                        <a:t>(cilj je stvaranje besklasnog društva)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7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anomija</a:t>
                      </a:r>
                      <a:r>
                        <a:rPr lang="hr-HR" sz="17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samoubojstva, </a:t>
                      </a:r>
                      <a:r>
                        <a:rPr lang="hr-HR" sz="17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sveto</a:t>
                      </a:r>
                      <a:r>
                        <a:rPr lang="hr-HR" sz="17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 </a:t>
                      </a:r>
                      <a:r>
                        <a:rPr lang="hr-HR" sz="17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profano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15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57188" y="571500"/>
            <a:ext cx="8429625" cy="1066800"/>
            <a:chOff x="357158" y="571480"/>
            <a:chExt cx="8429684" cy="106680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357158" y="1428730"/>
              <a:ext cx="842968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itle 1"/>
            <p:cNvSpPr txBox="1">
              <a:spLocks/>
            </p:cNvSpPr>
            <p:nvPr/>
          </p:nvSpPr>
          <p:spPr>
            <a:xfrm>
              <a:off x="457200" y="571480"/>
              <a:ext cx="8229600" cy="1066800"/>
            </a:xfrm>
            <a:prstGeom prst="rect">
              <a:avLst/>
            </a:prstGeom>
          </p:spPr>
          <p:txBody>
            <a:bodyPr anchor="ctr">
              <a:normAutofit/>
            </a:bodyPr>
            <a:lstStyle/>
            <a:p>
              <a:pPr fontAlgn="auto">
                <a:spcAft>
                  <a:spcPts val="0"/>
                </a:spcAft>
                <a:defRPr/>
              </a:pPr>
              <a:r>
                <a:rPr lang="hr-HR" sz="4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alibri" panose="020F0502020204030204" pitchFamily="34" charset="0"/>
                  <a:ea typeface="+mj-ea"/>
                  <a:cs typeface="Calibri" panose="020F0502020204030204" pitchFamily="34" charset="0"/>
                </a:rPr>
                <a:t>EMILE DURKHEIM</a:t>
              </a:r>
            </a:p>
          </p:txBody>
        </p:sp>
      </p:grpSp>
      <p:pic>
        <p:nvPicPr>
          <p:cNvPr id="15" name="Content Placeholder 14" descr="Emile_Durkhei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5286375" y="477838"/>
            <a:ext cx="3857625" cy="6380162"/>
          </a:xfrm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5496" y="1643063"/>
            <a:ext cx="8786813" cy="508317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65760" indent="-256032" fontAlgn="auto">
              <a:spcBef>
                <a:spcPts val="300"/>
              </a:spcBef>
              <a:spcAft>
                <a:spcPts val="1200"/>
              </a:spcAft>
              <a:buFont typeface="Arial" pitchFamily="34" charset="0"/>
              <a:buChar char="–"/>
              <a:defRPr/>
            </a:pPr>
            <a:r>
              <a:rPr lang="hr-HR" sz="2800" dirty="0">
                <a:latin typeface="Calibri" panose="020F0502020204030204" pitchFamily="34" charset="0"/>
                <a:cs typeface="Calibri" panose="020F0502020204030204" pitchFamily="34" charset="0"/>
              </a:rPr>
              <a:t>rođen 1858. g. u Francuskoj</a:t>
            </a:r>
          </a:p>
          <a:p>
            <a:pPr marL="365760" indent="-256032" fontAlgn="auto">
              <a:spcBef>
                <a:spcPts val="300"/>
              </a:spcBef>
              <a:spcAft>
                <a:spcPts val="1200"/>
              </a:spcAft>
              <a:buFont typeface="Arial" pitchFamily="34" charset="0"/>
              <a:buChar char="–"/>
              <a:defRPr/>
            </a:pPr>
            <a:r>
              <a:rPr lang="hr-HR" sz="2800" dirty="0">
                <a:latin typeface="Calibri" panose="020F0502020204030204" pitchFamily="34" charset="0"/>
                <a:cs typeface="Calibri" panose="020F0502020204030204" pitchFamily="34" charset="0"/>
              </a:rPr>
              <a:t>trebao je biti rabin (postaje </a:t>
            </a:r>
            <a:r>
              <a:rPr lang="hr-HR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agnostik</a:t>
            </a:r>
            <a:r>
              <a:rPr lang="hr-HR" sz="2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65760" indent="-256032" fontAlgn="auto">
              <a:spcBef>
                <a:spcPts val="300"/>
              </a:spcBef>
              <a:spcAft>
                <a:spcPts val="1200"/>
              </a:spcAft>
              <a:buFont typeface="Arial" pitchFamily="34" charset="0"/>
              <a:buChar char="–"/>
              <a:defRPr/>
            </a:pPr>
            <a:r>
              <a:rPr lang="hr-HR" sz="2800" dirty="0">
                <a:latin typeface="Calibri" panose="020F0502020204030204" pitchFamily="34" charset="0"/>
                <a:cs typeface="Calibri" panose="020F0502020204030204" pitchFamily="34" charset="0"/>
              </a:rPr>
              <a:t>utemeljitelj funkcionalizma</a:t>
            </a:r>
          </a:p>
          <a:p>
            <a:pPr marL="365760" indent="-256032" fontAlgn="auto">
              <a:spcBef>
                <a:spcPts val="300"/>
              </a:spcBef>
              <a:spcAft>
                <a:spcPts val="1200"/>
              </a:spcAft>
              <a:buFont typeface="Arial" pitchFamily="34" charset="0"/>
              <a:buChar char="–"/>
              <a:defRPr/>
            </a:pPr>
            <a:r>
              <a:rPr lang="hr-HR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otac moderne sociologije</a:t>
            </a:r>
          </a:p>
          <a:p>
            <a:pPr marL="365760" indent="-256032" fontAlgn="auto">
              <a:spcBef>
                <a:spcPts val="300"/>
              </a:spcBef>
              <a:spcAft>
                <a:spcPts val="1200"/>
              </a:spcAft>
              <a:buFont typeface="Arial" pitchFamily="34" charset="0"/>
              <a:buChar char="–"/>
              <a:defRPr/>
            </a:pPr>
            <a:r>
              <a:rPr lang="hr-HR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uvodi metode istraživanja u sociologiju</a:t>
            </a:r>
          </a:p>
          <a:p>
            <a:pPr marL="365760" indent="-256032">
              <a:spcBef>
                <a:spcPts val="300"/>
              </a:spcBef>
              <a:spcAft>
                <a:spcPts val="1200"/>
              </a:spcAft>
              <a:buFont typeface="Arial" pitchFamily="34" charset="0"/>
              <a:buChar char="–"/>
              <a:defRPr/>
            </a:pPr>
            <a:r>
              <a:rPr lang="hr-HR" sz="2800" dirty="0">
                <a:latin typeface="Calibri" panose="020F0502020204030204" pitchFamily="34" charset="0"/>
                <a:cs typeface="Calibri" panose="020F0502020204030204" pitchFamily="34" charset="0"/>
              </a:rPr>
              <a:t>djela: </a:t>
            </a:r>
          </a:p>
          <a:p>
            <a:pPr marL="1024128" lvl="1" indent="-457200">
              <a:lnSpc>
                <a:spcPct val="110000"/>
              </a:lnSpc>
              <a:spcAft>
                <a:spcPts val="600"/>
              </a:spcAft>
              <a:buClr>
                <a:schemeClr val="accent3"/>
              </a:buClr>
              <a:defRPr/>
            </a:pPr>
            <a:r>
              <a:rPr lang="hr-HR" sz="2200" i="1" dirty="0">
                <a:latin typeface="Calibri" panose="020F0502020204030204" pitchFamily="34" charset="0"/>
                <a:cs typeface="Calibri" panose="020F0502020204030204" pitchFamily="34" charset="0"/>
              </a:rPr>
              <a:t>“O podjeli društvenog rada”</a:t>
            </a:r>
          </a:p>
          <a:p>
            <a:pPr marL="1024128" lvl="1" indent="-457200">
              <a:lnSpc>
                <a:spcPct val="110000"/>
              </a:lnSpc>
              <a:spcAft>
                <a:spcPts val="600"/>
              </a:spcAft>
              <a:buClr>
                <a:schemeClr val="accent3"/>
              </a:buClr>
              <a:defRPr/>
            </a:pPr>
            <a:r>
              <a:rPr lang="hr-HR" sz="2200" i="1" dirty="0">
                <a:latin typeface="Calibri" panose="020F0502020204030204" pitchFamily="34" charset="0"/>
                <a:cs typeface="Calibri" panose="020F0502020204030204" pitchFamily="34" charset="0"/>
              </a:rPr>
              <a:t>“Pravila sociološke metode”</a:t>
            </a:r>
          </a:p>
          <a:p>
            <a:pPr marL="1024128" lvl="1" indent="-457200">
              <a:lnSpc>
                <a:spcPct val="110000"/>
              </a:lnSpc>
              <a:spcAft>
                <a:spcPts val="600"/>
              </a:spcAft>
              <a:buClr>
                <a:schemeClr val="accent3"/>
              </a:buClr>
              <a:defRPr/>
            </a:pPr>
            <a:r>
              <a:rPr lang="hr-HR" sz="2200" i="1" dirty="0">
                <a:latin typeface="Calibri" panose="020F0502020204030204" pitchFamily="34" charset="0"/>
                <a:cs typeface="Calibri" panose="020F0502020204030204" pitchFamily="34" charset="0"/>
              </a:rPr>
              <a:t>“Samoubojstva”</a:t>
            </a:r>
          </a:p>
          <a:p>
            <a:pPr marL="1024128" lvl="1" indent="-457200">
              <a:lnSpc>
                <a:spcPct val="110000"/>
              </a:lnSpc>
              <a:spcAft>
                <a:spcPts val="600"/>
              </a:spcAft>
              <a:buClr>
                <a:schemeClr val="accent3"/>
              </a:buClr>
              <a:defRPr/>
            </a:pPr>
            <a:r>
              <a:rPr lang="hr-HR" sz="2200" i="1" dirty="0">
                <a:latin typeface="Calibri" panose="020F0502020204030204" pitchFamily="34" charset="0"/>
                <a:cs typeface="Calibri" panose="020F0502020204030204" pitchFamily="34" charset="0"/>
              </a:rPr>
              <a:t>“Elementarni oblici religijskog života”</a:t>
            </a:r>
          </a:p>
        </p:txBody>
      </p:sp>
    </p:spTree>
    <p:extLst>
      <p:ext uri="{BB962C8B-B14F-4D97-AF65-F5344CB8AC3E}">
        <p14:creationId xmlns:p14="http://schemas.microsoft.com/office/powerpoint/2010/main" val="141041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75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2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313" y="1857375"/>
            <a:ext cx="8715375" cy="4716463"/>
          </a:xfrm>
        </p:spPr>
        <p:txBody>
          <a:bodyPr/>
          <a:lstStyle/>
          <a:p>
            <a:pPr indent="-395288">
              <a:spcBef>
                <a:spcPts val="1200"/>
              </a:spcBef>
              <a:buClrTx/>
              <a:buFont typeface="Arial" pitchFamily="34" charset="0"/>
              <a:buChar char="–"/>
            </a:pPr>
            <a:r>
              <a:rPr lang="hr-HR" sz="3000" dirty="0" smtClean="0"/>
              <a:t>društvene činjenice (materijalne i nematerijalne)</a:t>
            </a:r>
          </a:p>
          <a:p>
            <a:pPr indent="-395288">
              <a:spcBef>
                <a:spcPts val="1200"/>
              </a:spcBef>
              <a:buClrTx/>
              <a:buFont typeface="Arial" pitchFamily="34" charset="0"/>
              <a:buChar char="–"/>
            </a:pPr>
            <a:r>
              <a:rPr lang="hr-HR" sz="3000" dirty="0" smtClean="0"/>
              <a:t>društvena solidarnost</a:t>
            </a:r>
          </a:p>
          <a:p>
            <a:pPr indent="-395288">
              <a:spcBef>
                <a:spcPts val="1200"/>
              </a:spcBef>
              <a:buClrTx/>
              <a:buFont typeface="Arial" pitchFamily="34" charset="0"/>
              <a:buChar char="–"/>
            </a:pPr>
            <a:r>
              <a:rPr lang="hr-HR" sz="3000" dirty="0" smtClean="0"/>
              <a:t>mehanička i organska solidarnost</a:t>
            </a:r>
          </a:p>
          <a:p>
            <a:pPr indent="-395288">
              <a:spcBef>
                <a:spcPts val="1200"/>
              </a:spcBef>
              <a:buClrTx/>
              <a:buFont typeface="Arial" pitchFamily="34" charset="0"/>
              <a:buChar char="–"/>
            </a:pPr>
            <a:r>
              <a:rPr lang="hr-HR" sz="3000" dirty="0" smtClean="0"/>
              <a:t>anomija</a:t>
            </a:r>
          </a:p>
          <a:p>
            <a:pPr indent="-395288">
              <a:spcBef>
                <a:spcPts val="1200"/>
              </a:spcBef>
              <a:buClrTx/>
              <a:buFont typeface="Arial" pitchFamily="34" charset="0"/>
              <a:buChar char="–"/>
            </a:pPr>
            <a:r>
              <a:rPr lang="hr-HR" sz="3000" dirty="0" smtClean="0"/>
              <a:t>sveto i profano (religija)</a:t>
            </a:r>
          </a:p>
          <a:p>
            <a:pPr indent="-395288">
              <a:spcBef>
                <a:spcPts val="1200"/>
              </a:spcBef>
              <a:buClrTx/>
              <a:buFont typeface="Arial" pitchFamily="34" charset="0"/>
              <a:buChar char="–"/>
            </a:pPr>
            <a:r>
              <a:rPr lang="hr-HR" sz="3000" dirty="0" smtClean="0"/>
              <a:t>metode istraživanja</a:t>
            </a:r>
          </a:p>
        </p:txBody>
      </p:sp>
      <p:grpSp>
        <p:nvGrpSpPr>
          <p:cNvPr id="8195" name="Group 5"/>
          <p:cNvGrpSpPr>
            <a:grpSpLocks/>
          </p:cNvGrpSpPr>
          <p:nvPr/>
        </p:nvGrpSpPr>
        <p:grpSpPr bwMode="auto">
          <a:xfrm>
            <a:off x="357188" y="571500"/>
            <a:ext cx="8429625" cy="1066800"/>
            <a:chOff x="357158" y="571480"/>
            <a:chExt cx="8429684" cy="106680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357158" y="1428730"/>
              <a:ext cx="842968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itle 1"/>
            <p:cNvSpPr txBox="1">
              <a:spLocks/>
            </p:cNvSpPr>
            <p:nvPr/>
          </p:nvSpPr>
          <p:spPr>
            <a:xfrm>
              <a:off x="457200" y="571480"/>
              <a:ext cx="8229600" cy="1066800"/>
            </a:xfrm>
            <a:prstGeom prst="rect">
              <a:avLst/>
            </a:prstGeom>
          </p:spPr>
          <p:txBody>
            <a:bodyPr anchor="ctr">
              <a:normAutofit/>
            </a:bodyPr>
            <a:lstStyle/>
            <a:p>
              <a:pPr fontAlgn="auto">
                <a:spcAft>
                  <a:spcPts val="0"/>
                </a:spcAft>
                <a:defRPr/>
              </a:pPr>
              <a:r>
                <a:rPr lang="hr-HR" sz="4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alibri" panose="020F0502020204030204" pitchFamily="34" charset="0"/>
                  <a:ea typeface="+mj-ea"/>
                  <a:cs typeface="Calibri" panose="020F0502020204030204" pitchFamily="34" charset="0"/>
                </a:rPr>
                <a:t>KLJUČNI POJMOVI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938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179512" y="2166639"/>
            <a:ext cx="8795320" cy="44307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432000" fontAlgn="auto">
              <a:spcBef>
                <a:spcPts val="18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hr-HR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FUNKCIONALIZAM</a:t>
            </a:r>
            <a:r>
              <a:rPr lang="hr-HR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2800" dirty="0">
                <a:latin typeface="Calibri" panose="020F0502020204030204" pitchFamily="34" charset="0"/>
                <a:cs typeface="Calibri" panose="020F0502020204030204" pitchFamily="34" charset="0"/>
              </a:rPr>
              <a:t>(nastavak Comteovog konzervatizma)</a:t>
            </a:r>
            <a:endParaRPr lang="hr-HR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2000" indent="-432000" fontAlgn="auto">
              <a:spcBef>
                <a:spcPts val="18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hr-HR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METODOLOGIJA</a:t>
            </a:r>
            <a:r>
              <a:rPr lang="hr-HR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2800" dirty="0">
                <a:latin typeface="Calibri" panose="020F0502020204030204" pitchFamily="34" charset="0"/>
                <a:cs typeface="Calibri" panose="020F0502020204030204" pitchFamily="34" charset="0"/>
              </a:rPr>
              <a:t>(prvo empirijsko istraživanje u sociologiji)</a:t>
            </a:r>
          </a:p>
          <a:p>
            <a:pPr marL="432000" indent="-432000" fontAlgn="auto">
              <a:spcBef>
                <a:spcPts val="18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hr-HR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ANOMIJA</a:t>
            </a:r>
            <a:r>
              <a:rPr lang="hr-HR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2800" dirty="0">
                <a:latin typeface="Calibri" panose="020F0502020204030204" pitchFamily="34" charset="0"/>
                <a:cs typeface="Calibri" panose="020F0502020204030204" pitchFamily="34" charset="0"/>
              </a:rPr>
              <a:t>(stanje bez normi)</a:t>
            </a:r>
          </a:p>
          <a:p>
            <a:pPr marL="432000" indent="-432000" fontAlgn="auto">
              <a:spcBef>
                <a:spcPts val="18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hr-HR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DRUŠTVENA SOLIDARNOST</a:t>
            </a:r>
          </a:p>
          <a:p>
            <a:pPr marL="432000" indent="-432000" fontAlgn="auto">
              <a:spcBef>
                <a:spcPts val="18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hr-HR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RELIGIJA</a:t>
            </a:r>
            <a:r>
              <a:rPr lang="hr-HR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2800" dirty="0">
                <a:latin typeface="Calibri" panose="020F0502020204030204" pitchFamily="34" charset="0"/>
                <a:cs typeface="Calibri" panose="020F0502020204030204" pitchFamily="34" charset="0"/>
              </a:rPr>
              <a:t>(sveto i profano)</a:t>
            </a:r>
          </a:p>
        </p:txBody>
      </p:sp>
      <p:grpSp>
        <p:nvGrpSpPr>
          <p:cNvPr id="9219" name="Group 7"/>
          <p:cNvGrpSpPr>
            <a:grpSpLocks/>
          </p:cNvGrpSpPr>
          <p:nvPr/>
        </p:nvGrpSpPr>
        <p:grpSpPr bwMode="auto">
          <a:xfrm>
            <a:off x="357188" y="571500"/>
            <a:ext cx="8501062" cy="1428750"/>
            <a:chOff x="357158" y="571480"/>
            <a:chExt cx="8501122" cy="142876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357158" y="1928803"/>
              <a:ext cx="8429684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itle 1"/>
            <p:cNvSpPr txBox="1">
              <a:spLocks/>
            </p:cNvSpPr>
            <p:nvPr/>
          </p:nvSpPr>
          <p:spPr>
            <a:xfrm>
              <a:off x="457200" y="571480"/>
              <a:ext cx="8401080" cy="1428760"/>
            </a:xfrm>
            <a:prstGeom prst="rect">
              <a:avLst/>
            </a:prstGeom>
          </p:spPr>
          <p:txBody>
            <a:bodyPr anchor="ctr">
              <a:normAutofit/>
            </a:bodyPr>
            <a:lstStyle/>
            <a:p>
              <a:pPr>
                <a:defRPr/>
              </a:pPr>
              <a:r>
                <a:rPr lang="hr-HR" sz="44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alibri" panose="020F0502020204030204" pitchFamily="34" charset="0"/>
                  <a:ea typeface="+mj-ea"/>
                  <a:cs typeface="Calibri" panose="020F0502020204030204" pitchFamily="34" charset="0"/>
                </a:rPr>
                <a:t>TEMELJNE ODREDNICE </a:t>
              </a:r>
            </a:p>
            <a:p>
              <a:pPr>
                <a:defRPr/>
              </a:pPr>
              <a:r>
                <a:rPr lang="hr-HR" sz="40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alibri" panose="020F0502020204030204" pitchFamily="34" charset="0"/>
                  <a:ea typeface="+mj-ea"/>
                  <a:cs typeface="Calibri" panose="020F0502020204030204" pitchFamily="34" charset="0"/>
                </a:rPr>
                <a:t>DURKHEIMOVE SOCIOLOGIJE</a:t>
              </a:r>
              <a:endParaRPr lang="hr-HR" sz="4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8435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38300"/>
            <a:ext cx="9001125" cy="52197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1800"/>
              </a:spcBef>
              <a:buClrTx/>
              <a:buFont typeface="Arial" pitchFamily="34" charset="0"/>
              <a:buChar char="–"/>
              <a:defRPr/>
            </a:pPr>
            <a:r>
              <a:rPr lang="hr-HR" dirty="0" smtClean="0"/>
              <a:t>društvo je </a:t>
            </a:r>
            <a:r>
              <a:rPr lang="hr-HR" b="1" dirty="0" smtClean="0">
                <a:solidFill>
                  <a:srgbClr val="FF0000"/>
                </a:solidFill>
              </a:rPr>
              <a:t>starnost posebne vrste </a:t>
            </a:r>
            <a:r>
              <a:rPr lang="hr-HR" i="1" dirty="0" smtClean="0"/>
              <a:t>(sui generis) </a:t>
            </a:r>
            <a:r>
              <a:rPr lang="hr-HR" dirty="0" smtClean="0"/>
              <a:t>i </a:t>
            </a:r>
            <a:r>
              <a:rPr lang="hr-HR" u="sng" dirty="0" smtClean="0"/>
              <a:t>ne može se proučavati kao priroda</a:t>
            </a:r>
          </a:p>
          <a:p>
            <a:pPr>
              <a:lnSpc>
                <a:spcPct val="120000"/>
              </a:lnSpc>
              <a:spcBef>
                <a:spcPts val="1800"/>
              </a:spcBef>
              <a:buClrTx/>
              <a:buFont typeface="Arial" pitchFamily="34" charset="0"/>
              <a:buChar char="–"/>
              <a:defRPr/>
            </a:pPr>
            <a:r>
              <a:rPr lang="hr-HR" b="1" dirty="0" smtClean="0">
                <a:solidFill>
                  <a:srgbClr val="FF0000"/>
                </a:solidFill>
              </a:rPr>
              <a:t>DRUŠTVENE ČINJENICE </a:t>
            </a:r>
            <a:r>
              <a:rPr lang="hr-HR" dirty="0" smtClean="0"/>
              <a:t>– </a:t>
            </a:r>
            <a:r>
              <a:rPr lang="hr-HR" b="1" dirty="0" smtClean="0"/>
              <a:t>načini djelovanja, mišljenja i osjećanja</a:t>
            </a:r>
            <a:r>
              <a:rPr lang="hr-HR" dirty="0" smtClean="0"/>
              <a:t>, koje su </a:t>
            </a:r>
            <a:r>
              <a:rPr lang="hr-HR" b="1" dirty="0" smtClean="0"/>
              <a:t>izvanjske</a:t>
            </a:r>
            <a:r>
              <a:rPr lang="hr-HR" dirty="0" smtClean="0"/>
              <a:t> </a:t>
            </a:r>
            <a:r>
              <a:rPr lang="hr-HR" b="1" dirty="0" smtClean="0"/>
              <a:t>pojedincu</a:t>
            </a:r>
            <a:r>
              <a:rPr lang="hr-HR" dirty="0" smtClean="0"/>
              <a:t> i </a:t>
            </a:r>
            <a:r>
              <a:rPr lang="hr-HR" b="1" dirty="0" smtClean="0"/>
              <a:t>nameću mu se</a:t>
            </a:r>
            <a:r>
              <a:rPr lang="hr-HR" sz="2600" b="1" dirty="0" smtClean="0"/>
              <a:t> </a:t>
            </a:r>
            <a:r>
              <a:rPr lang="hr-HR" sz="2600" dirty="0" smtClean="0"/>
              <a:t>(npr. institucionalizirana pravila i zajednička moralna uvjerenja) – </a:t>
            </a:r>
            <a:r>
              <a:rPr lang="hr-HR" sz="2600" b="1" u="sng" dirty="0" smtClean="0"/>
              <a:t>materijalne</a:t>
            </a:r>
            <a:r>
              <a:rPr lang="hr-HR" sz="2600" u="sng" dirty="0" smtClean="0"/>
              <a:t> i </a:t>
            </a:r>
            <a:r>
              <a:rPr lang="hr-HR" sz="2600" b="1" u="sng" dirty="0" smtClean="0"/>
              <a:t>nematerijalne</a:t>
            </a:r>
            <a:endParaRPr lang="hr-HR" b="1" u="sng" dirty="0" smtClean="0"/>
          </a:p>
          <a:p>
            <a:pPr marL="900000" lvl="1" indent="-324000">
              <a:lnSpc>
                <a:spcPct val="120000"/>
              </a:lnSpc>
              <a:spcBef>
                <a:spcPts val="600"/>
              </a:spcBef>
              <a:buClrTx/>
              <a:buFont typeface="Arial" pitchFamily="34" charset="0"/>
              <a:buChar char="–"/>
              <a:defRPr/>
            </a:pPr>
            <a:r>
              <a:rPr lang="hr-HR" dirty="0" smtClean="0"/>
              <a:t>postoje neovisno o čovjekovoj svijesti i volji</a:t>
            </a:r>
          </a:p>
          <a:p>
            <a:pPr marL="900000" lvl="1" indent="-324000">
              <a:lnSpc>
                <a:spcPct val="120000"/>
              </a:lnSpc>
              <a:spcBef>
                <a:spcPts val="0"/>
              </a:spcBef>
              <a:buClrTx/>
              <a:buFont typeface="Arial" pitchFamily="34" charset="0"/>
              <a:buChar char="–"/>
              <a:defRPr/>
            </a:pPr>
            <a:r>
              <a:rPr lang="hr-HR" dirty="0" smtClean="0"/>
              <a:t>treba ih proučavati kao stvari</a:t>
            </a:r>
          </a:p>
          <a:p>
            <a:pPr marL="900000" lvl="1" indent="-324000">
              <a:lnSpc>
                <a:spcPct val="120000"/>
              </a:lnSpc>
              <a:spcBef>
                <a:spcPts val="0"/>
              </a:spcBef>
              <a:buClrTx/>
              <a:buFont typeface="Arial" pitchFamily="34" charset="0"/>
              <a:buChar char="–"/>
              <a:defRPr/>
            </a:pPr>
            <a:r>
              <a:rPr lang="hr-HR" dirty="0" smtClean="0"/>
              <a:t>mogu objasniti samo pomoću drugih dr. činjenica</a:t>
            </a:r>
          </a:p>
          <a:p>
            <a:pPr marL="432000" indent="-324000">
              <a:lnSpc>
                <a:spcPct val="120000"/>
              </a:lnSpc>
              <a:spcBef>
                <a:spcPts val="1800"/>
              </a:spcBef>
              <a:buClrTx/>
              <a:buFont typeface="Arial" pitchFamily="34" charset="0"/>
              <a:buChar char="–"/>
              <a:defRPr/>
            </a:pPr>
            <a:r>
              <a:rPr lang="hr-HR" dirty="0" smtClean="0"/>
              <a:t>društvene pojave nastaju interakcijom pojedinaca, ali se </a:t>
            </a:r>
            <a:r>
              <a:rPr lang="hr-HR" u="sng" dirty="0" smtClean="0"/>
              <a:t>ne mogu objasniti osobinama ili motivima tih pojedinaca</a:t>
            </a:r>
            <a:r>
              <a:rPr lang="hr-HR" dirty="0" smtClean="0"/>
              <a:t> (primjer sa samoubojstvima)</a:t>
            </a:r>
            <a:endParaRPr lang="hr-HR" dirty="0"/>
          </a:p>
        </p:txBody>
      </p:sp>
      <p:grpSp>
        <p:nvGrpSpPr>
          <p:cNvPr id="10243" name="Group 5"/>
          <p:cNvGrpSpPr>
            <a:grpSpLocks/>
          </p:cNvGrpSpPr>
          <p:nvPr/>
        </p:nvGrpSpPr>
        <p:grpSpPr bwMode="auto">
          <a:xfrm>
            <a:off x="357188" y="571500"/>
            <a:ext cx="8429625" cy="1066800"/>
            <a:chOff x="357158" y="571480"/>
            <a:chExt cx="8429684" cy="106680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357158" y="1428730"/>
              <a:ext cx="842968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itle 1"/>
            <p:cNvSpPr txBox="1">
              <a:spLocks/>
            </p:cNvSpPr>
            <p:nvPr/>
          </p:nvSpPr>
          <p:spPr>
            <a:xfrm>
              <a:off x="457200" y="571480"/>
              <a:ext cx="8229600" cy="1066800"/>
            </a:xfrm>
            <a:prstGeom prst="rect">
              <a:avLst/>
            </a:prstGeom>
          </p:spPr>
          <p:txBody>
            <a:bodyPr anchor="ctr">
              <a:normAutofit/>
            </a:bodyPr>
            <a:lstStyle/>
            <a:p>
              <a:pPr fontAlgn="auto">
                <a:spcAft>
                  <a:spcPts val="0"/>
                </a:spcAft>
                <a:defRPr/>
              </a:pPr>
              <a:r>
                <a:rPr lang="hr-HR" sz="40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+mj-lt"/>
                  <a:ea typeface="+mj-ea"/>
                  <a:cs typeface="+mj-cs"/>
                </a:rPr>
                <a:t>DRUŠTVENE ČINJENICE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529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472488" cy="5000625"/>
          </a:xfrm>
        </p:spPr>
        <p:txBody>
          <a:bodyPr>
            <a:normAutofit fontScale="92500" lnSpcReduction="10000"/>
          </a:bodyPr>
          <a:lstStyle/>
          <a:p>
            <a:pPr indent="-396000">
              <a:lnSpc>
                <a:spcPct val="110000"/>
              </a:lnSpc>
              <a:spcBef>
                <a:spcPts val="1200"/>
              </a:spcBef>
              <a:buClrTx/>
              <a:buFont typeface="Arial" pitchFamily="34" charset="0"/>
              <a:buChar char="–"/>
              <a:defRPr/>
            </a:pPr>
            <a:r>
              <a:rPr lang="hr-HR" dirty="0" smtClean="0"/>
              <a:t>s obzirom na stupanj integracije i regulacije u društvu</a:t>
            </a:r>
          </a:p>
          <a:p>
            <a:pPr indent="-396000">
              <a:lnSpc>
                <a:spcPct val="110000"/>
              </a:lnSpc>
              <a:spcBef>
                <a:spcPts val="1200"/>
              </a:spcBef>
              <a:buClrTx/>
              <a:buFont typeface="Arial" pitchFamily="34" charset="0"/>
              <a:buChar char="–"/>
              <a:defRPr/>
            </a:pPr>
            <a:r>
              <a:rPr lang="hr-HR" dirty="0" smtClean="0">
                <a:solidFill>
                  <a:srgbClr val="FF0000"/>
                </a:solidFill>
              </a:rPr>
              <a:t>TIPOVI SAMOUBOJSTAVA:</a:t>
            </a:r>
          </a:p>
          <a:p>
            <a:pPr marL="1100201" lvl="2" indent="-514350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hr-HR" sz="2600" dirty="0" smtClean="0"/>
              <a:t>Egoistično</a:t>
            </a:r>
          </a:p>
          <a:p>
            <a:pPr marL="1100201" lvl="2" indent="-514350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hr-HR" sz="2600" dirty="0" smtClean="0"/>
              <a:t>Anomično</a:t>
            </a:r>
          </a:p>
          <a:p>
            <a:pPr marL="1100201" lvl="2" indent="-514350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hr-HR" sz="2600" dirty="0" smtClean="0"/>
              <a:t>Altruistično</a:t>
            </a:r>
          </a:p>
          <a:p>
            <a:pPr marL="1100201" lvl="2" indent="-514350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hr-HR" sz="2600" dirty="0" smtClean="0"/>
              <a:t>Fatalistično</a:t>
            </a:r>
          </a:p>
          <a:p>
            <a:pPr marL="1100201" lvl="2" indent="-514350">
              <a:lnSpc>
                <a:spcPct val="110000"/>
              </a:lnSpc>
              <a:spcBef>
                <a:spcPts val="0"/>
              </a:spcBef>
              <a:buFont typeface="+mj-lt"/>
              <a:buAutoNum type="arabicPeriod"/>
              <a:defRPr/>
            </a:pPr>
            <a:endParaRPr lang="hr-HR" dirty="0" smtClean="0"/>
          </a:p>
          <a:p>
            <a:pPr marL="542417" indent="-514350">
              <a:lnSpc>
                <a:spcPct val="110000"/>
              </a:lnSpc>
              <a:spcBef>
                <a:spcPts val="1200"/>
              </a:spcBef>
              <a:buClrTx/>
              <a:buFont typeface="Arial" pitchFamily="34" charset="0"/>
              <a:buChar char="–"/>
              <a:defRPr/>
            </a:pPr>
            <a:r>
              <a:rPr lang="vi-VN" dirty="0" smtClean="0"/>
              <a:t>individual</a:t>
            </a:r>
            <a:r>
              <a:rPr lang="hr-HR" dirty="0" smtClean="0"/>
              <a:t>ni</a:t>
            </a:r>
            <a:r>
              <a:rPr lang="vi-VN" dirty="0" smtClean="0"/>
              <a:t> čin koji je društveno određen</a:t>
            </a:r>
            <a:endParaRPr lang="hr-HR" dirty="0" smtClean="0"/>
          </a:p>
          <a:p>
            <a:pPr marL="542417" indent="-514350">
              <a:lnSpc>
                <a:spcPct val="110000"/>
              </a:lnSpc>
              <a:spcBef>
                <a:spcPts val="1200"/>
              </a:spcBef>
              <a:buClrTx/>
              <a:buFont typeface="Arial" pitchFamily="34" charset="0"/>
              <a:buChar char="–"/>
              <a:defRPr/>
            </a:pPr>
            <a:r>
              <a:rPr lang="hr-HR" dirty="0" smtClean="0"/>
              <a:t>razlike u prirodi i intenzitetu stupnjeva samoubojstva </a:t>
            </a:r>
            <a:r>
              <a:rPr lang="hr-HR" u="sng" dirty="0" smtClean="0"/>
              <a:t>moraju potražiti u promjenama društvenih činjenica koje su do toga dovele</a:t>
            </a:r>
            <a:endParaRPr lang="hr-HR" sz="2000" i="1" dirty="0" smtClean="0">
              <a:solidFill>
                <a:prstClr val="black"/>
              </a:solidFill>
            </a:endParaRPr>
          </a:p>
        </p:txBody>
      </p:sp>
      <p:grpSp>
        <p:nvGrpSpPr>
          <p:cNvPr id="11267" name="Group 5"/>
          <p:cNvGrpSpPr>
            <a:grpSpLocks/>
          </p:cNvGrpSpPr>
          <p:nvPr/>
        </p:nvGrpSpPr>
        <p:grpSpPr bwMode="auto">
          <a:xfrm>
            <a:off x="323528" y="571500"/>
            <a:ext cx="8463285" cy="1066800"/>
            <a:chOff x="323498" y="571480"/>
            <a:chExt cx="8463344" cy="106680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357158" y="1428730"/>
              <a:ext cx="842968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itle 1"/>
            <p:cNvSpPr txBox="1">
              <a:spLocks/>
            </p:cNvSpPr>
            <p:nvPr/>
          </p:nvSpPr>
          <p:spPr>
            <a:xfrm>
              <a:off x="323498" y="571480"/>
              <a:ext cx="8229600" cy="1066800"/>
            </a:xfrm>
            <a:prstGeom prst="rect">
              <a:avLst/>
            </a:prstGeom>
          </p:spPr>
          <p:txBody>
            <a:bodyPr anchor="ctr">
              <a:normAutofit/>
            </a:bodyPr>
            <a:lstStyle/>
            <a:p>
              <a:pPr fontAlgn="auto">
                <a:spcAft>
                  <a:spcPts val="0"/>
                </a:spcAft>
                <a:defRPr/>
              </a:pPr>
              <a:r>
                <a:rPr lang="hr-HR" sz="44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alibri" panose="020F0502020204030204" pitchFamily="34" charset="0"/>
                  <a:ea typeface="+mj-ea"/>
                  <a:cs typeface="Calibri" panose="020F0502020204030204" pitchFamily="34" charset="0"/>
                </a:rPr>
                <a:t>STUDIJA O SAMOUBOJSTVIMA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07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5"/>
          <p:cNvGrpSpPr>
            <a:grpSpLocks/>
          </p:cNvGrpSpPr>
          <p:nvPr/>
        </p:nvGrpSpPr>
        <p:grpSpPr bwMode="auto">
          <a:xfrm>
            <a:off x="302898" y="571500"/>
            <a:ext cx="8483914" cy="1066800"/>
            <a:chOff x="302868" y="571480"/>
            <a:chExt cx="8483974" cy="106680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357158" y="1428730"/>
              <a:ext cx="842968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itle 1"/>
            <p:cNvSpPr txBox="1">
              <a:spLocks/>
            </p:cNvSpPr>
            <p:nvPr/>
          </p:nvSpPr>
          <p:spPr>
            <a:xfrm>
              <a:off x="302868" y="571480"/>
              <a:ext cx="8229600" cy="1066800"/>
            </a:xfrm>
            <a:prstGeom prst="rect">
              <a:avLst/>
            </a:prstGeom>
          </p:spPr>
          <p:txBody>
            <a:bodyPr anchor="ctr">
              <a:normAutofit/>
            </a:bodyPr>
            <a:lstStyle/>
            <a:p>
              <a:pPr fontAlgn="auto">
                <a:spcAft>
                  <a:spcPts val="0"/>
                </a:spcAft>
                <a:defRPr/>
              </a:pPr>
              <a:r>
                <a:rPr lang="hr-HR" sz="44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alibri" panose="020F0502020204030204" pitchFamily="34" charset="0"/>
                  <a:ea typeface="+mj-ea"/>
                  <a:cs typeface="Calibri" panose="020F0502020204030204" pitchFamily="34" charset="0"/>
                </a:rPr>
                <a:t>STUDIJA O SAMOUBOJSTVIMA</a:t>
              </a: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142875" y="1643063"/>
            <a:ext cx="8858312" cy="4330700"/>
            <a:chOff x="142875" y="1643063"/>
            <a:chExt cx="8858436" cy="4330700"/>
          </a:xfrm>
        </p:grpSpPr>
        <p:graphicFrame>
          <p:nvGraphicFramePr>
            <p:cNvPr id="7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555450479"/>
                </p:ext>
              </p:extLst>
            </p:nvPr>
          </p:nvGraphicFramePr>
          <p:xfrm>
            <a:off x="142875" y="1643063"/>
            <a:ext cx="8858436" cy="4281510"/>
          </p:xfrm>
          <a:graphic>
            <a:graphicData uri="http://schemas.openxmlformats.org/drawingml/2006/table">
              <a:tbl>
                <a:tblPr/>
                <a:tblGrid>
                  <a:gridCol w="1831285"/>
                  <a:gridCol w="1965135"/>
                  <a:gridCol w="2382067"/>
                  <a:gridCol w="2679825"/>
                </a:tblGrid>
                <a:tr h="1001749">
                  <a:tc>
                    <a:txBody>
                      <a:bodyPr/>
                      <a:lstStyle/>
                      <a:p>
                        <a:pPr algn="ctr" rtl="0" fontAlgn="t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hr-HR" sz="1600" b="1" i="0" u="none" strike="noStrike" dirty="0">
                            <a:solidFill>
                              <a:srgbClr val="00000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TIP SAMOUBOJSTVA</a:t>
                        </a:r>
                        <a:endParaRPr lang="hr-HR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48716" marR="48716" marT="48716" marB="48716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rtl="0" fontAlgn="t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hr-HR" sz="1600" b="1" i="0" u="none" strike="noStrike" dirty="0">
                            <a:solidFill>
                              <a:srgbClr val="00000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STUPANJ DRUŠTVENE SOLIDARNOSTI</a:t>
                        </a:r>
                        <a:endParaRPr lang="hr-HR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48716" marR="48716" marT="48716" marB="48716" anchor="ctr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rtl="0" fontAlgn="t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hr-HR" sz="1600" b="1" i="0" u="none" strike="noStrike" dirty="0">
                            <a:solidFill>
                              <a:srgbClr val="00000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DRUŠTVENA SITUACIJA</a:t>
                        </a:r>
                        <a:endParaRPr lang="hr-HR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48716" marR="48716" marT="48716" marB="48716" anchor="ctr">
                      <a:lnL w="31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rtl="0" fontAlgn="t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hr-HR" sz="1600" b="1" i="0" u="none" strike="noStrike" dirty="0" smtClean="0">
                            <a:solidFill>
                              <a:srgbClr val="00000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PRIMJER</a:t>
                        </a:r>
                        <a:endParaRPr lang="hr-HR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48716" marR="48716" marT="48716" marB="48716" anchor="ctr">
                      <a:lnL w="31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</a:tcPr>
                  </a:tc>
                </a:tr>
                <a:tr h="819152">
                  <a:tc>
                    <a:txBody>
                      <a:bodyPr/>
                      <a:lstStyle/>
                      <a:p>
                        <a:pPr algn="ctr" rtl="0" fontAlgn="t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hr-HR" sz="2400" b="1" i="0" u="none" strike="noStrike" dirty="0" smtClean="0">
                            <a:solidFill>
                              <a:srgbClr val="00000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egoistično</a:t>
                        </a:r>
                        <a:endParaRPr lang="hr-HR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48716" marR="48716" marT="48716" marB="48716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rtl="0" fontAlgn="t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endParaRPr lang="hr-HR" sz="2000" b="1" dirty="0"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48716" marR="48716" marT="48716" marB="48716" anchor="ctr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 rtl="0" fontAlgn="t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endParaRPr lang="hr-HR" sz="2000" dirty="0"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48716" marR="48716" marT="48716" marB="48716" anchor="ctr">
                      <a:lnL w="31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 rtl="0" fontAlgn="t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endParaRPr lang="hr-HR" sz="2000" dirty="0"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48716" marR="48716" marT="48716" marB="48716" anchor="ctr">
                      <a:lnL w="31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</a:tr>
                <a:tr h="822305">
                  <a:tc>
                    <a:txBody>
                      <a:bodyPr/>
                      <a:lstStyle/>
                      <a:p>
                        <a:pPr algn="ctr" rtl="0" fontAlgn="t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hr-HR" sz="2400" b="1" i="0" u="none" strike="noStrike" dirty="0" smtClean="0">
                            <a:solidFill>
                              <a:srgbClr val="00000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anomično</a:t>
                        </a:r>
                        <a:endParaRPr lang="hr-HR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48716" marR="48716" marT="48716" marB="48716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rtl="0" fontAlgn="t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endParaRPr lang="hr-HR" sz="2000" b="1" dirty="0"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48716" marR="48716" marT="48716" marB="48716" anchor="ctr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 rtl="0" fontAlgn="t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endParaRPr lang="hr-HR" sz="2000" dirty="0"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48716" marR="48716" marT="48716" marB="48716" anchor="ctr">
                      <a:lnL w="31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 rtl="0" fontAlgn="t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endParaRPr lang="hr-HR" sz="2000" dirty="0"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48716" marR="48716" marT="48716" marB="48716" anchor="ctr">
                      <a:lnL w="31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</a:tr>
                <a:tr h="819152">
                  <a:tc>
                    <a:txBody>
                      <a:bodyPr/>
                      <a:lstStyle/>
                      <a:p>
                        <a:pPr algn="ctr" rtl="0" fontAlgn="t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hr-HR" sz="2400" b="1" i="0" u="none" strike="noStrike" dirty="0" smtClean="0">
                            <a:solidFill>
                              <a:srgbClr val="00000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altruistično</a:t>
                        </a:r>
                        <a:endParaRPr lang="hr-HR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48716" marR="48716" marT="48716" marB="48716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rtl="0" fontAlgn="t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endParaRPr lang="hr-HR" sz="2000" b="1" dirty="0"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48716" marR="48716" marT="48716" marB="48716" anchor="ctr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 rtl="0" fontAlgn="t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endParaRPr lang="hr-HR" sz="2000" dirty="0"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48716" marR="48716" marT="48716" marB="48716" anchor="ctr">
                      <a:lnL w="31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 rtl="0" fontAlgn="t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endParaRPr lang="pl-PL" sz="2000" dirty="0"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48716" marR="48716" marT="48716" marB="48716" anchor="ctr">
                      <a:lnL w="31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</a:tr>
                <a:tr h="819152">
                  <a:tc>
                    <a:txBody>
                      <a:bodyPr/>
                      <a:lstStyle/>
                      <a:p>
                        <a:pPr algn="ctr" rtl="0" fontAlgn="t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r>
                          <a:rPr lang="hr-HR" sz="2400" b="1" i="0" u="none" strike="noStrike" dirty="0" smtClean="0">
                            <a:solidFill>
                              <a:srgbClr val="00000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fatalistično</a:t>
                        </a:r>
                        <a:endParaRPr lang="hr-HR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48716" marR="48716" marT="48716" marB="48716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rtl="0" fontAlgn="t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endParaRPr lang="hr-HR" sz="2000" b="1" dirty="0"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48716" marR="48716" marT="48716" marB="48716" anchor="ctr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 rtl="0" fontAlgn="t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endParaRPr lang="hr-HR" sz="2000" dirty="0"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48716" marR="48716" marT="48716" marB="48716" anchor="ctr">
                      <a:lnL w="31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 rtl="0" fontAlgn="t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endParaRPr lang="hr-HR" sz="2000" dirty="0"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48716" marR="48716" marT="48716" marB="48716" anchor="ctr">
                      <a:lnL w="31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</a:tr>
              </a:tbl>
            </a:graphicData>
          </a:graphic>
        </p:graphicFrame>
        <p:sp>
          <p:nvSpPr>
            <p:cNvPr id="12293" name="Rectangle 7"/>
            <p:cNvSpPr>
              <a:spLocks noChangeArrowheads="1"/>
            </p:cNvSpPr>
            <p:nvPr/>
          </p:nvSpPr>
          <p:spPr bwMode="auto">
            <a:xfrm>
              <a:off x="6365875" y="2857500"/>
              <a:ext cx="263525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t"/>
              <a:r>
                <a:rPr lang="hr-HR" sz="24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protestanti, samci</a:t>
              </a:r>
              <a:endParaRPr lang="hr-HR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294" name="Rectangle 8"/>
            <p:cNvSpPr>
              <a:spLocks noChangeArrowheads="1"/>
            </p:cNvSpPr>
            <p:nvPr/>
          </p:nvSpPr>
          <p:spPr bwMode="auto">
            <a:xfrm>
              <a:off x="6357938" y="3506788"/>
              <a:ext cx="2635250" cy="831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t"/>
              <a:r>
                <a:rPr lang="hr-HR" sz="24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ekonomska kriza, razvod</a:t>
              </a:r>
              <a:endParaRPr lang="hr-HR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295" name="Rectangle 9"/>
            <p:cNvSpPr>
              <a:spLocks noChangeArrowheads="1"/>
            </p:cNvSpPr>
            <p:nvPr/>
          </p:nvSpPr>
          <p:spPr bwMode="auto">
            <a:xfrm>
              <a:off x="6365875" y="4313238"/>
              <a:ext cx="2635250" cy="830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t"/>
              <a:r>
                <a:rPr lang="pl-PL" sz="24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Kamikaze, </a:t>
              </a:r>
            </a:p>
            <a:p>
              <a:pPr algn="ctr" fontAlgn="t"/>
              <a:r>
                <a:rPr lang="pl-PL" sz="24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stari Eskimi</a:t>
              </a:r>
              <a:endParaRPr lang="pl-PL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296" name="Rectangle 10"/>
            <p:cNvSpPr>
              <a:spLocks noChangeArrowheads="1"/>
            </p:cNvSpPr>
            <p:nvPr/>
          </p:nvSpPr>
          <p:spPr bwMode="auto">
            <a:xfrm>
              <a:off x="6357938" y="5286375"/>
              <a:ext cx="263525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t"/>
              <a:r>
                <a:rPr lang="hr-HR" sz="24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robovi</a:t>
              </a:r>
              <a:endParaRPr lang="hr-HR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297" name="Rectangle 11"/>
            <p:cNvSpPr>
              <a:spLocks noChangeArrowheads="1"/>
            </p:cNvSpPr>
            <p:nvPr/>
          </p:nvSpPr>
          <p:spPr bwMode="auto">
            <a:xfrm>
              <a:off x="4071938" y="2643188"/>
              <a:ext cx="2143125" cy="830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t"/>
              <a:r>
                <a:rPr lang="hr-HR" sz="24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nedostatak </a:t>
              </a:r>
              <a:r>
                <a:rPr lang="hr-HR" sz="2400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integracije</a:t>
              </a:r>
            </a:p>
          </p:txBody>
        </p:sp>
        <p:sp>
          <p:nvSpPr>
            <p:cNvPr id="12298" name="Rectangle 12"/>
            <p:cNvSpPr>
              <a:spLocks noChangeArrowheads="1"/>
            </p:cNvSpPr>
            <p:nvPr/>
          </p:nvSpPr>
          <p:spPr bwMode="auto">
            <a:xfrm>
              <a:off x="2000250" y="2857500"/>
              <a:ext cx="1928813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t"/>
              <a:r>
                <a:rPr lang="hr-HR" sz="2400" b="1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NIZAK</a:t>
              </a:r>
              <a:endParaRPr lang="hr-HR" sz="24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299" name="Rectangle 13"/>
            <p:cNvSpPr>
              <a:spLocks noChangeArrowheads="1"/>
            </p:cNvSpPr>
            <p:nvPr/>
          </p:nvSpPr>
          <p:spPr bwMode="auto">
            <a:xfrm>
              <a:off x="2000250" y="3681413"/>
              <a:ext cx="1928813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t"/>
              <a:r>
                <a:rPr lang="hr-HR" sz="2400" b="1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NIZAK</a:t>
              </a:r>
              <a:endParaRPr lang="hr-HR" sz="24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300" name="Rectangle 14"/>
            <p:cNvSpPr>
              <a:spLocks noChangeArrowheads="1"/>
            </p:cNvSpPr>
            <p:nvPr/>
          </p:nvSpPr>
          <p:spPr bwMode="auto">
            <a:xfrm>
              <a:off x="2000250" y="4500563"/>
              <a:ext cx="1928813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t"/>
              <a:r>
                <a:rPr lang="hr-HR" sz="2400" b="1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VISOK</a:t>
              </a:r>
              <a:endParaRPr lang="hr-HR" sz="24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301" name="Rectangle 15"/>
            <p:cNvSpPr>
              <a:spLocks noChangeArrowheads="1"/>
            </p:cNvSpPr>
            <p:nvPr/>
          </p:nvSpPr>
          <p:spPr bwMode="auto">
            <a:xfrm>
              <a:off x="2000250" y="5324475"/>
              <a:ext cx="1928813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t"/>
              <a:r>
                <a:rPr lang="hr-HR" sz="2400" b="1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VISOK</a:t>
              </a:r>
              <a:endParaRPr lang="hr-HR" sz="24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302" name="Rectangle 16"/>
            <p:cNvSpPr>
              <a:spLocks noChangeArrowheads="1"/>
            </p:cNvSpPr>
            <p:nvPr/>
          </p:nvSpPr>
          <p:spPr bwMode="auto">
            <a:xfrm>
              <a:off x="4071938" y="3455988"/>
              <a:ext cx="2143125" cy="830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t"/>
              <a:r>
                <a:rPr lang="hr-HR" sz="24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nedostatak </a:t>
              </a:r>
              <a:r>
                <a:rPr lang="hr-HR" sz="2400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regulacije</a:t>
              </a:r>
            </a:p>
          </p:txBody>
        </p:sp>
        <p:sp>
          <p:nvSpPr>
            <p:cNvPr id="12303" name="Rectangle 17"/>
            <p:cNvSpPr>
              <a:spLocks noChangeArrowheads="1"/>
            </p:cNvSpPr>
            <p:nvPr/>
          </p:nvSpPr>
          <p:spPr bwMode="auto">
            <a:xfrm>
              <a:off x="4071938" y="4286250"/>
              <a:ext cx="2143125" cy="830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t"/>
              <a:r>
                <a:rPr lang="hr-HR" sz="24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pretjerana </a:t>
              </a:r>
              <a:r>
                <a:rPr lang="hr-HR" sz="2400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integracija</a:t>
              </a:r>
            </a:p>
          </p:txBody>
        </p:sp>
        <p:sp>
          <p:nvSpPr>
            <p:cNvPr id="12304" name="Rectangle 18"/>
            <p:cNvSpPr>
              <a:spLocks noChangeArrowheads="1"/>
            </p:cNvSpPr>
            <p:nvPr/>
          </p:nvSpPr>
          <p:spPr bwMode="auto">
            <a:xfrm>
              <a:off x="4071938" y="5143500"/>
              <a:ext cx="2143125" cy="830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t"/>
              <a:r>
                <a:rPr lang="hr-HR" sz="24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pretjerana </a:t>
              </a:r>
              <a:r>
                <a:rPr lang="hr-HR" sz="2400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regulacija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649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714500"/>
            <a:ext cx="8401050" cy="4859338"/>
          </a:xfrm>
        </p:spPr>
        <p:txBody>
          <a:bodyPr/>
          <a:lstStyle/>
          <a:p>
            <a:pPr marL="432000" indent="-432000">
              <a:spcBef>
                <a:spcPts val="1200"/>
              </a:spcBef>
              <a:buClrTx/>
              <a:buFont typeface="Arial" pitchFamily="34" charset="0"/>
              <a:buChar char="–"/>
            </a:pPr>
            <a:r>
              <a:rPr lang="hr-HR" sz="3200" b="1" dirty="0" smtClean="0">
                <a:solidFill>
                  <a:srgbClr val="FF0000"/>
                </a:solidFill>
              </a:rPr>
              <a:t>DRUŠTVENA SOLIDARNOST </a:t>
            </a:r>
            <a:r>
              <a:rPr lang="hr-HR" sz="3200" dirty="0" smtClean="0"/>
              <a:t>– spone koje drže ljude zajedno (</a:t>
            </a:r>
            <a:r>
              <a:rPr lang="hr-HR" sz="3200" u="sng" dirty="0" smtClean="0"/>
              <a:t>moralne norme i osjećaji koji osiguravaju integraciju društva</a:t>
            </a:r>
            <a:r>
              <a:rPr lang="hr-HR" sz="3200" dirty="0" smtClean="0"/>
              <a:t>)</a:t>
            </a:r>
          </a:p>
          <a:p>
            <a:pPr lvl="2" indent="-395288">
              <a:spcBef>
                <a:spcPts val="1200"/>
              </a:spcBef>
              <a:buClrTx/>
              <a:buFont typeface="Arial" pitchFamily="34" charset="0"/>
              <a:buChar char="–"/>
            </a:pPr>
            <a:r>
              <a:rPr lang="hr-HR" sz="2800" dirty="0" smtClean="0">
                <a:solidFill>
                  <a:schemeClr val="accent2"/>
                </a:solidFill>
              </a:rPr>
              <a:t>ako su spone prejake ili preslabe, osoba je sklonija samoubojstvu</a:t>
            </a:r>
          </a:p>
          <a:p>
            <a:pPr indent="-395288">
              <a:spcBef>
                <a:spcPts val="1200"/>
              </a:spcBef>
              <a:buClrTx/>
              <a:buFont typeface="Arial" pitchFamily="34" charset="0"/>
              <a:buChar char="–"/>
            </a:pPr>
            <a:r>
              <a:rPr lang="hr-HR" sz="3200" dirty="0" smtClean="0"/>
              <a:t>tipovi solidarnosti:</a:t>
            </a:r>
          </a:p>
          <a:p>
            <a:pPr marL="776288" lvl="1" indent="-514350">
              <a:spcBef>
                <a:spcPts val="600"/>
              </a:spcBef>
              <a:buFont typeface="Trebuchet MS" pitchFamily="34" charset="0"/>
              <a:buAutoNum type="arabicPeriod"/>
            </a:pPr>
            <a:r>
              <a:rPr lang="hr-HR" sz="2800" b="1" dirty="0" smtClean="0"/>
              <a:t>MEHANIČKA SOLIDARNOST</a:t>
            </a:r>
          </a:p>
          <a:p>
            <a:pPr marL="776288" lvl="1" indent="-514350">
              <a:spcBef>
                <a:spcPts val="600"/>
              </a:spcBef>
              <a:buFont typeface="Trebuchet MS" pitchFamily="34" charset="0"/>
              <a:buAutoNum type="arabicPeriod"/>
            </a:pPr>
            <a:r>
              <a:rPr lang="hr-HR" sz="2800" b="1" dirty="0" smtClean="0"/>
              <a:t>ORGANSKA SOLIDARNOST</a:t>
            </a:r>
          </a:p>
        </p:txBody>
      </p:sp>
      <p:grpSp>
        <p:nvGrpSpPr>
          <p:cNvPr id="13315" name="Group 5"/>
          <p:cNvGrpSpPr>
            <a:grpSpLocks/>
          </p:cNvGrpSpPr>
          <p:nvPr/>
        </p:nvGrpSpPr>
        <p:grpSpPr bwMode="auto">
          <a:xfrm>
            <a:off x="357188" y="571500"/>
            <a:ext cx="8429625" cy="1066800"/>
            <a:chOff x="357158" y="571480"/>
            <a:chExt cx="8429684" cy="106680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357158" y="1428730"/>
              <a:ext cx="842968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itle 1"/>
            <p:cNvSpPr txBox="1">
              <a:spLocks/>
            </p:cNvSpPr>
            <p:nvPr/>
          </p:nvSpPr>
          <p:spPr>
            <a:xfrm>
              <a:off x="457200" y="571480"/>
              <a:ext cx="8229600" cy="1066800"/>
            </a:xfrm>
            <a:prstGeom prst="rect">
              <a:avLst/>
            </a:prstGeom>
          </p:spPr>
          <p:txBody>
            <a:bodyPr anchor="ctr">
              <a:normAutofit/>
            </a:bodyPr>
            <a:lstStyle/>
            <a:p>
              <a:pPr fontAlgn="auto">
                <a:spcAft>
                  <a:spcPts val="0"/>
                </a:spcAft>
                <a:defRPr/>
              </a:pPr>
              <a:r>
                <a:rPr lang="hr-HR" sz="4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alibri" panose="020F0502020204030204" pitchFamily="34" charset="0"/>
                  <a:ea typeface="+mj-ea"/>
                  <a:cs typeface="Calibri" panose="020F0502020204030204" pitchFamily="34" charset="0"/>
                </a:rPr>
                <a:t>DRUŠTVENA SOLIDARNOST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010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5"/>
          <p:cNvGrpSpPr>
            <a:grpSpLocks/>
          </p:cNvGrpSpPr>
          <p:nvPr/>
        </p:nvGrpSpPr>
        <p:grpSpPr bwMode="auto">
          <a:xfrm>
            <a:off x="357188" y="571500"/>
            <a:ext cx="8429625" cy="1066800"/>
            <a:chOff x="357158" y="571480"/>
            <a:chExt cx="8429684" cy="106680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357158" y="1428730"/>
              <a:ext cx="842968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itle 1"/>
            <p:cNvSpPr txBox="1">
              <a:spLocks/>
            </p:cNvSpPr>
            <p:nvPr/>
          </p:nvSpPr>
          <p:spPr>
            <a:xfrm>
              <a:off x="457200" y="571480"/>
              <a:ext cx="8229600" cy="1066800"/>
            </a:xfrm>
            <a:prstGeom prst="rect">
              <a:avLst/>
            </a:prstGeom>
          </p:spPr>
          <p:txBody>
            <a:bodyPr anchor="ctr">
              <a:normAutofit/>
            </a:bodyPr>
            <a:lstStyle/>
            <a:p>
              <a:pPr fontAlgn="auto">
                <a:spcAft>
                  <a:spcPts val="0"/>
                </a:spcAft>
                <a:defRPr/>
              </a:pPr>
              <a:r>
                <a:rPr lang="hr-HR" sz="4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alibri" panose="020F0502020204030204" pitchFamily="34" charset="0"/>
                  <a:ea typeface="+mj-ea"/>
                  <a:cs typeface="Calibri" panose="020F0502020204030204" pitchFamily="34" charset="0"/>
                </a:rPr>
                <a:t>DRUŠTVENA SOLIDARNOST</a:t>
              </a:r>
            </a:p>
          </p:txBody>
        </p:sp>
      </p:grp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913773"/>
              </p:ext>
            </p:extLst>
          </p:nvPr>
        </p:nvGraphicFramePr>
        <p:xfrm>
          <a:off x="142875" y="1714500"/>
          <a:ext cx="8858312" cy="4171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9156"/>
                <a:gridCol w="4429156"/>
              </a:tblGrid>
              <a:tr h="571504"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MEHANIČKA</a:t>
                      </a:r>
                      <a:endParaRPr lang="hr-HR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ORGANSKA</a:t>
                      </a:r>
                      <a:endParaRPr lang="hr-HR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900119">
                <a:tc>
                  <a:txBody>
                    <a:bodyPr/>
                    <a:lstStyle/>
                    <a:p>
                      <a:pPr algn="ctr"/>
                      <a:r>
                        <a:rPr lang="hr-HR" sz="24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nerazvijena podjela rada </a:t>
                      </a:r>
                      <a:r>
                        <a:rPr lang="hr-HR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 društvu</a:t>
                      </a:r>
                      <a:endParaRPr lang="hr-HR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razvijena podjela rada </a:t>
                      </a:r>
                      <a:r>
                        <a:rPr lang="hr-HR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 društvu</a:t>
                      </a:r>
                      <a:endParaRPr lang="hr-HR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900119">
                <a:tc>
                  <a:txBody>
                    <a:bodyPr/>
                    <a:lstStyle/>
                    <a:p>
                      <a:pPr algn="ctr"/>
                      <a:r>
                        <a:rPr lang="hr-HR" sz="24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snažan</a:t>
                      </a:r>
                      <a:r>
                        <a:rPr lang="hr-HR" sz="2400" b="1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osjećaj pripadnosti </a:t>
                      </a:r>
                      <a:r>
                        <a:rPr lang="hr-HR" sz="24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zajednici</a:t>
                      </a:r>
                      <a:endParaRPr lang="hr-HR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slab osjećaj</a:t>
                      </a:r>
                      <a:r>
                        <a:rPr lang="hr-HR" sz="2400" b="1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pripadnosti </a:t>
                      </a:r>
                      <a:r>
                        <a:rPr lang="hr-HR" sz="24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zajednici; </a:t>
                      </a:r>
                      <a:r>
                        <a:rPr lang="hr-HR" sz="2400" b="1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međuovisnost </a:t>
                      </a:r>
                      <a:endParaRPr lang="hr-HR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900119">
                <a:tc>
                  <a:txBody>
                    <a:bodyPr/>
                    <a:lstStyle/>
                    <a:p>
                      <a:pPr algn="ctr"/>
                      <a:r>
                        <a:rPr lang="hr-HR" sz="24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jaka kontrola </a:t>
                      </a:r>
                      <a:r>
                        <a:rPr lang="hr-HR" sz="2400" b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društva</a:t>
                      </a:r>
                      <a:r>
                        <a:rPr lang="hr-HR" sz="24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hr-HR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nad</a:t>
                      </a:r>
                      <a:r>
                        <a:rPr lang="hr-HR" sz="24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pojedincem</a:t>
                      </a:r>
                      <a:endParaRPr lang="hr-HR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slabija</a:t>
                      </a:r>
                      <a:r>
                        <a:rPr lang="hr-HR" sz="2400" b="1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kontrola </a:t>
                      </a:r>
                      <a:r>
                        <a:rPr lang="hr-HR" sz="24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društva nad pojedincem</a:t>
                      </a:r>
                      <a:endParaRPr lang="hr-HR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900119">
                <a:tc>
                  <a:txBody>
                    <a:bodyPr/>
                    <a:lstStyle/>
                    <a:p>
                      <a:pPr algn="ctr"/>
                      <a:r>
                        <a:rPr lang="hr-HR" sz="24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starija (primitivna) društva </a:t>
                      </a:r>
                    </a:p>
                    <a:p>
                      <a:pPr algn="ctr"/>
                      <a:r>
                        <a:rPr lang="hr-HR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(feudalno,</a:t>
                      </a:r>
                      <a:r>
                        <a:rPr lang="hr-HR" sz="24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robovlasničko)</a:t>
                      </a:r>
                      <a:endParaRPr lang="hr-HR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moderna društva </a:t>
                      </a:r>
                    </a:p>
                    <a:p>
                      <a:pPr algn="ctr"/>
                      <a:r>
                        <a:rPr lang="hr-HR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(industrijsko)</a:t>
                      </a:r>
                      <a:endParaRPr lang="hr-HR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878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ciologija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sociologija</Template>
  <TotalTime>2553</TotalTime>
  <Words>869</Words>
  <Application>Microsoft Office PowerPoint</Application>
  <PresentationFormat>On-screen Show (4:3)</PresentationFormat>
  <Paragraphs>146</Paragraphs>
  <Slides>14</Slides>
  <Notes>2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sociologija</vt:lpstr>
      <vt:lpstr>EMILE DURKHEIM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NASTANAK  I RAZVOJ SOCIOLOGIJE</dc:title>
  <dc:creator>cornx</dc:creator>
  <cp:lastModifiedBy>cornx</cp:lastModifiedBy>
  <cp:revision>281</cp:revision>
  <dcterms:created xsi:type="dcterms:W3CDTF">2012-10-08T14:49:16Z</dcterms:created>
  <dcterms:modified xsi:type="dcterms:W3CDTF">2017-10-26T09:02:07Z</dcterms:modified>
</cp:coreProperties>
</file>