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319" r:id="rId2"/>
    <p:sldId id="32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2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3399"/>
    <a:srgbClr val="FF0000"/>
    <a:srgbClr val="FF6600"/>
    <a:srgbClr val="0000FF"/>
    <a:srgbClr val="CC0000"/>
    <a:srgbClr val="FF7F00"/>
    <a:srgbClr val="99CC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57746" autoAdjust="0"/>
  </p:normalViewPr>
  <p:slideViewPr>
    <p:cSldViewPr>
      <p:cViewPr varScale="1">
        <p:scale>
          <a:sx n="118" d="100"/>
          <a:sy n="118" d="100"/>
        </p:scale>
        <p:origin x="-178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10.3.2018.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298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10.3.2018.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76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3/10/2018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juV-XdYHhA" TargetMode="External"/><Relationship Id="rId2" Type="http://schemas.openxmlformats.org/officeDocument/2006/relationships/hyperlink" Target="https://youtu.be/SlkIKCMt-F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AUUHCZMJH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349"/>
          <a:stretch/>
        </p:blipFill>
        <p:spPr bwMode="auto">
          <a:xfrm>
            <a:off x="0" y="-23285"/>
            <a:ext cx="9144000" cy="6884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5395972"/>
            <a:ext cx="9144000" cy="1465136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717892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DRUŠTVENA NEJEDNAKOST </a:t>
            </a:r>
          </a:p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I </a:t>
            </a:r>
            <a:r>
              <a:rPr lang="hr-HR" sz="6000" b="1" dirty="0" smtClean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STRATIFIKACIJA</a:t>
            </a:r>
            <a:endParaRPr lang="hr-HR" sz="6000" b="1" dirty="0">
              <a:ln w="3175"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6" y="872416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20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496" y="872398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DIFERENCIJACIJA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nejednakost kao posljedica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obavljanja različitih djelatnosti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različitih uloga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je u ulogama koje obavljaju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niži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članovi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stabiln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trajn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nejednakost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među skupinama u nekom društvu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na temelju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dostupnosti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uštvenih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resursa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materijalno bogatstvo, moć i prestiž u društvu)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hijerarhijski poredane društvene skupine (slojevi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STRATUM)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skupina ljudi koji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imaju slične životne šanse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osnovna komponenta dr. stratifikacije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nije isto što i socijalna kategorija, povezani su interakcijom i socijalnim odnosima (čine dr. grupu)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DR. STRATIFIKACIJE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odnosi se na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skupine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a ne pojedince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nije slučajna već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(po nekom obrascu)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relativno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i trajna značajka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života (nasljedna je a ne postignuta)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svakom stratifikacijskom sustavu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postoji skup ideja (ideologija)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koji opravdava i podupire nejednakosti</a:t>
            </a:r>
          </a:p>
          <a:p>
            <a:pPr marL="215900" indent="-215900">
              <a:lnSpc>
                <a:spcPct val="100000"/>
              </a:lnSpc>
              <a:spcBef>
                <a:spcPts val="30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BITNE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ZNAČAJKE: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kad god postoji društvena stratifikacija, prisutna je i društvena diferencijacija, ali </a:t>
            </a: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obrnuto nije slučaj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se odnosi na razlike među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pojedincima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dok se 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na razlike među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graphicFrame>
        <p:nvGraphicFramePr>
          <p:cNvPr id="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226"/>
              </p:ext>
            </p:extLst>
          </p:nvPr>
        </p:nvGraphicFramePr>
        <p:xfrm>
          <a:off x="917575" y="1554163"/>
          <a:ext cx="7680325" cy="4076700"/>
        </p:xfrm>
        <a:graphic>
          <a:graphicData uri="http://schemas.openxmlformats.org/drawingml/2006/table">
            <a:tbl>
              <a:tblPr/>
              <a:tblGrid>
                <a:gridCol w="2559050"/>
                <a:gridCol w="2560638"/>
                <a:gridCol w="2560637"/>
              </a:tblGrid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SUSTAV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DIFERENCIJACIJA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STRATIFIKACIJA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kaste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feudalizam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bušmani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aboriđini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Moderna društva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4357688" y="1963738"/>
            <a:ext cx="439737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6988175" y="1963738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4357688" y="271462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6988175" y="2714625"/>
            <a:ext cx="439738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4357688" y="335597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4357688" y="403225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2" name="Rectangle 72"/>
          <p:cNvSpPr>
            <a:spLocks noChangeArrowheads="1"/>
          </p:cNvSpPr>
          <p:nvPr/>
        </p:nvSpPr>
        <p:spPr bwMode="auto">
          <a:xfrm>
            <a:off x="4357688" y="467360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6988175" y="4710113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SISTEMI DR. STRATIFIKACIJE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3188" y="2071688"/>
            <a:ext cx="1855787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religiji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(hinduizam)</a:t>
            </a:r>
            <a:endParaRPr lang="en-US" sz="2200" i="1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28875" y="3714750"/>
            <a:ext cx="2428875" cy="307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928688"/>
            <a:ext cx="1928812" cy="5715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ROPSTVO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08263" y="928688"/>
            <a:ext cx="1928812" cy="5715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KASTE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92925" y="928688"/>
            <a:ext cx="1928813" cy="571500"/>
          </a:xfrm>
          <a:prstGeom prst="rect">
            <a:avLst/>
          </a:prstGeom>
          <a:solidFill>
            <a:srgbClr val="C00000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35050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800" y="2071688"/>
            <a:ext cx="2286000" cy="22860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ekstremni oblik dr.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nejednakosti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(pojedinci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zakonski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posjeduju”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druge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28612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57237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85800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razlikama</a:t>
            </a:r>
            <a:endParaRPr lang="en-US" sz="2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14875" y="928688"/>
            <a:ext cx="1928813" cy="571500"/>
          </a:xfrm>
          <a:prstGeom prst="rect">
            <a:avLst/>
          </a:prstGeom>
          <a:solidFill>
            <a:srgbClr val="002060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STALEŽI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92738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7995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vlasništvu nad zemljom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857750" y="4143375"/>
            <a:ext cx="4214813" cy="2605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875122">
            <a:off x="5919091" y="1418505"/>
            <a:ext cx="1208087" cy="1208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KLASE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1071563"/>
            <a:ext cx="8909050" cy="37975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fluidnije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(društvena pokretljivost je češća nego u ostalim sustavima dr. stratifikacije)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 se zasnivaju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razlikama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ne na religiji ili zakonu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impersonalni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(za razliku od ropstva i feudalizma koji su zasnovani na osobnim odnosima)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formalna ograničenja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prilikom prelaska iz jedne u drugu klasu (npr. za sklapanje braka)</a:t>
            </a:r>
            <a:endParaRPr lang="hr-HR" sz="26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 smtClean="0">
                <a:latin typeface="Calibri" pitchFamily="34" charset="0"/>
                <a:cs typeface="Calibri" pitchFamily="34" charset="0"/>
              </a:rPr>
              <a:t>TEORIJE STRATIFIKACIJE SUVREMENIH DRUŠTAVA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217" y="157323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 TEORIJE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217" y="257335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217" y="357348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STRATIFIKACIJE MAXA WEBERA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217" y="457360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NOVIJE TEORIJE STRATIFIKACIJE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43570" y="4002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43570" y="5145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SOCIJALNOG ZATVARANJA (PARKIN)</a:t>
            </a:r>
          </a:p>
        </p:txBody>
      </p: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 flipV="1">
            <a:off x="4286248" y="4429132"/>
            <a:ext cx="1214446" cy="428627"/>
          </a:xfrm>
          <a:prstGeom prst="straightConnector1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5214950"/>
            <a:ext cx="1214446" cy="428628"/>
          </a:xfrm>
          <a:prstGeom prst="line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FUNKCIONALISTI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08721"/>
            <a:ext cx="8786843" cy="5734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nužna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radi popunjavanja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najvažnijih položaja u društvu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sposobniji članovi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dobivaju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bolje pozicije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nejednake nagrade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 nužne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radi učinkovitijeg obavljanja zadataka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(različite plaće doktorima i trgovcima)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ako su najvažniji dr. položaji ujedno I najnagrađivaniji, onda će ljudi biti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motiviraniji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zauzimati te položaje</a:t>
            </a:r>
          </a:p>
          <a:p>
            <a:pPr marL="431800" lvl="1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5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nake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nagrade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kao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poticaj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ljudima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bitna za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opstanak društva u</a:t>
            </a:r>
            <a:r>
              <a:rPr lang="en-US" sz="25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cjelini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(kao stroj i kotačići stroja)</a:t>
            </a:r>
            <a:endParaRPr lang="en-US" sz="25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6289" y="4797152"/>
            <a:ext cx="85341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FUNKCIONALISTA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908720"/>
            <a:ext cx="9036496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kako odrediti funkcionalnu važnost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pojedinog zanimanja za društvo?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(zašto bi liječnik trebao biti funkcionalno važniji od smetlara)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 koga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funkcionalno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važna stratifikacija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?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(koje slojeve društva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imaju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li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svi jednake životne šanse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 postići najbolje pozicije u društvu?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(hoće li svi talentirani ljudi imati jednake šanse za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ostvariti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svoj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potencijal)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4508" y="3216978"/>
            <a:ext cx="4104456" cy="36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908721"/>
            <a:ext cx="9036495" cy="259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odraz suprostavljenih interesa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različitih dr. grupa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dvije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  <a:r>
              <a:rPr lang="en-US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vlasnici sredstava za proizvodnju (kapitalisti, buržoazija) i radna snaga (proletarijat)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klasna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borba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sebi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472" y="3861048"/>
            <a:ext cx="1819341" cy="992176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PO SEBI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5463" y="3861048"/>
            <a:ext cx="1754189" cy="992176"/>
          </a:xfrm>
          <a:prstGeom prst="rect">
            <a:avLst/>
          </a:prstGeom>
          <a:solidFill>
            <a:srgbClr val="3366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66351" y="3861048"/>
            <a:ext cx="1933575" cy="992176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KLASNA SVIJEST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21392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730505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57884" y="5072074"/>
            <a:ext cx="3286115" cy="1571612"/>
            <a:chOff x="5857884" y="5143536"/>
            <a:chExt cx="3286115" cy="1571612"/>
          </a:xfrm>
        </p:grpSpPr>
        <p:sp>
          <p:nvSpPr>
            <p:cNvPr id="12" name="TextBox 11"/>
            <p:cNvSpPr txBox="1"/>
            <p:nvPr/>
          </p:nvSpPr>
          <p:spPr>
            <a:xfrm>
              <a:off x="5857884" y="5371967"/>
              <a:ext cx="3286115" cy="12003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organizirana dr. grupa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koja se bori za promjenu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društva, tj. ukidanje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kapitalizma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00760" y="5143536"/>
              <a:ext cx="3000396" cy="15716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5072062"/>
            <a:ext cx="2357454" cy="1571636"/>
            <a:chOff x="285720" y="5143512"/>
            <a:chExt cx="2357454" cy="1714512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5377323"/>
              <a:ext cx="2357454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skupina ljudi koji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se nalaze u istom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ekonomskom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položaju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86116" y="5072062"/>
            <a:ext cx="2500329" cy="1571636"/>
            <a:chOff x="214282" y="5143512"/>
            <a:chExt cx="2500329" cy="1714512"/>
          </a:xfrm>
        </p:grpSpPr>
        <p:sp>
          <p:nvSpPr>
            <p:cNvPr id="18" name="TextBox 17"/>
            <p:cNvSpPr txBox="1"/>
            <p:nvPr/>
          </p:nvSpPr>
          <p:spPr>
            <a:xfrm>
              <a:off x="214282" y="5352357"/>
              <a:ext cx="2500329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organiziraju se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u sindikate 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radničke političke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stranke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MARXA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512" y="1071563"/>
            <a:ext cx="914400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 determinizam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(postoje i drugi izvori stratifikacije i sukoba među klasama – religija, rasa, nacionalnost, etnicitet...)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postojanje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srednje klase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 posjeduju sredstva za proizvodnju ali im je dr. položaj i moć bolja/veća od radničke klase)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socijalističke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države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ukidanje privatnog vlasništva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(nejednakosti u vlasništvu pretvorene u nejednakosti u političkoj moći)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46"/>
            <a:ext cx="9036528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antičko shvaćanje nejednakosti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zasnovano na prirodi, </a:t>
            </a:r>
          </a:p>
          <a:p>
            <a:pPr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tj.  proizvod su prirodnih razlika među ljudima</a:t>
            </a:r>
          </a:p>
          <a:p>
            <a:pPr>
              <a:spcBef>
                <a:spcPts val="18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„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Prema tome je jasno da po prirodi postoje slobodni ljudi i robovi, te da je ropstvo pravedno i prihvatljivo za potonje. Isto tako, odnos muškarca i žene je po prirodi takav da je jedan superioran, a drugi inferioran, jedan dominira, a drugi je podčinjen.” – </a:t>
            </a:r>
            <a:r>
              <a:rPr lang="vi-VN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Aristotel</a:t>
            </a:r>
            <a:endParaRPr lang="vi-VN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spcBef>
                <a:spcPts val="42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18. st. – ideja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Prirodnog prava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svi ljudi su po prirodi jednaki 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eklaracija o pravima čovjeka i građanina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John Locke, Jean-Jacques Rousseau i Thomas Hobbes</a:t>
            </a:r>
          </a:p>
          <a:p>
            <a:pPr>
              <a:spcBef>
                <a:spcPts val="2400"/>
              </a:spcBef>
              <a:buNone/>
            </a:pP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Ako su ljudi po prirodi jednaki, zašto onda postoj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društven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nejednakost? 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7671" y="3934180"/>
            <a:ext cx="8608715" cy="1588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WEBEROVA TEORIJA STRATIFIKACIJE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980728"/>
            <a:ext cx="89090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osim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postoje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dimenzija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 smtClean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PORETKA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ovisi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kombinaciji tih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triju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poredaka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2100" y="4251408"/>
            <a:ext cx="2103438" cy="839787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SOCIJALNI POREDAK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46455" y="4243470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STATUSNE GRUPE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50" y="3003549"/>
            <a:ext cx="2103438" cy="839788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 POREDAK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36930" y="2995612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638" y="5537191"/>
            <a:ext cx="2103437" cy="839788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8992" y="5529254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715008" y="2966243"/>
            <a:ext cx="307816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slične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uvjete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uvjete života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715008" y="4187119"/>
            <a:ext cx="3140075" cy="968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sličan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stil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osjećaj pripadnosti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(statusnu situaciju)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15008" y="5469724"/>
            <a:ext cx="3078162" cy="9747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usmjerene 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stjecanje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moći u društvu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tj.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utjecanju na dr. život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571736" y="3069825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571736" y="4317683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571736" y="5603467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281" y="785794"/>
            <a:ext cx="8786843" cy="600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Erik Olin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dimenzije kontrole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nad ekonomskim resursima: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investicijama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tj.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novčanim kapitalom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fizičkim sredstvima za proizvodnju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(zemlja, tvornice, uredi...)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radnom snagom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kapitalistička klasa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 kontrolu nad svim dimenzijama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radnici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posjeduju samo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radnu snagu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koju prodaju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sitni kapitalisti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rade na vlastitim sredstvima za proizvodnju (obrtnici i poduzetnici)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BAZIČNA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jasno određeni položaji u društvu s obzirom na klasni položaj (imaju je navedene tri klase)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KONTRADIKTORNA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nejasno određen položaj u društvu, ima značajke dvaju bazičnih klasa </a:t>
            </a:r>
            <a:r>
              <a:rPr lang="hr-HR" sz="22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(službenici, stručnjaci, nadzornici, menadžeri...)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TEORIJA SOCIJALNOG ZATVARANJA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28694"/>
            <a:ext cx="8786843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Frank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Parkin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proces kojim grupe nastoje zadržati isključivu kontrolu nad resursima ograničavajući lm pristup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vjera, etnicitet, bogatstvo...)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2 tipa društvenog zatvaranja: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isključivanje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odvajaju nepripadnike i sprječavaju im pristup resursima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bjelački sindikat u SAD-u)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uzurpacija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nastojanje manje povlaštenih da prisvoje resurse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borba crnaca za punopravno članstvo u sindikatima)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dvostruko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istovremeno korištenje obaju strategija dr. zatvaranja (isključivanje i uzurpacija)</a:t>
            </a:r>
          </a:p>
          <a:p>
            <a:pPr marL="1200150" lvl="1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sindikat koji se bori za bolja prava radnika, a istovremeno brani pristup pripadnicima etničkih manjina</a:t>
            </a:r>
            <a:endParaRPr lang="hr-HR" sz="2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28694"/>
            <a:ext cx="9143999" cy="5668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SOCIJALNA POKRETLJIVOST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pomicanje pojedinca ili grupe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između različitih socioekonomskih položaja</a:t>
            </a:r>
          </a:p>
          <a:p>
            <a:pPr marL="1102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horizontalna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socijalna pokretljivost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društva</a:t>
            </a: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položaj relativno lako mijenja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(velika vertikalna mobilnost)</a:t>
            </a:r>
            <a:endParaRPr lang="hr-HR" sz="2400" b="1" i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otežava ili ograničava mobilnost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(dr. položaj se nasljeđuje)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MERITOKRATSKA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(eng. merit – zasluga)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otvorena društva u kojima položaj pojedinca ovisi o osobnom postignuću, trudu i zaslugama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pomicanje prema gore ili prema dolje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(povećanjem odnosno smanjenjem bogatstva, prestiža ili dr. moći)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HORIZONTALNA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kretanje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prostoru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(npr. selidbe u drugi grad ili regiju, ili migraciju u inozemstvo)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intra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 i </a:t>
            </a: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koliko se neki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pojedinac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pomicao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svom životu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usporedba pomicanja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između roditelja i njihove djece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APSOLUTNA I RELATIVNA MOBILNOST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postotak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pojedinaca u nekoj kategoriji koji su bili mobilni (uzlazno i silazno)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sin smetlara je postao liječnik)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u promjeni strukture zanimanja u modernim društvima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šanse za mobilnost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jedne dr. grupe u odnosu na drugu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šanse sina manualnog radnika da se popne na administrativna zanimanja su manje od šansi sina administrativnog zanimanja)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je različitih šansi za pripadnike različitih grupa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koeficijent vjerojatnosti</a:t>
            </a:r>
          </a:p>
        </p:txBody>
      </p:sp>
    </p:spTree>
    <p:extLst>
      <p:ext uri="{BB962C8B-B14F-4D97-AF65-F5344CB8AC3E}">
        <p14:creationId xmlns:p14="http://schemas.microsoft.com/office/powerpoint/2010/main" val="303834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(10:41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youtu.be/SlkIKCMt-Fs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DRUŠTVENA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(9:02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youtu.be/GjuV-XdYHhA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UNUTARGENERACIJSKA I MEĐUGENERACIJSKA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(3:31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youtu.be/fAUUHCZMJH8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60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602"/>
          </a:xfrm>
        </p:spPr>
        <p:txBody>
          <a:bodyPr>
            <a:noAutofit/>
          </a:bodyPr>
          <a:lstStyle/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ŽIVOTNE ŠANSE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mogućnosti i izgledi osobe da stekne prihode, obrazovanje, stanovanje, zdravlje i ostale vrijedne stvari</a:t>
            </a:r>
          </a:p>
          <a:p>
            <a:pPr marL="900000" lvl="2" indent="-288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životne šanse ovise o organizaciji društva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Thomasa H. </a:t>
            </a:r>
            <a:r>
              <a:rPr lang="en-US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Marshall</a:t>
            </a:r>
          </a:p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ideja jednakosti se javlja kao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ideja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en-US" sz="2400" b="1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(eng . citizenship)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 je osobe koja je punopravni član zajednice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(stječe se punoljetnošću)</a:t>
            </a:r>
          </a:p>
          <a:p>
            <a:pPr marL="360000" lvl="1" indent="-288000">
              <a:spcBef>
                <a:spcPts val="18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 komponente građanstva: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(političko građanstvo)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(socijalno građanstvo)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TRI KONCEPCIJE JEDNAKOSTI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313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20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0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ŠANSI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72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STARTA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436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</a:t>
            </a: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198084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položaji trebaju biti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dostupni svima</a:t>
            </a: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bez obzira na životne prilike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sposobnosti i talent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972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šansi vrijedi samo ako ljudi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startaju s istog položaja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kreću s iste startne crte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436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trebaju uživati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 standard i životne šanse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moraju imati jednake nagrade </a:t>
            </a:r>
            <a:r>
              <a:rPr lang="hr-HR" sz="22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200" b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uspješni i neuspješni)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5089178"/>
            <a:ext cx="2856056" cy="571500"/>
          </a:xfrm>
          <a:prstGeom prst="rect">
            <a:avLst/>
          </a:prstGeom>
          <a:solidFill>
            <a:srgbClr val="C0000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UNIVERZALIZAM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44" y="5946428"/>
            <a:ext cx="2856056" cy="571500"/>
          </a:xfrm>
          <a:prstGeom prst="rect">
            <a:avLst/>
          </a:prstGeom>
          <a:solidFill>
            <a:srgbClr val="002060"/>
          </a:solidFill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PARTIKULARIZAM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571875" y="515803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71875" y="601528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3375" y="4981228"/>
            <a:ext cx="485775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ljudi se tretiraju na </a:t>
            </a: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 način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bez obzira na posebnosti i osobine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43375" y="5838478"/>
            <a:ext cx="47847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ograničavanje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mogućnosti nekim dr. grupama ili kategorijama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69531" y="4023538"/>
            <a:ext cx="1934917" cy="270118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604" y="4023540"/>
            <a:ext cx="1934917" cy="2701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 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80728"/>
            <a:ext cx="9144032" cy="3096344"/>
          </a:xfrm>
        </p:spPr>
        <p:txBody>
          <a:bodyPr>
            <a:noAutofit/>
          </a:bodyPr>
          <a:lstStyle/>
          <a:p>
            <a:pPr marL="324000" indent="-324000"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kućice ili prazna mjesta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koja smještamo ljude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kategorije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 koji obavljaju slične funkcije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(učenik, liječnik...)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elementi od kojih se sastoji socijalna struktura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između zanimanja i društvenog položaja</a:t>
            </a:r>
          </a:p>
          <a:p>
            <a:pPr marL="324000" indent="-324000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STATUS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koji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vrednovan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(rangiran više ili niže na nekoj ljestvici vrijednosti)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85813" y="4294342"/>
            <a:ext cx="7635875" cy="2322358"/>
            <a:chOff x="785813" y="4294342"/>
            <a:chExt cx="7635875" cy="2322358"/>
          </a:xfrm>
        </p:grpSpPr>
        <p:grpSp>
          <p:nvGrpSpPr>
            <p:cNvPr id="38" name="Group 37"/>
            <p:cNvGrpSpPr/>
            <p:nvPr/>
          </p:nvGrpSpPr>
          <p:grpSpPr>
            <a:xfrm>
              <a:off x="785813" y="4294342"/>
              <a:ext cx="1349375" cy="1063471"/>
              <a:chOff x="785813" y="4294342"/>
              <a:chExt cx="1349375" cy="1063471"/>
            </a:xfrm>
          </p:grpSpPr>
          <p:sp>
            <p:nvSpPr>
              <p:cNvPr id="4" name="AutoShape 3"/>
              <p:cNvSpPr>
                <a:spLocks noChangeArrowheads="1"/>
              </p:cNvSpPr>
              <p:nvPr/>
            </p:nvSpPr>
            <p:spPr bwMode="auto">
              <a:xfrm>
                <a:off x="78581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318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57438" y="4294342"/>
              <a:ext cx="1349375" cy="1063471"/>
              <a:chOff x="2357438" y="4294342"/>
              <a:chExt cx="1349375" cy="1063471"/>
            </a:xfrm>
          </p:grpSpPr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2357438" y="4294342"/>
                <a:ext cx="1349375" cy="382588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375BB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50348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29063" y="4294342"/>
              <a:ext cx="1349375" cy="1063471"/>
              <a:chOff x="3929063" y="4294342"/>
              <a:chExt cx="1349375" cy="1063471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392906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076700" y="4659313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00688" y="4294342"/>
              <a:ext cx="1349375" cy="1063471"/>
              <a:chOff x="5500688" y="4294342"/>
              <a:chExt cx="1349375" cy="1063471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5500688" y="4294342"/>
                <a:ext cx="1349375" cy="382588"/>
              </a:xfrm>
              <a:prstGeom prst="triangle">
                <a:avLst>
                  <a:gd name="adj" fmla="val 50124"/>
                </a:avLst>
              </a:prstGeom>
              <a:solidFill>
                <a:srgbClr val="FFFFFF"/>
              </a:solidFill>
              <a:ln w="57240">
                <a:solidFill>
                  <a:srgbClr val="FFC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64673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072313" y="4294342"/>
              <a:ext cx="1349375" cy="1063471"/>
              <a:chOff x="7072313" y="4294342"/>
              <a:chExt cx="1349375" cy="1063471"/>
            </a:xfrm>
          </p:grpSpPr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7072313" y="4294342"/>
                <a:ext cx="1349375" cy="382588"/>
              </a:xfrm>
              <a:prstGeom prst="triangle">
                <a:avLst>
                  <a:gd name="adj" fmla="val 47449"/>
                </a:avLst>
              </a:prstGeom>
              <a:solidFill>
                <a:srgbClr val="FFFFFF"/>
              </a:solidFill>
              <a:ln w="57240">
                <a:solidFill>
                  <a:srgbClr val="9CB08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183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85813" y="5545138"/>
              <a:ext cx="1349375" cy="1071562"/>
              <a:chOff x="785813" y="5545138"/>
              <a:chExt cx="1349375" cy="1071562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7858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9318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57438" y="5545138"/>
              <a:ext cx="1349375" cy="1071562"/>
              <a:chOff x="2357438" y="5545138"/>
              <a:chExt cx="1349375" cy="107156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2357438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50348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29063" y="5545138"/>
              <a:ext cx="1349375" cy="1071562"/>
              <a:chOff x="3929063" y="5545138"/>
              <a:chExt cx="1349375" cy="107156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392906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76700" y="5918200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00688" y="5545138"/>
              <a:ext cx="1349375" cy="1071562"/>
              <a:chOff x="5500688" y="5545138"/>
              <a:chExt cx="1349375" cy="1071562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5500688" y="5545138"/>
                <a:ext cx="1349375" cy="382587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7E4E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64673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72313" y="5545138"/>
              <a:ext cx="1349375" cy="1071562"/>
              <a:chOff x="7072313" y="5545138"/>
              <a:chExt cx="1349375" cy="1071562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70723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72183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</p:grp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3942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4494213"/>
            <a:ext cx="785812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66800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643188" y="4464050"/>
            <a:ext cx="790575" cy="79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358063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643188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214813" y="5848350"/>
            <a:ext cx="766762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715000" y="5759450"/>
            <a:ext cx="882650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286625" y="57150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</a:t>
            </a: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928688"/>
            <a:ext cx="90011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SzPct val="6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društvo dodjeljuje položaje pojedincima?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089025" y="1643063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(ASKRIBIRANI)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5464175" y="1643063"/>
            <a:ext cx="2857500" cy="1000125"/>
          </a:xfrm>
          <a:prstGeom prst="rect">
            <a:avLst/>
          </a:prstGeom>
          <a:solidFill>
            <a:srgbClr val="C0000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POSTIGNUTI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2178050" y="2857500"/>
            <a:ext cx="712788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6535738" y="2857500"/>
            <a:ext cx="712787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357188" y="3429000"/>
            <a:ext cx="4357687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 kojeg društvo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dodjeljuje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pojedincu bez obzira na njegove sposobnosti, napore, rezultate...</a:t>
            </a: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57383" y="4732338"/>
            <a:ext cx="18369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0007" y="4718050"/>
            <a:ext cx="16560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572125" y="3429000"/>
            <a:ext cx="2928938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 su osobne nadarenosti, znanja, upornosti ili </a:t>
            </a:r>
            <a:r>
              <a:rPr lang="en-US" sz="220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en-US" sz="220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96048" y="4738689"/>
            <a:ext cx="1690794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42492" y="4714885"/>
            <a:ext cx="193762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1107281" y="1643050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PRIPISANI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-5557"/>
            <a:ext cx="811532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TIPOVI DRUŠTAVA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28688" y="1357298"/>
            <a:ext cx="2857500" cy="785818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STRATIFIKACIJSKI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286375" y="1357298"/>
            <a:ext cx="2857500" cy="785818"/>
          </a:xfrm>
          <a:prstGeom prst="rect">
            <a:avLst/>
          </a:prstGeom>
          <a:solidFill>
            <a:srgbClr val="C0000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FUNKCIONALNI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25407" y="2423810"/>
            <a:ext cx="862474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83095" y="2423810"/>
            <a:ext cx="862473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28688" y="3357563"/>
            <a:ext cx="2857500" cy="962038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PRIPISANI POLOŽAJI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286375" y="3357563"/>
            <a:ext cx="2857500" cy="962038"/>
          </a:xfrm>
          <a:prstGeom prst="rect">
            <a:avLst/>
          </a:prstGeom>
          <a:solidFill>
            <a:srgbClr val="C0000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POSTIGNUTI POLOŽAJI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85750" y="4464063"/>
            <a:ext cx="4357688" cy="1322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kastinski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(varna) sustav u Indiji, pleme Mundugumora ili feudalni sustav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572125" y="4429138"/>
            <a:ext cx="3071813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suvremena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(uglavnom)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4876" y="-5557"/>
            <a:ext cx="4429124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 OBZIROM NA NAČIN DODJELJIVANJA DRUŠTVENIH POLOŽAJA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858125" cy="658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00" y="571500"/>
            <a:ext cx="2643188" cy="71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3 000 podkasti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59100" y="1428750"/>
            <a:ext cx="21113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BRAHMANI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60700" y="2428875"/>
            <a:ext cx="19081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KŠATRIJE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6750" y="3429000"/>
            <a:ext cx="1614488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VAJŠIJE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55950" y="4572000"/>
            <a:ext cx="17176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ŠUDRIJE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97238" y="5643563"/>
            <a:ext cx="1436687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PARIJE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68613" y="2857500"/>
            <a:ext cx="22907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(ratnici i upravitelji)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335338" y="1785938"/>
            <a:ext cx="136048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(svećenici)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467100" y="3810000"/>
            <a:ext cx="1095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(trgovci)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73450" y="4940300"/>
            <a:ext cx="10826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(radnici)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443163" y="6072188"/>
            <a:ext cx="314325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(obavljaju najgore poslove)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19534"/>
            <a:ext cx="3094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</a:t>
            </a:r>
          </a:p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SUSTAV</a:t>
            </a:r>
            <a:endParaRPr lang="hr-HR" sz="3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9783"/>
          <a:stretch/>
        </p:blipFill>
        <p:spPr bwMode="auto">
          <a:xfrm>
            <a:off x="1115616" y="71438"/>
            <a:ext cx="2569378" cy="666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5906" y="642938"/>
            <a:ext cx="3212398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KRALJEVI I KRALJICE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906" y="2286000"/>
            <a:ext cx="4148502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PLEMSTVO</a:t>
            </a:r>
            <a:r>
              <a:rPr lang="hr-HR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SVEĆENSTVO</a:t>
            </a:r>
            <a:endParaRPr lang="en-US" sz="2800" b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906" y="3857625"/>
            <a:ext cx="1606199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VITEZOVI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5907" y="5500688"/>
            <a:ext cx="2996374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SELJACI I KMETOVI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06454" y="3177114"/>
            <a:ext cx="60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 DR. SUSTAV</a:t>
            </a:r>
            <a:endParaRPr lang="hr-HR" sz="36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10506</TotalTime>
  <Words>1245</Words>
  <Application>Microsoft Office PowerPoint</Application>
  <PresentationFormat>On-screen Show (4:3)</PresentationFormat>
  <Paragraphs>237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marketing_tema</vt:lpstr>
      <vt:lpstr>PowerPoint Presentation</vt:lpstr>
      <vt:lpstr>DRUŠTVENE NEJEDNAKOSTI</vt:lpstr>
      <vt:lpstr>DRUŠTVENE NEJEDNAKOSTI</vt:lpstr>
      <vt:lpstr>TRI KONCEPCIJE JEDNAKOSTI</vt:lpstr>
      <vt:lpstr>DRUŠTVENI POLOŽAJ I STATUS</vt:lpstr>
      <vt:lpstr>DRUŠTVENI POLOŽAJ</vt:lpstr>
      <vt:lpstr>TIPOVI DRUŠTAVA</vt:lpstr>
      <vt:lpstr>PowerPoint Presentation</vt:lpstr>
      <vt:lpstr>PowerPoint Presentation</vt:lpstr>
      <vt:lpstr>DR. STRATIFIKACIJA I DIFERENCIJACIJA</vt:lpstr>
      <vt:lpstr>ZNAČAJKE DR. STRATIFIKACIJE</vt:lpstr>
      <vt:lpstr>DR. STRATIFIKACIJA I DIFERENCIJACIJA</vt:lpstr>
      <vt:lpstr>SISTEMI DR. STRATIFIKACIJE</vt:lpstr>
      <vt:lpstr>ZNAČAJKE KLASE</vt:lpstr>
      <vt:lpstr>TEORIJE STRATIFIKACIJE SUVREMENIH DRUŠTAVA</vt:lpstr>
      <vt:lpstr>FUNKCIONALISTI</vt:lpstr>
      <vt:lpstr>KRITIKA FUNKCIONALISTA</vt:lpstr>
      <vt:lpstr>MARXOVA TEORIJA KLASA</vt:lpstr>
      <vt:lpstr>KRITIKA MARXA</vt:lpstr>
      <vt:lpstr>WEBEROVA TEORIJA STRATIFIKACIJE</vt:lpstr>
      <vt:lpstr>WRIGHTOVA TEORIJA KLASA</vt:lpstr>
      <vt:lpstr>TEORIJA SOCIJALNOG ZATVARANJA</vt:lpstr>
      <vt:lpstr>SOCIJALNA POKRETLJIVOST (MOBILNOST)</vt:lpstr>
      <vt:lpstr>SOCIJALNA POKRETLJIVOST (MOBILNOST)</vt:lpstr>
      <vt:lpstr>APSOLUTNA I RELATIVNA MOBILNOST</vt:lpstr>
      <vt:lpstr>KORISNI LINKOVI      (za lakše učenje)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1239</cp:revision>
  <dcterms:created xsi:type="dcterms:W3CDTF">2012-10-26T08:37:40Z</dcterms:created>
  <dcterms:modified xsi:type="dcterms:W3CDTF">2018-03-10T13:16:18Z</dcterms:modified>
</cp:coreProperties>
</file>