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3"/>
  </p:notesMasterIdLst>
  <p:sldIdLst>
    <p:sldId id="376" r:id="rId2"/>
    <p:sldId id="377" r:id="rId3"/>
    <p:sldId id="363" r:id="rId4"/>
    <p:sldId id="364" r:id="rId5"/>
    <p:sldId id="369" r:id="rId6"/>
    <p:sldId id="370" r:id="rId7"/>
    <p:sldId id="371" r:id="rId8"/>
    <p:sldId id="372" r:id="rId9"/>
    <p:sldId id="373" r:id="rId10"/>
    <p:sldId id="374" r:id="rId11"/>
    <p:sldId id="375" r:id="rId12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FF00"/>
    <a:srgbClr val="009900"/>
    <a:srgbClr val="FF3300"/>
    <a:srgbClr val="008A3E"/>
    <a:srgbClr val="66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48" autoAdjust="0"/>
    <p:restoredTop sz="38411" autoAdjust="0"/>
  </p:normalViewPr>
  <p:slideViewPr>
    <p:cSldViewPr>
      <p:cViewPr varScale="1">
        <p:scale>
          <a:sx n="80" d="100"/>
          <a:sy n="80" d="100"/>
        </p:scale>
        <p:origin x="-1122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166AA82-D024-43CF-936D-19CC7B58933F}" type="datetimeFigureOut">
              <a:rPr lang="sr-Latn-CS" smtClean="0"/>
              <a:pPr/>
              <a:t>16.10.2017.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CE5B1C-9E87-4C3A-B798-4F744FFD6F47}" type="slidenum">
              <a:rPr lang="hr-HR" smtClean="0"/>
              <a:pPr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25681694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22030" y="1371600"/>
            <a:ext cx="8229600" cy="1828800"/>
          </a:xfrm>
          <a:prstGeom prst="rect">
            <a:avLst/>
          </a:prstGeom>
        </p:spPr>
        <p:txBody>
          <a:bodyPr lIns="45720" tIns="0" rIns="45720" bIns="0" anchor="b">
            <a:normAutofit/>
            <a:scene3d>
              <a:camera prst="orthographicFront"/>
              <a:lightRig rig="soft" dir="t">
                <a:rot lat="0" lon="0" rev="17220000"/>
              </a:lightRig>
            </a:scene3d>
            <a:sp3d prstMaterial="softEdge"/>
          </a:bodyPr>
          <a:lstStyle>
            <a:lvl1pPr>
              <a:defRPr sz="5400" b="1" cap="all" baseline="0">
                <a:ln w="6350">
                  <a:noFill/>
                </a:ln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3331698"/>
            <a:ext cx="64008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/>
                </a:solidFill>
                <a:latin typeface="Calibri" pitchFamily="34" charset="0"/>
                <a:cs typeface="Calibri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42918"/>
            <a:ext cx="8229600" cy="5857916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2844" y="857232"/>
            <a:ext cx="4354544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857232"/>
            <a:ext cx="4284693" cy="750887"/>
          </a:xfrm>
          <a:prstGeom prst="rect">
            <a:avLst/>
          </a:prstGeom>
        </p:spPr>
        <p:txBody>
          <a:bodyPr anchor="ctr"/>
          <a:lstStyle>
            <a:lvl1pPr marL="0" indent="0">
              <a:buNone/>
              <a:defRPr sz="2800" b="1" cap="all" baseline="0">
                <a:solidFill>
                  <a:schemeClr val="tx1"/>
                </a:solidFill>
                <a:effectLst/>
                <a:latin typeface="Calibri" pitchFamily="34" charset="0"/>
                <a:cs typeface="Calibri" pitchFamily="34" charset="0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1684320"/>
            <a:ext cx="4354544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84320"/>
            <a:ext cx="4284693" cy="4959390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1" name="Straight Connector 10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572560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714356"/>
            <a:ext cx="8229600" cy="5786478"/>
          </a:xfrm>
          <a:prstGeom prst="rect">
            <a:avLst/>
          </a:prstGeom>
        </p:spPr>
        <p:txBody>
          <a:bodyPr vert="eaVert"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 indent="-360000"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8" name="Straight Connector 7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85794"/>
            <a:ext cx="9144000" cy="5929354"/>
          </a:xfrm>
          <a:prstGeom prst="rect">
            <a:avLst/>
          </a:prstGeom>
        </p:spPr>
        <p:txBody>
          <a:bodyPr/>
          <a:lstStyle>
            <a:lvl1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1pPr>
            <a:lvl2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2pPr>
            <a:lvl3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3pPr>
            <a:lvl4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4pPr>
            <a:lvl5pPr>
              <a:buFont typeface="Calibri" pitchFamily="34" charset="0"/>
              <a:buChar char="—"/>
              <a:defRPr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/>
        </p:nvCxnSpPr>
        <p:spPr>
          <a:xfrm>
            <a:off x="500063" y="641330"/>
            <a:ext cx="8215312" cy="1588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4"/>
          <p:cNvSpPr>
            <a:spLocks noGrp="1"/>
          </p:cNvSpPr>
          <p:nvPr>
            <p:ph sz="quarter" idx="2"/>
          </p:nvPr>
        </p:nvSpPr>
        <p:spPr>
          <a:xfrm>
            <a:off x="142844" y="857232"/>
            <a:ext cx="4354544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1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857232"/>
            <a:ext cx="4284693" cy="5786478"/>
          </a:xfrm>
          <a:prstGeom prst="rect">
            <a:avLst/>
          </a:prstGeom>
        </p:spPr>
        <p:txBody>
          <a:bodyPr/>
          <a:lstStyle>
            <a:lvl1pPr>
              <a:buFont typeface="Arial" pitchFamily="34" charset="0"/>
              <a:buChar char="—"/>
              <a:defRPr sz="2400">
                <a:latin typeface="Calibri" pitchFamily="34" charset="0"/>
                <a:cs typeface="Calibri" pitchFamily="34" charset="0"/>
              </a:defRPr>
            </a:lvl1pPr>
            <a:lvl2pPr indent="-360000">
              <a:buFont typeface="Arial" pitchFamily="34" charset="0"/>
              <a:buChar char="—"/>
              <a:defRPr sz="2000">
                <a:latin typeface="Calibri" pitchFamily="34" charset="0"/>
                <a:cs typeface="Calibri" pitchFamily="34" charset="0"/>
              </a:defRPr>
            </a:lvl2pPr>
            <a:lvl3pPr indent="-360000">
              <a:buFont typeface="Arial" pitchFamily="34" charset="0"/>
              <a:buChar char="—"/>
              <a:defRPr sz="1800">
                <a:latin typeface="Calibri" pitchFamily="34" charset="0"/>
                <a:cs typeface="Calibri" pitchFamily="34" charset="0"/>
              </a:defRPr>
            </a:lvl3pPr>
            <a:lvl4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4pPr>
            <a:lvl5pPr indent="-360000">
              <a:buFont typeface="Arial" pitchFamily="34" charset="0"/>
              <a:buChar char="—"/>
              <a:defRPr sz="1600">
                <a:latin typeface="Calibri" pitchFamily="34" charset="0"/>
                <a:cs typeface="Calibri" pitchFamily="34" charset="0"/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2" name="Title 1"/>
          <p:cNvSpPr>
            <a:spLocks noGrp="1"/>
          </p:cNvSpPr>
          <p:nvPr>
            <p:ph type="title" hasCustomPrompt="1"/>
          </p:nvPr>
        </p:nvSpPr>
        <p:spPr>
          <a:xfrm>
            <a:off x="428596" y="71414"/>
            <a:ext cx="8715404" cy="571504"/>
          </a:xfrm>
          <a:prstGeom prst="rect">
            <a:avLst/>
          </a:prstGeom>
        </p:spPr>
        <p:txBody>
          <a:bodyPr>
            <a:scene3d>
              <a:camera prst="orthographicFront"/>
              <a:lightRig rig="soft" dir="t">
                <a:rot lat="0" lon="0" rev="16800000"/>
              </a:lightRig>
            </a:scene3d>
            <a:sp3d prstMaterial="softEdge"/>
          </a:bodyPr>
          <a:lstStyle>
            <a:lvl1pPr algn="l">
              <a:defRPr b="1">
                <a:solidFill>
                  <a:srgbClr val="FFC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itchFamily="34" charset="0"/>
                <a:cs typeface="Calibri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600" b="1" kern="1200">
          <a:ln w="6350">
            <a:noFill/>
          </a:ln>
          <a:solidFill>
            <a:schemeClr val="tx1"/>
          </a:solidFill>
          <a:effectLst>
            <a:outerShdw blurRad="114300" dist="101600" dir="2700000" algn="tl" rotWithShape="0">
              <a:srgbClr val="000000">
                <a:alpha val="40000"/>
              </a:srgbClr>
            </a:outerShdw>
          </a:effectLst>
          <a:latin typeface="Trebuchet MS" pitchFamily="34" charset="0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Trebuchet MS" pitchFamily="34" charset="0"/>
        </a:defRPr>
      </a:lvl9pPr>
    </p:titleStyle>
    <p:bodyStyle>
      <a:lvl1pPr marL="547688" indent="-411163" algn="l" rtl="0" eaLnBrk="1" fontAlgn="base" hangingPunct="1">
        <a:spcBef>
          <a:spcPct val="20000"/>
        </a:spcBef>
        <a:spcAft>
          <a:spcPct val="0"/>
        </a:spcAft>
        <a:buClr>
          <a:srgbClr val="F9F9F9"/>
        </a:buClr>
        <a:buSzPct val="65000"/>
        <a:buFont typeface="Wingdings 2" pitchFamily="18" charset="2"/>
        <a:buChar char=""/>
        <a:defRPr sz="28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1pPr>
      <a:lvl2pPr marL="868363" indent="-282575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80000"/>
        <a:buFont typeface="Wingdings 2" pitchFamily="18" charset="2"/>
        <a:buChar char=""/>
        <a:defRPr sz="24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2pPr>
      <a:lvl3pPr marL="1133475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95000"/>
        <a:buFont typeface="Wingdings" pitchFamily="2" charset="2"/>
        <a:buChar char=""/>
        <a:defRPr sz="22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3pPr>
      <a:lvl4pPr marL="1352550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SzPct val="100000"/>
        <a:buFont typeface="Wingdings 3" pitchFamily="18" charset="2"/>
        <a:buChar char="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4pPr>
      <a:lvl5pPr marL="1544638" indent="-182563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Wingdings 2" pitchFamily="18" charset="2"/>
        <a:buChar char=""/>
        <a:defRPr sz="2000" kern="1200">
          <a:solidFill>
            <a:schemeClr val="tx1"/>
          </a:solidFill>
          <a:latin typeface="Arial" pitchFamily="34" charset="0"/>
          <a:ea typeface="+mn-ea"/>
          <a:cs typeface="Arial" pitchFamily="34" charset="0"/>
        </a:defRPr>
      </a:lvl5pPr>
      <a:lvl6pPr marL="1764792" indent="-182880" algn="l" rtl="0" eaLnBrk="1" latinLnBrk="0" hangingPunct="1">
        <a:spcBef>
          <a:spcPct val="20000"/>
        </a:spcBef>
        <a:buClr>
          <a:schemeClr val="tx1"/>
        </a:buClr>
        <a:buFont typeface="Wingdings 3"/>
        <a:buChar char="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65960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67128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68296" indent="-182880" algn="l" rtl="0" eaLnBrk="1" latinLnBrk="0" hangingPunct="1">
        <a:spcBef>
          <a:spcPct val="20000"/>
        </a:spcBef>
        <a:buClr>
          <a:schemeClr val="tx1"/>
        </a:buClr>
        <a:buFont typeface="Wingdings 2"/>
        <a:buChar char="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theconversation.imgix.net/files/31778/original/zhrxbdsm-1379916057.jpg?ixlib=rb-1.1.0&amp;q=45&amp;auto=format&amp;w=926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17" t="3534" r="5216" b="13406"/>
          <a:stretch/>
        </p:blipFill>
        <p:spPr bwMode="auto">
          <a:xfrm>
            <a:off x="-504056" y="0"/>
            <a:ext cx="9648056" cy="68445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635896" y="5229200"/>
            <a:ext cx="5328592" cy="1641988"/>
          </a:xfrm>
          <a:prstGeom prst="rect">
            <a:avLst/>
          </a:prstGeom>
          <a:effectLst>
            <a:outerShdw dist="38100" dir="2160000" algn="tl" rotWithShape="0">
              <a:schemeClr val="bg1">
                <a:alpha val="22000"/>
              </a:schemeClr>
            </a:outerShdw>
          </a:effectLst>
        </p:spPr>
        <p:txBody>
          <a:bodyPr wrap="square">
            <a:spAutoFit/>
          </a:bodyPr>
          <a:lstStyle/>
          <a:p>
            <a:pPr algn="r" fontAlgn="auto">
              <a:lnSpc>
                <a:spcPts val="6000"/>
              </a:lnSpc>
              <a:spcAft>
                <a:spcPts val="0"/>
              </a:spcAft>
              <a:defRPr/>
            </a:pPr>
            <a:r>
              <a:rPr lang="hr-HR" sz="6000" b="1" dirty="0" smtClean="0">
                <a:ln w="18415" cmpd="sng">
                  <a:noFill/>
                  <a:prstDash val="solid"/>
                </a:ln>
                <a:solidFill>
                  <a:srgbClr val="FF0000"/>
                </a:solidFill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Calibri" pitchFamily="34" charset="0"/>
                <a:ea typeface="+mj-ea"/>
                <a:cs typeface="Calibri" pitchFamily="34" charset="0"/>
              </a:rPr>
              <a:t>UPUTE ZA PISANJE RADA</a:t>
            </a:r>
            <a:endParaRPr lang="hr-HR" sz="6000" b="1" dirty="0">
              <a:ln w="18415" cmpd="sng">
                <a:noFill/>
                <a:prstDash val="solid"/>
              </a:ln>
              <a:solidFill>
                <a:srgbClr val="FF0000"/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Calibri" pitchFamily="34" charset="0"/>
              <a:ea typeface="+mj-ea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4138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7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4282" y="1214422"/>
            <a:ext cx="6858048" cy="4568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Citiranje grafičkih prikaza</a:t>
            </a:r>
            <a:endParaRPr lang="hr-HR" dirty="0"/>
          </a:p>
        </p:txBody>
      </p:sp>
      <p:sp>
        <p:nvSpPr>
          <p:cNvPr id="7" name="TextBox 6"/>
          <p:cNvSpPr txBox="1"/>
          <p:nvPr/>
        </p:nvSpPr>
        <p:spPr>
          <a:xfrm>
            <a:off x="6877482" y="6286520"/>
            <a:ext cx="2266518" cy="369332"/>
          </a:xfrm>
          <a:prstGeom prst="rect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hr-HR" dirty="0" smtClean="0">
                <a:latin typeface="Calibri" pitchFamily="34" charset="0"/>
                <a:cs typeface="Calibri" pitchFamily="34" charset="0"/>
              </a:rPr>
              <a:t>naslov ispod grafikona</a:t>
            </a:r>
            <a:endParaRPr lang="hr-HR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28" name="Rectangle 4"/>
          <p:cNvSpPr>
            <a:spLocks noChangeArrowheads="1"/>
          </p:cNvSpPr>
          <p:nvPr/>
        </p:nvSpPr>
        <p:spPr bwMode="auto">
          <a:xfrm>
            <a:off x="762036" y="5847655"/>
            <a:ext cx="5500726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just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hr-HR" sz="12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Slika 1.</a:t>
            </a:r>
            <a:r>
              <a:rPr kumimoji="0" lang="hr-HR" sz="1200" b="0" i="1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 Udio korištenja računala prema mrežnim uslugama i servisima između studenata prve i završne godine studija sociologije pri Sveučilištu u Zadru</a:t>
            </a:r>
            <a:endParaRPr kumimoji="0" lang="hr-HR" sz="12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428596" y="5786454"/>
            <a:ext cx="5929354" cy="53403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Right Arrow 7"/>
          <p:cNvSpPr/>
          <p:nvPr/>
        </p:nvSpPr>
        <p:spPr>
          <a:xfrm rot="12009569">
            <a:off x="6196425" y="6106174"/>
            <a:ext cx="687894" cy="428628"/>
          </a:xfrm>
          <a:prstGeom prst="rightArrow">
            <a:avLst/>
          </a:prstGeom>
          <a:solidFill>
            <a:schemeClr val="tx1"/>
          </a:solidFill>
          <a:ln w="3175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4" name="TextBox 13"/>
          <p:cNvSpPr txBox="1"/>
          <p:nvPr/>
        </p:nvSpPr>
        <p:spPr>
          <a:xfrm>
            <a:off x="6357950" y="2786058"/>
            <a:ext cx="2500330" cy="1754326"/>
          </a:xfrm>
          <a:prstGeom prst="rect">
            <a:avLst/>
          </a:prstGeom>
          <a:solidFill>
            <a:schemeClr val="tx1"/>
          </a:solidFill>
          <a:ln w="57150">
            <a:solidFill>
              <a:srgbClr val="FF0000"/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r-HR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Obratite pozornost kako piše “Slika 1” a ne “Grafikon 1”. Svi grafički prikazi u radu se označavaju kao “Slika” (sa rednim brojem).</a:t>
            </a:r>
            <a:endParaRPr lang="hr-HR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5" name="Right Arrow 14"/>
          <p:cNvSpPr/>
          <p:nvPr/>
        </p:nvSpPr>
        <p:spPr>
          <a:xfrm rot="8336688">
            <a:off x="6126847" y="4981113"/>
            <a:ext cx="1406269" cy="428628"/>
          </a:xfrm>
          <a:prstGeom prst="rightArrow">
            <a:avLst/>
          </a:prstGeom>
          <a:solidFill>
            <a:schemeClr val="tx1"/>
          </a:solidFill>
          <a:ln w="3175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100954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Citiranje tablica</a:t>
            </a:r>
            <a:endParaRPr lang="hr-HR" dirty="0"/>
          </a:p>
        </p:txBody>
      </p:sp>
      <p:pic>
        <p:nvPicPr>
          <p:cNvPr id="1026" name="Picture 4"/>
          <p:cNvPicPr>
            <a:picLocks noGrp="1" noChangeAspect="1" noChangeArrowheads="1"/>
          </p:cNvPicPr>
          <p:nvPr>
            <p:ph sz="quarter" idx="1"/>
          </p:nvPr>
        </p:nvPicPr>
        <p:blipFill>
          <a:blip r:embed="rId2"/>
          <a:srcRect l="12115" t="18294" r="18796" b="16463"/>
          <a:stretch>
            <a:fillRect/>
          </a:stretch>
        </p:blipFill>
        <p:spPr bwMode="auto">
          <a:xfrm>
            <a:off x="681586" y="1600200"/>
            <a:ext cx="7617315" cy="449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714348" y="1643050"/>
            <a:ext cx="4000528" cy="3571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Rectangle 5"/>
          <p:cNvSpPr/>
          <p:nvPr/>
        </p:nvSpPr>
        <p:spPr>
          <a:xfrm>
            <a:off x="785786" y="5786454"/>
            <a:ext cx="4500594" cy="3571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TextBox 6"/>
          <p:cNvSpPr txBox="1"/>
          <p:nvPr/>
        </p:nvSpPr>
        <p:spPr>
          <a:xfrm>
            <a:off x="5643570" y="1357298"/>
            <a:ext cx="2013693" cy="369332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hr-HR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naslov iznad tablice</a:t>
            </a:r>
            <a:endParaRPr lang="hr-HR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Right Arrow 7"/>
          <p:cNvSpPr/>
          <p:nvPr/>
        </p:nvSpPr>
        <p:spPr>
          <a:xfrm rot="10169113">
            <a:off x="4848090" y="1416466"/>
            <a:ext cx="687894" cy="428628"/>
          </a:xfrm>
          <a:prstGeom prst="rightArrow">
            <a:avLst/>
          </a:prstGeom>
          <a:solidFill>
            <a:schemeClr val="tx1"/>
          </a:solidFill>
          <a:ln w="3175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TextBox 8"/>
          <p:cNvSpPr txBox="1"/>
          <p:nvPr/>
        </p:nvSpPr>
        <p:spPr>
          <a:xfrm>
            <a:off x="6143636" y="5857892"/>
            <a:ext cx="2857520" cy="923330"/>
          </a:xfrm>
          <a:prstGeom prst="rect">
            <a:avLst/>
          </a:prstGeom>
          <a:solidFill>
            <a:schemeClr val="tx1"/>
          </a:solidFill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r>
              <a:rPr lang="hr-HR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izvor tablice ispod </a:t>
            </a:r>
          </a:p>
          <a:p>
            <a:r>
              <a:rPr lang="hr-HR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(osim ako nije vlastita tablica, onda ne pišete ništa)</a:t>
            </a:r>
            <a:endParaRPr lang="hr-HR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Right Arrow 9"/>
          <p:cNvSpPr/>
          <p:nvPr/>
        </p:nvSpPr>
        <p:spPr>
          <a:xfrm rot="11757244">
            <a:off x="5329705" y="5960839"/>
            <a:ext cx="809139" cy="428628"/>
          </a:xfrm>
          <a:prstGeom prst="rightArrow">
            <a:avLst/>
          </a:prstGeom>
          <a:solidFill>
            <a:schemeClr val="tx1"/>
          </a:solidFill>
          <a:ln w="3175">
            <a:solidFill>
              <a:schemeClr val="bg1">
                <a:lumMod val="95000"/>
                <a:lumOff val="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2181078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Content Placeholder 2"/>
          <p:cNvSpPr>
            <a:spLocks noGrp="1"/>
          </p:cNvSpPr>
          <p:nvPr>
            <p:ph sz="quarter" idx="1"/>
          </p:nvPr>
        </p:nvSpPr>
        <p:spPr>
          <a:xfrm>
            <a:off x="179512" y="908720"/>
            <a:ext cx="8678198" cy="4810140"/>
          </a:xfrm>
        </p:spPr>
        <p:txBody>
          <a:bodyPr/>
          <a:lstStyle/>
          <a:p>
            <a:pPr>
              <a:spcBef>
                <a:spcPts val="1200"/>
              </a:spcBef>
              <a:buSzPct val="100000"/>
              <a:buFont typeface="Calibri" panose="020F0502020204030204" pitchFamily="34" charset="0"/>
              <a:buChar char="–"/>
            </a:pPr>
            <a:r>
              <a:rPr lang="hr-HR" sz="3200" dirty="0" smtClean="0"/>
              <a:t>grupa</a:t>
            </a:r>
            <a:r>
              <a:rPr lang="hr-HR" sz="3200" b="1" dirty="0" smtClean="0"/>
              <a:t> </a:t>
            </a:r>
            <a:r>
              <a:rPr lang="vi-VN" sz="3200" b="1" dirty="0" smtClean="0">
                <a:solidFill>
                  <a:srgbClr val="FFC000"/>
                </a:solidFill>
              </a:rPr>
              <a:t>A</a:t>
            </a:r>
            <a:r>
              <a:rPr lang="vi-VN" sz="3200" dirty="0" smtClean="0"/>
              <a:t> – Glazbeni</a:t>
            </a:r>
            <a:r>
              <a:rPr lang="hr-HR" sz="3200" dirty="0" smtClean="0"/>
              <a:t> </a:t>
            </a:r>
            <a:r>
              <a:rPr lang="vi-VN" sz="3200" dirty="0" smtClean="0"/>
              <a:t>trendovi </a:t>
            </a:r>
            <a:r>
              <a:rPr lang="vi-VN" sz="3200" dirty="0"/>
              <a:t>među mladima</a:t>
            </a:r>
          </a:p>
          <a:p>
            <a:pPr>
              <a:spcBef>
                <a:spcPts val="1200"/>
              </a:spcBef>
              <a:buSzPct val="100000"/>
              <a:buFont typeface="Calibri" panose="020F0502020204030204" pitchFamily="34" charset="0"/>
              <a:buChar char="–"/>
            </a:pPr>
            <a:r>
              <a:rPr lang="hr-HR" sz="3200" dirty="0"/>
              <a:t>grupa</a:t>
            </a:r>
            <a:r>
              <a:rPr lang="hr-HR" sz="3200" b="1" dirty="0"/>
              <a:t> </a:t>
            </a:r>
            <a:r>
              <a:rPr lang="vi-VN" sz="3200" b="1" dirty="0" smtClean="0">
                <a:solidFill>
                  <a:srgbClr val="FFC000"/>
                </a:solidFill>
              </a:rPr>
              <a:t>B</a:t>
            </a:r>
            <a:r>
              <a:rPr lang="vi-VN" sz="3200" dirty="0" smtClean="0"/>
              <a:t> – Mišljenje</a:t>
            </a:r>
            <a:r>
              <a:rPr lang="hr-HR" sz="3200" dirty="0" smtClean="0"/>
              <a:t> </a:t>
            </a:r>
            <a:r>
              <a:rPr lang="vi-VN" sz="3200" dirty="0" smtClean="0"/>
              <a:t>mladih </a:t>
            </a:r>
            <a:r>
              <a:rPr lang="vi-VN" sz="3200" dirty="0"/>
              <a:t>o moralu</a:t>
            </a:r>
          </a:p>
          <a:p>
            <a:pPr>
              <a:spcBef>
                <a:spcPts val="1200"/>
              </a:spcBef>
              <a:buSzPct val="100000"/>
              <a:buFont typeface="Calibri" panose="020F0502020204030204" pitchFamily="34" charset="0"/>
              <a:buChar char="–"/>
            </a:pPr>
            <a:r>
              <a:rPr lang="hr-HR" sz="3200" dirty="0"/>
              <a:t>grupa</a:t>
            </a:r>
            <a:r>
              <a:rPr lang="hr-HR" sz="3200" b="1" dirty="0"/>
              <a:t> </a:t>
            </a:r>
            <a:r>
              <a:rPr lang="vi-VN" sz="3200" b="1" dirty="0" smtClean="0">
                <a:solidFill>
                  <a:srgbClr val="FFC000"/>
                </a:solidFill>
              </a:rPr>
              <a:t>C</a:t>
            </a:r>
            <a:r>
              <a:rPr lang="vi-VN" sz="3200" dirty="0" smtClean="0"/>
              <a:t> – Život</a:t>
            </a:r>
            <a:r>
              <a:rPr lang="hr-HR" sz="3200" dirty="0" smtClean="0"/>
              <a:t> </a:t>
            </a:r>
            <a:r>
              <a:rPr lang="vi-VN" sz="3200" dirty="0" smtClean="0"/>
              <a:t>mladih </a:t>
            </a:r>
            <a:r>
              <a:rPr lang="vi-VN" sz="3200" dirty="0"/>
              <a:t>na otoku</a:t>
            </a:r>
          </a:p>
          <a:p>
            <a:pPr>
              <a:spcBef>
                <a:spcPts val="1200"/>
              </a:spcBef>
              <a:buSzPct val="100000"/>
              <a:buFont typeface="Calibri" panose="020F0502020204030204" pitchFamily="34" charset="0"/>
              <a:buChar char="–"/>
            </a:pPr>
            <a:r>
              <a:rPr lang="hr-HR" sz="3200" dirty="0"/>
              <a:t>grupa</a:t>
            </a:r>
            <a:r>
              <a:rPr lang="hr-HR" sz="3200" b="1" dirty="0"/>
              <a:t> </a:t>
            </a:r>
            <a:r>
              <a:rPr lang="vi-VN" sz="3200" b="1" dirty="0" smtClean="0">
                <a:solidFill>
                  <a:srgbClr val="FFC000"/>
                </a:solidFill>
              </a:rPr>
              <a:t>D</a:t>
            </a:r>
            <a:r>
              <a:rPr lang="vi-VN" sz="3200" dirty="0" smtClean="0"/>
              <a:t> –</a:t>
            </a:r>
            <a:r>
              <a:rPr lang="hr-HR" sz="3200" dirty="0" smtClean="0"/>
              <a:t> </a:t>
            </a:r>
            <a:r>
              <a:rPr lang="vi-VN" sz="3200" dirty="0" smtClean="0"/>
              <a:t>Stres </a:t>
            </a:r>
            <a:r>
              <a:rPr lang="vi-VN" sz="3200" dirty="0"/>
              <a:t>kod mladih</a:t>
            </a:r>
            <a:endParaRPr lang="hr-HR" sz="32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4624"/>
            <a:ext cx="8153400" cy="99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hr-HR" dirty="0" smtClean="0"/>
              <a:t>TEME ISTRAŽIVANJA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3538764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/>
          <p:cNvSpPr txBox="1">
            <a:spLocks/>
          </p:cNvSpPr>
          <p:nvPr/>
        </p:nvSpPr>
        <p:spPr>
          <a:xfrm>
            <a:off x="179512" y="116632"/>
            <a:ext cx="5214938" cy="990600"/>
          </a:xfrm>
          <a:prstGeom prst="rect">
            <a:avLst/>
          </a:prstGeom>
        </p:spPr>
        <p:txBody>
          <a:bodyPr/>
          <a:lstStyle>
            <a:lvl1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 kern="1200">
                <a:ln w="6350">
                  <a:noFill/>
                </a:ln>
                <a:solidFill>
                  <a:schemeClr val="tx1"/>
                </a:solidFill>
                <a:effectLst>
                  <a:outerShdw blurRad="114300" dist="101600" dir="2700000" algn="tl" rotWithShape="0">
                    <a:srgbClr val="000000">
                      <a:alpha val="40000"/>
                    </a:srgbClr>
                  </a:outerShdw>
                </a:effectLst>
                <a:latin typeface="Trebuchet MS" pitchFamily="34" charset="0"/>
                <a:ea typeface="+mj-ea"/>
                <a:cs typeface="+mj-cs"/>
              </a:defRPr>
            </a:lvl1pPr>
            <a:lvl2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rebuchet MS" pitchFamily="34" charset="0"/>
              </a:defRPr>
            </a:lvl2pPr>
            <a:lvl3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rebuchet MS" pitchFamily="34" charset="0"/>
              </a:defRPr>
            </a:lvl3pPr>
            <a:lvl4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rebuchet MS" pitchFamily="34" charset="0"/>
              </a:defRPr>
            </a:lvl4pPr>
            <a:lvl5pPr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rebuchet MS" pitchFamily="34" charset="0"/>
              </a:defRPr>
            </a:lvl5pPr>
            <a:lvl6pPr marL="4572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rebuchet MS" pitchFamily="34" charset="0"/>
              </a:defRPr>
            </a:lvl6pPr>
            <a:lvl7pPr marL="9144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rebuchet MS" pitchFamily="34" charset="0"/>
              </a:defRPr>
            </a:lvl7pPr>
            <a:lvl8pPr marL="13716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rebuchet MS" pitchFamily="34" charset="0"/>
              </a:defRPr>
            </a:lvl8pPr>
            <a:lvl9pPr marL="1828800" algn="l" rtl="0" eaLnBrk="1" fontAlgn="base" hangingPunct="1">
              <a:spcBef>
                <a:spcPct val="0"/>
              </a:spcBef>
              <a:spcAft>
                <a:spcPct val="0"/>
              </a:spcAft>
              <a:defRPr sz="3600" b="1">
                <a:solidFill>
                  <a:schemeClr val="tx1"/>
                </a:solidFill>
                <a:latin typeface="Trebuchet MS" pitchFamily="34" charset="0"/>
              </a:defRPr>
            </a:lvl9pPr>
          </a:lstStyle>
          <a:p>
            <a:r>
              <a:rPr lang="vi-VN" sz="3200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NACRT </a:t>
            </a:r>
            <a:r>
              <a:rPr lang="hr-HR" sz="3200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ZNANSTVENOG</a:t>
            </a:r>
            <a:r>
              <a:rPr lang="vi-VN" sz="3200" dirty="0" smtClean="0">
                <a:solidFill>
                  <a:srgbClr val="FFC000"/>
                </a:solidFill>
                <a:latin typeface="Arial" charset="0"/>
                <a:cs typeface="Arial" charset="0"/>
              </a:rPr>
              <a:t> ISTRAŽIVANJA</a:t>
            </a:r>
            <a:endParaRPr lang="hr-HR" sz="3200" dirty="0" smtClean="0">
              <a:solidFill>
                <a:srgbClr val="FFC000"/>
              </a:solidFill>
              <a:latin typeface="Arial" charset="0"/>
              <a:cs typeface="Arial" charset="0"/>
            </a:endParaRPr>
          </a:p>
        </p:txBody>
      </p:sp>
      <p:sp>
        <p:nvSpPr>
          <p:cNvPr id="26" name="Content Placeholder 2"/>
          <p:cNvSpPr txBox="1">
            <a:spLocks/>
          </p:cNvSpPr>
          <p:nvPr/>
        </p:nvSpPr>
        <p:spPr>
          <a:xfrm>
            <a:off x="107504" y="1288596"/>
            <a:ext cx="5400600" cy="5023651"/>
          </a:xfrm>
          <a:prstGeom prst="rect">
            <a:avLst/>
          </a:prstGeom>
        </p:spPr>
        <p:txBody>
          <a:bodyPr/>
          <a:lstStyle>
            <a:lvl1pPr marL="547688" indent="-4111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F9F9F9"/>
              </a:buClr>
              <a:buSzPct val="65000"/>
              <a:buFont typeface="Wingdings 2" pitchFamily="18" charset="2"/>
              <a:buChar char=""/>
              <a:defRPr sz="28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868363" indent="-282575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80000"/>
              <a:buFont typeface="Wingdings 2" pitchFamily="18" charset="2"/>
              <a:buChar char=""/>
              <a:defRPr sz="24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1133475" indent="-228600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95000"/>
              <a:buFont typeface="Wingdings" pitchFamily="2" charset="2"/>
              <a:buChar char=""/>
              <a:defRPr sz="22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52550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SzPct val="100000"/>
              <a:buFont typeface="Wingdings 3" pitchFamily="18" charset="2"/>
              <a:buChar char="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544638" indent="-182563" algn="l" rtl="0" eaLnBrk="1" fontAlgn="base" hangingPunct="1">
              <a:spcBef>
                <a:spcPct val="20000"/>
              </a:spcBef>
              <a:spcAft>
                <a:spcPct val="0"/>
              </a:spcAft>
              <a:buClr>
                <a:schemeClr val="tx1"/>
              </a:buClr>
              <a:buFont typeface="Wingdings 2" pitchFamily="18" charset="2"/>
              <a:buChar char=""/>
              <a:defRPr sz="2000" kern="1200">
                <a:solidFill>
                  <a:schemeClr val="tx1"/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1764792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3"/>
              <a:buChar char="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65960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67128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368296" indent="-182880" algn="l" rtl="0" eaLnBrk="1" latinLnBrk="0" hangingPunct="1">
              <a:spcBef>
                <a:spcPct val="20000"/>
              </a:spcBef>
              <a:buClr>
                <a:schemeClr val="tx1"/>
              </a:buClr>
              <a:buFont typeface="Wingdings 2"/>
              <a:buChar char=""/>
              <a:defRPr kumimoji="0" sz="14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SzPct val="100000"/>
              <a:buFont typeface="Tw Cen MT" pitchFamily="34" charset="-18"/>
              <a:buAutoNum type="arabicPeriod"/>
            </a:pP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Definiranje problema</a:t>
            </a:r>
          </a:p>
          <a:p>
            <a:pPr marL="457200" indent="-457200">
              <a:buSzPct val="100000"/>
              <a:buFont typeface="Tw Cen MT" pitchFamily="34" charset="-18"/>
              <a:buAutoNum type="arabicPeriod"/>
            </a:pP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Upoznavanje s dostupnom literaturom</a:t>
            </a:r>
          </a:p>
          <a:p>
            <a:pPr marL="457200" indent="-457200">
              <a:buSzPct val="100000"/>
              <a:buFont typeface="Tw Cen MT" pitchFamily="34" charset="-18"/>
              <a:buAutoNum type="arabicPeriod"/>
            </a:pP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Definiranje reprezentativnog uzorka</a:t>
            </a:r>
          </a:p>
          <a:p>
            <a:pPr marL="457200" indent="-457200">
              <a:buSzPct val="100000"/>
              <a:buFont typeface="Tw Cen MT" pitchFamily="34" charset="-18"/>
              <a:buAutoNum type="arabicPeriod"/>
            </a:pP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Postavljanje hipoteze</a:t>
            </a:r>
          </a:p>
          <a:p>
            <a:pPr marL="457200" indent="-457200">
              <a:buSzPct val="100000"/>
              <a:buFont typeface="Tw Cen MT" pitchFamily="34" charset="-18"/>
              <a:buAutoNum type="arabicPeriod"/>
            </a:pP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Odabiranje metoda i tehnika istraživanja</a:t>
            </a:r>
          </a:p>
          <a:p>
            <a:pPr marL="457200" indent="-457200">
              <a:buSzPct val="100000"/>
              <a:buFont typeface="Tw Cen MT" pitchFamily="34" charset="-18"/>
              <a:buAutoNum type="arabicPeriod"/>
            </a:pP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Prikupljanje podataka</a:t>
            </a:r>
          </a:p>
          <a:p>
            <a:pPr marL="457200" indent="-457200">
              <a:buSzPct val="100000"/>
              <a:buFont typeface="Tw Cen MT" pitchFamily="34" charset="-18"/>
              <a:buAutoNum type="arabicPeriod"/>
            </a:pP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Analiza </a:t>
            </a:r>
            <a:r>
              <a:rPr lang="hr-HR" dirty="0" smtClean="0">
                <a:latin typeface="Calibri" panose="020F0502020204030204" pitchFamily="34" charset="0"/>
                <a:cs typeface="Calibri" panose="020F0502020204030204" pitchFamily="34" charset="0"/>
              </a:rPr>
              <a:t>prikupljenih podataka</a:t>
            </a:r>
            <a:endParaRPr lang="vi-VN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SzPct val="100000"/>
              <a:buFont typeface="Tw Cen MT" pitchFamily="34" charset="-18"/>
              <a:buAutoNum type="arabicPeriod"/>
            </a:pPr>
            <a:r>
              <a:rPr lang="vi-VN" dirty="0" smtClean="0">
                <a:latin typeface="Calibri" panose="020F0502020204030204" pitchFamily="34" charset="0"/>
                <a:cs typeface="Calibri" panose="020F0502020204030204" pitchFamily="34" charset="0"/>
              </a:rPr>
              <a:t>Izvođenje zaključka - sinteza</a:t>
            </a:r>
            <a:endParaRPr lang="hr-HR" dirty="0" smtClean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8" name="Rectangle 6"/>
          <p:cNvSpPr>
            <a:spLocks noChangeArrowheads="1"/>
          </p:cNvSpPr>
          <p:nvPr/>
        </p:nvSpPr>
        <p:spPr bwMode="auto">
          <a:xfrm>
            <a:off x="5580112" y="4590372"/>
            <a:ext cx="3366000" cy="409575"/>
          </a:xfrm>
          <a:prstGeom prst="rect">
            <a:avLst/>
          </a:prstGeom>
          <a:solidFill>
            <a:srgbClr val="3366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hr-HR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Odabir uzorka</a:t>
            </a:r>
            <a:endParaRPr 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9" name="Rectangle 10"/>
          <p:cNvSpPr>
            <a:spLocks noChangeArrowheads="1"/>
          </p:cNvSpPr>
          <p:nvPr/>
        </p:nvSpPr>
        <p:spPr bwMode="auto">
          <a:xfrm>
            <a:off x="5580112" y="3687538"/>
            <a:ext cx="3366000" cy="481012"/>
          </a:xfrm>
          <a:prstGeom prst="rect">
            <a:avLst/>
          </a:prstGeom>
          <a:solidFill>
            <a:srgbClr val="3366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Postavljanje hipoteze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0" name="Rectangle 14"/>
          <p:cNvSpPr>
            <a:spLocks noChangeArrowheads="1"/>
          </p:cNvSpPr>
          <p:nvPr/>
        </p:nvSpPr>
        <p:spPr bwMode="auto">
          <a:xfrm>
            <a:off x="5580112" y="2803754"/>
            <a:ext cx="3366000" cy="461962"/>
          </a:xfrm>
          <a:prstGeom prst="rect">
            <a:avLst/>
          </a:prstGeom>
          <a:solidFill>
            <a:srgbClr val="3366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hr-HR" sz="24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Odabir metoda i tehnika</a:t>
            </a:r>
            <a:endParaRPr lang="en-US" sz="24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1" name="Rectangle 15"/>
          <p:cNvSpPr>
            <a:spLocks noChangeArrowheads="1"/>
          </p:cNvSpPr>
          <p:nvPr/>
        </p:nvSpPr>
        <p:spPr bwMode="auto">
          <a:xfrm>
            <a:off x="5580112" y="1934257"/>
            <a:ext cx="3366000" cy="447675"/>
          </a:xfrm>
          <a:prstGeom prst="rect">
            <a:avLst/>
          </a:prstGeom>
          <a:solidFill>
            <a:srgbClr val="FFC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hr-HR" sz="2400" b="1" dirty="0">
                <a:solidFill>
                  <a:schemeClr val="bg1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Prikupljanje podataka</a:t>
            </a:r>
            <a:endParaRPr lang="en-US" sz="2400" b="1" dirty="0">
              <a:solidFill>
                <a:schemeClr val="bg1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2" name="Rectangle 4"/>
          <p:cNvSpPr>
            <a:spLocks noChangeArrowheads="1"/>
          </p:cNvSpPr>
          <p:nvPr/>
        </p:nvSpPr>
        <p:spPr bwMode="auto">
          <a:xfrm>
            <a:off x="5580112" y="6243638"/>
            <a:ext cx="3366000" cy="400050"/>
          </a:xfrm>
          <a:prstGeom prst="rect">
            <a:avLst/>
          </a:prstGeom>
          <a:solidFill>
            <a:srgbClr val="3366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Definiranje problema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3" name="Rectangle 15"/>
          <p:cNvSpPr>
            <a:spLocks noChangeArrowheads="1"/>
          </p:cNvSpPr>
          <p:nvPr/>
        </p:nvSpPr>
        <p:spPr bwMode="auto">
          <a:xfrm>
            <a:off x="5580112" y="195263"/>
            <a:ext cx="3366000" cy="447675"/>
          </a:xfrm>
          <a:prstGeom prst="rect">
            <a:avLst/>
          </a:prstGeom>
          <a:solidFill>
            <a:srgbClr val="138338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hr-HR" sz="28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Sinteza</a:t>
            </a:r>
            <a:endParaRPr lang="en-US" sz="2800" b="1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4" name="Rectangle 4"/>
          <p:cNvSpPr>
            <a:spLocks noChangeArrowheads="1"/>
          </p:cNvSpPr>
          <p:nvPr/>
        </p:nvSpPr>
        <p:spPr bwMode="auto">
          <a:xfrm>
            <a:off x="5580112" y="5421769"/>
            <a:ext cx="3366000" cy="400050"/>
          </a:xfrm>
          <a:prstGeom prst="rect">
            <a:avLst/>
          </a:prstGeom>
          <a:solidFill>
            <a:srgbClr val="336699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Pregled literature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5" name="Down Arrow 34"/>
          <p:cNvSpPr/>
          <p:nvPr/>
        </p:nvSpPr>
        <p:spPr bwMode="auto">
          <a:xfrm rot="10800000">
            <a:off x="6977363" y="5889855"/>
            <a:ext cx="571500" cy="28575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r-HR"/>
          </a:p>
        </p:txBody>
      </p:sp>
      <p:sp>
        <p:nvSpPr>
          <p:cNvPr id="36" name="Down Arrow 35"/>
          <p:cNvSpPr/>
          <p:nvPr/>
        </p:nvSpPr>
        <p:spPr bwMode="auto">
          <a:xfrm rot="10800000">
            <a:off x="6977363" y="5067983"/>
            <a:ext cx="571500" cy="28575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r-HR"/>
          </a:p>
        </p:txBody>
      </p:sp>
      <p:sp>
        <p:nvSpPr>
          <p:cNvPr id="37" name="Down Arrow 36"/>
          <p:cNvSpPr/>
          <p:nvPr/>
        </p:nvSpPr>
        <p:spPr bwMode="auto">
          <a:xfrm rot="10800000">
            <a:off x="6977363" y="4236586"/>
            <a:ext cx="571500" cy="28575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r-HR"/>
          </a:p>
        </p:txBody>
      </p:sp>
      <p:sp>
        <p:nvSpPr>
          <p:cNvPr id="38" name="Down Arrow 37"/>
          <p:cNvSpPr/>
          <p:nvPr/>
        </p:nvSpPr>
        <p:spPr bwMode="auto">
          <a:xfrm rot="10800000">
            <a:off x="6977362" y="3333752"/>
            <a:ext cx="571500" cy="28575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r-HR"/>
          </a:p>
        </p:txBody>
      </p:sp>
      <p:sp>
        <p:nvSpPr>
          <p:cNvPr id="39" name="Down Arrow 38"/>
          <p:cNvSpPr/>
          <p:nvPr/>
        </p:nvSpPr>
        <p:spPr bwMode="auto">
          <a:xfrm rot="10800000">
            <a:off x="6977362" y="2449968"/>
            <a:ext cx="571500" cy="28575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r-HR"/>
          </a:p>
        </p:txBody>
      </p:sp>
      <p:sp>
        <p:nvSpPr>
          <p:cNvPr id="40" name="Down Arrow 39"/>
          <p:cNvSpPr/>
          <p:nvPr/>
        </p:nvSpPr>
        <p:spPr bwMode="auto">
          <a:xfrm rot="10800000">
            <a:off x="6977362" y="1580471"/>
            <a:ext cx="571500" cy="28575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r-HR"/>
          </a:p>
        </p:txBody>
      </p:sp>
      <p:sp>
        <p:nvSpPr>
          <p:cNvPr id="41" name="Rectangle 15"/>
          <p:cNvSpPr>
            <a:spLocks noChangeArrowheads="1"/>
          </p:cNvSpPr>
          <p:nvPr/>
        </p:nvSpPr>
        <p:spPr bwMode="auto">
          <a:xfrm>
            <a:off x="5580112" y="1064760"/>
            <a:ext cx="3366000" cy="447675"/>
          </a:xfrm>
          <a:prstGeom prst="rect">
            <a:avLst/>
          </a:prstGeom>
          <a:solidFill>
            <a:srgbClr val="FF0000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anchor="ctr"/>
          <a:lstStyle/>
          <a:p>
            <a:pPr algn="ctr"/>
            <a:r>
              <a:rPr lang="hr-HR" sz="28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alibri" panose="020F0502020204030204" pitchFamily="34" charset="0"/>
                <a:cs typeface="Calibri" panose="020F0502020204030204" pitchFamily="34" charset="0"/>
              </a:rPr>
              <a:t>Analiza podataka</a:t>
            </a:r>
            <a:endParaRPr lang="en-US" sz="2800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2" name="Down Arrow 41"/>
          <p:cNvSpPr/>
          <p:nvPr/>
        </p:nvSpPr>
        <p:spPr bwMode="auto">
          <a:xfrm rot="10800000">
            <a:off x="6977362" y="710974"/>
            <a:ext cx="571500" cy="285750"/>
          </a:xfrm>
          <a:prstGeom prst="downArrow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806584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3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25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250"/>
                                        <p:tgtEl>
                                          <p:spTgt spid="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2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5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3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250"/>
                            </p:stCondLst>
                            <p:childTnLst>
                              <p:par>
                                <p:cTn id="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28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50"/>
                                        <p:tgtEl>
                                          <p:spTgt spid="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250"/>
                            </p:stCondLst>
                            <p:childTnLst>
                              <p:par>
                                <p:cTn id="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2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500"/>
                            </p:stCondLst>
                            <p:childTnLst>
                              <p:par>
                                <p:cTn id="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50"/>
                                        <p:tgtEl>
                                          <p:spTgt spid="29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25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50"/>
                                        <p:tgtEl>
                                          <p:spTgt spid="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2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500"/>
                            </p:stCondLst>
                            <p:childTnLst>
                              <p:par>
                                <p:cTn id="7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250"/>
                                        <p:tgtEl>
                                          <p:spTgt spid="30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25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250"/>
                            </p:stCondLst>
                            <p:childTnLst>
                              <p:par>
                                <p:cTn id="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6" fill="hold">
                            <p:stCondLst>
                              <p:cond delay="500"/>
                            </p:stCondLst>
                            <p:childTnLst>
                              <p:par>
                                <p:cTn id="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250"/>
                                        <p:tgtEl>
                                          <p:spTgt spid="3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50"/>
                                        <p:tgtEl>
                                          <p:spTgt spid="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50"/>
                            </p:stCondLst>
                            <p:childTnLst>
                              <p:par>
                                <p:cTn id="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50"/>
                                        <p:tgtEl>
                                          <p:spTgt spid="4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50"/>
                                        <p:tgtEl>
                                          <p:spTgt spid="4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250"/>
                                        <p:tgtEl>
                                          <p:spTgt spid="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>
                            <p:stCondLst>
                              <p:cond delay="250"/>
                            </p:stCondLst>
                            <p:childTnLst>
                              <p:par>
                                <p:cTn id="1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2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50"/>
                                        <p:tgtEl>
                                          <p:spTgt spid="3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5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build="p"/>
      <p:bldP spid="28" grpId="0" build="allAtOnce" animBg="1"/>
      <p:bldP spid="29" grpId="0" build="allAtOnce" animBg="1"/>
      <p:bldP spid="30" grpId="0" build="allAtOnce" animBg="1"/>
      <p:bldP spid="31" grpId="0" build="allAtOnce" animBg="1"/>
      <p:bldP spid="32" grpId="0" build="allAtOnce" animBg="1"/>
      <p:bldP spid="33" grpId="0" build="allAtOnce" animBg="1"/>
      <p:bldP spid="34" grpId="0" build="allAtOnce" animBg="1"/>
      <p:bldP spid="35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build="allAtOnce" animBg="1"/>
      <p:bldP spid="4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0" y="142852"/>
            <a:ext cx="9144000" cy="6715148"/>
          </a:xfrm>
          <a:solidFill>
            <a:schemeClr val="bg1"/>
          </a:solidFill>
        </p:spPr>
        <p:txBody>
          <a:bodyPr>
            <a:normAutofit fontScale="77500" lnSpcReduction="20000"/>
          </a:bodyPr>
          <a:lstStyle/>
          <a:p>
            <a:pPr marL="514350" indent="-514350">
              <a:lnSpc>
                <a:spcPct val="120000"/>
              </a:lnSpc>
              <a:spcBef>
                <a:spcPts val="1800"/>
              </a:spcBef>
              <a:buSzPct val="100000"/>
              <a:buFont typeface="+mj-lt"/>
              <a:buAutoNum type="arabicPeriod"/>
              <a:defRPr/>
            </a:pPr>
            <a:r>
              <a:rPr lang="hr-HR" b="1" dirty="0" smtClean="0">
                <a:solidFill>
                  <a:srgbClr val="FFC000"/>
                </a:solidFill>
              </a:rPr>
              <a:t>UVOD</a:t>
            </a:r>
            <a:r>
              <a:rPr lang="hr-HR" dirty="0" smtClean="0"/>
              <a:t> </a:t>
            </a:r>
          </a:p>
          <a:p>
            <a:pPr marL="792000" lvl="1" indent="-324000">
              <a:lnSpc>
                <a:spcPct val="120000"/>
              </a:lnSpc>
              <a:buSzPct val="100000"/>
              <a:defRPr/>
            </a:pPr>
            <a:r>
              <a:rPr lang="hr-HR" dirty="0" smtClean="0"/>
              <a:t>definiranje pojmova koji se istražuju</a:t>
            </a:r>
          </a:p>
          <a:p>
            <a:pPr marL="792000" lvl="1" indent="-324000">
              <a:lnSpc>
                <a:spcPct val="120000"/>
              </a:lnSpc>
              <a:buSzPct val="100000"/>
              <a:defRPr/>
            </a:pPr>
            <a:r>
              <a:rPr lang="hr-HR" dirty="0" smtClean="0"/>
              <a:t>upoznavanje s literaturom</a:t>
            </a:r>
          </a:p>
          <a:p>
            <a:pPr marL="514350" indent="-514350">
              <a:lnSpc>
                <a:spcPct val="120000"/>
              </a:lnSpc>
              <a:buSzPct val="100000"/>
              <a:buFont typeface="+mj-lt"/>
              <a:buAutoNum type="arabicPeriod"/>
              <a:defRPr/>
            </a:pPr>
            <a:r>
              <a:rPr lang="hr-HR" b="1" dirty="0" smtClean="0">
                <a:solidFill>
                  <a:srgbClr val="FFC000"/>
                </a:solidFill>
              </a:rPr>
              <a:t>PROBLEMI, HIPOTEZE I CILJ ISTRAŽIVANJA</a:t>
            </a:r>
          </a:p>
          <a:p>
            <a:pPr marL="514350" indent="-514350">
              <a:lnSpc>
                <a:spcPct val="120000"/>
              </a:lnSpc>
              <a:buSzPct val="100000"/>
              <a:buFont typeface="+mj-lt"/>
              <a:buAutoNum type="arabicPeriod"/>
              <a:defRPr/>
            </a:pPr>
            <a:r>
              <a:rPr lang="hr-HR" b="1" dirty="0" smtClean="0">
                <a:solidFill>
                  <a:srgbClr val="FFC000"/>
                </a:solidFill>
              </a:rPr>
              <a:t>METODOLOGIJA</a:t>
            </a:r>
          </a:p>
          <a:p>
            <a:pPr marL="792000" lvl="1" indent="-324000">
              <a:lnSpc>
                <a:spcPct val="120000"/>
              </a:lnSpc>
              <a:buSzPct val="100000"/>
              <a:defRPr/>
            </a:pPr>
            <a:r>
              <a:rPr lang="hr-HR" dirty="0" smtClean="0"/>
              <a:t>uzorak</a:t>
            </a:r>
          </a:p>
          <a:p>
            <a:pPr marL="792000" lvl="1" indent="-324000">
              <a:lnSpc>
                <a:spcPct val="120000"/>
              </a:lnSpc>
              <a:buSzPct val="100000"/>
              <a:defRPr/>
            </a:pPr>
            <a:r>
              <a:rPr lang="hr-HR" dirty="0" smtClean="0"/>
              <a:t>metoda ispitivanja (anketa, intervju, analiza sadržaja)</a:t>
            </a:r>
          </a:p>
          <a:p>
            <a:pPr marL="792000" lvl="1" indent="-324000">
              <a:lnSpc>
                <a:spcPct val="120000"/>
              </a:lnSpc>
              <a:buSzPct val="100000"/>
              <a:defRPr/>
            </a:pPr>
            <a:r>
              <a:rPr lang="hr-HR" dirty="0" smtClean="0"/>
              <a:t>postupak</a:t>
            </a:r>
          </a:p>
          <a:p>
            <a:pPr marL="514350" indent="-514350">
              <a:lnSpc>
                <a:spcPct val="120000"/>
              </a:lnSpc>
              <a:buSzPct val="100000"/>
              <a:buFont typeface="+mj-lt"/>
              <a:buAutoNum type="arabicPeriod"/>
              <a:defRPr/>
            </a:pPr>
            <a:r>
              <a:rPr lang="hr-HR" b="1" dirty="0" smtClean="0">
                <a:solidFill>
                  <a:srgbClr val="FFC000"/>
                </a:solidFill>
              </a:rPr>
              <a:t>REZULTATI I RASPRAVA</a:t>
            </a:r>
          </a:p>
          <a:p>
            <a:pPr marL="792000" lvl="1" indent="-324000">
              <a:lnSpc>
                <a:spcPct val="120000"/>
              </a:lnSpc>
              <a:buSzPct val="100000"/>
              <a:defRPr/>
            </a:pPr>
            <a:r>
              <a:rPr lang="hr-HR" dirty="0" smtClean="0"/>
              <a:t>analiza odgovora (statistike)</a:t>
            </a:r>
          </a:p>
          <a:p>
            <a:pPr marL="792000" lvl="1" indent="-324000">
              <a:lnSpc>
                <a:spcPct val="120000"/>
              </a:lnSpc>
              <a:buSzPct val="100000"/>
              <a:defRPr/>
            </a:pPr>
            <a:r>
              <a:rPr lang="hr-HR" dirty="0" smtClean="0"/>
              <a:t>sinteza podataka i teorije (povezivanje rezultata i hipoteza)</a:t>
            </a:r>
          </a:p>
          <a:p>
            <a:pPr marL="792000" lvl="1" indent="-324000">
              <a:lnSpc>
                <a:spcPct val="120000"/>
              </a:lnSpc>
              <a:buSzPct val="100000"/>
              <a:defRPr/>
            </a:pPr>
            <a:r>
              <a:rPr lang="hr-HR" dirty="0" smtClean="0"/>
              <a:t>potvrđivanje/odbacivanje početne hipoteze</a:t>
            </a:r>
          </a:p>
          <a:p>
            <a:pPr marL="514350" indent="-514350">
              <a:lnSpc>
                <a:spcPct val="120000"/>
              </a:lnSpc>
              <a:buSzPct val="100000"/>
              <a:buFont typeface="+mj-lt"/>
              <a:buAutoNum type="arabicPeriod"/>
              <a:defRPr/>
            </a:pPr>
            <a:r>
              <a:rPr lang="hr-HR" b="1" dirty="0" smtClean="0">
                <a:solidFill>
                  <a:srgbClr val="FFC000"/>
                </a:solidFill>
              </a:rPr>
              <a:t>ZAKLJUČAK</a:t>
            </a:r>
          </a:p>
          <a:p>
            <a:pPr marL="792000" lvl="1" indent="-324000">
              <a:lnSpc>
                <a:spcPct val="120000"/>
              </a:lnSpc>
              <a:buSzPct val="100000"/>
              <a:defRPr/>
            </a:pPr>
            <a:r>
              <a:rPr lang="hr-HR" dirty="0" smtClean="0"/>
              <a:t>što smo naučili/zaključili iz istraživanja</a:t>
            </a:r>
          </a:p>
          <a:p>
            <a:pPr marL="792000" lvl="1" indent="-324000">
              <a:lnSpc>
                <a:spcPct val="120000"/>
              </a:lnSpc>
              <a:buSzPct val="100000"/>
              <a:defRPr/>
            </a:pPr>
            <a:r>
              <a:rPr lang="hr-HR" dirty="0" smtClean="0"/>
              <a:t>upute budućim istraživačima</a:t>
            </a:r>
          </a:p>
          <a:p>
            <a:pPr marL="514350" indent="-514350">
              <a:lnSpc>
                <a:spcPct val="120000"/>
              </a:lnSpc>
              <a:buSzPct val="100000"/>
              <a:buFont typeface="+mj-lt"/>
              <a:buAutoNum type="arabicPeriod"/>
              <a:defRPr/>
            </a:pPr>
            <a:r>
              <a:rPr lang="hr-HR" b="1" dirty="0" smtClean="0">
                <a:solidFill>
                  <a:srgbClr val="FFC000"/>
                </a:solidFill>
              </a:rPr>
              <a:t>PRILOZI</a:t>
            </a:r>
            <a:r>
              <a:rPr lang="hr-HR" dirty="0" smtClean="0">
                <a:solidFill>
                  <a:srgbClr val="FFC000"/>
                </a:solidFill>
              </a:rPr>
              <a:t> </a:t>
            </a:r>
            <a:r>
              <a:rPr lang="hr-HR" sz="2500" dirty="0" smtClean="0"/>
              <a:t>(upitnici, protokoli intervjua, dokumenti i sl.)</a:t>
            </a:r>
            <a:endParaRPr lang="hr-HR" dirty="0" smtClean="0"/>
          </a:p>
          <a:p>
            <a:pPr marL="514350" indent="-514350">
              <a:lnSpc>
                <a:spcPct val="120000"/>
              </a:lnSpc>
              <a:buSzPct val="100000"/>
              <a:buFont typeface="+mj-lt"/>
              <a:buAutoNum type="arabicPeriod"/>
              <a:defRPr/>
            </a:pPr>
            <a:r>
              <a:rPr lang="hr-HR" b="1" dirty="0" smtClean="0">
                <a:solidFill>
                  <a:srgbClr val="FFC000"/>
                </a:solidFill>
              </a:rPr>
              <a:t>LITERATURA</a:t>
            </a:r>
          </a:p>
        </p:txBody>
      </p:sp>
      <p:sp>
        <p:nvSpPr>
          <p:cNvPr id="74754" name="Title 1"/>
          <p:cNvSpPr>
            <a:spLocks noGrp="1"/>
          </p:cNvSpPr>
          <p:nvPr>
            <p:ph type="title"/>
          </p:nvPr>
        </p:nvSpPr>
        <p:spPr>
          <a:xfrm>
            <a:off x="5572132" y="142852"/>
            <a:ext cx="3429024" cy="785818"/>
          </a:xfrm>
          <a:noFill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/>
          <a:p>
            <a:pPr algn="ctr"/>
            <a:r>
              <a:rPr lang="hr-HR" sz="4000" dirty="0" smtClean="0"/>
              <a:t>IZGLED RADA</a:t>
            </a:r>
          </a:p>
        </p:txBody>
      </p:sp>
      <p:sp>
        <p:nvSpPr>
          <p:cNvPr id="4" name="Pravokutnik 3"/>
          <p:cNvSpPr/>
          <p:nvPr/>
        </p:nvSpPr>
        <p:spPr>
          <a:xfrm>
            <a:off x="467544" y="142852"/>
            <a:ext cx="1214446" cy="4286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Pravokutnik 4"/>
          <p:cNvSpPr/>
          <p:nvPr/>
        </p:nvSpPr>
        <p:spPr>
          <a:xfrm>
            <a:off x="467544" y="1239822"/>
            <a:ext cx="5151516" cy="4286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6" name="Pravokutnik 5"/>
          <p:cNvSpPr/>
          <p:nvPr/>
        </p:nvSpPr>
        <p:spPr>
          <a:xfrm>
            <a:off x="467544" y="1668450"/>
            <a:ext cx="2225704" cy="3571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7" name="Pravokutnik 6"/>
          <p:cNvSpPr/>
          <p:nvPr/>
        </p:nvSpPr>
        <p:spPr>
          <a:xfrm>
            <a:off x="467544" y="3084510"/>
            <a:ext cx="2919268" cy="4286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8" name="Pravokutnik 7"/>
          <p:cNvSpPr/>
          <p:nvPr/>
        </p:nvSpPr>
        <p:spPr>
          <a:xfrm>
            <a:off x="467544" y="4513270"/>
            <a:ext cx="1623124" cy="4286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9" name="Pravokutnik 8"/>
          <p:cNvSpPr/>
          <p:nvPr/>
        </p:nvSpPr>
        <p:spPr>
          <a:xfrm>
            <a:off x="467544" y="5668978"/>
            <a:ext cx="1214446" cy="3571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10" name="Pravokutnik 9"/>
          <p:cNvSpPr/>
          <p:nvPr/>
        </p:nvSpPr>
        <p:spPr>
          <a:xfrm>
            <a:off x="467544" y="6026168"/>
            <a:ext cx="1785950" cy="42862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3507064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5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5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5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25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5" grpId="0" animBg="1"/>
      <p:bldP spid="5" grpId="1" animBg="1"/>
      <p:bldP spid="6" grpId="0" animBg="1"/>
      <p:bldP spid="6" grpId="1" animBg="1"/>
      <p:bldP spid="7" grpId="0" animBg="1"/>
      <p:bldP spid="7" grpId="1" animBg="1"/>
      <p:bldP spid="8" grpId="0" animBg="1"/>
      <p:bldP spid="8" grpId="1" animBg="1"/>
      <p:bldP spid="9" grpId="0" animBg="1"/>
      <p:bldP spid="9" grpId="1" animBg="1"/>
      <p:bldP spid="10" grpId="0" animBg="1"/>
      <p:bldP spid="10" grpId="1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1" name="Content Placeholder 2"/>
          <p:cNvSpPr>
            <a:spLocks noGrp="1"/>
          </p:cNvSpPr>
          <p:nvPr>
            <p:ph sz="quarter" idx="1"/>
          </p:nvPr>
        </p:nvSpPr>
        <p:spPr>
          <a:xfrm>
            <a:off x="214282" y="752071"/>
            <a:ext cx="8153400" cy="4810140"/>
          </a:xfrm>
        </p:spPr>
        <p:txBody>
          <a:bodyPr/>
          <a:lstStyle/>
          <a:p>
            <a:pPr>
              <a:buSzPct val="100000"/>
              <a:buFont typeface="Calibri" panose="020F0502020204030204" pitchFamily="34" charset="0"/>
              <a:buChar char="–"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Odnos roditelja i tinejdžera</a:t>
            </a:r>
          </a:p>
          <a:p>
            <a:pPr>
              <a:spcBef>
                <a:spcPts val="0"/>
              </a:spcBef>
              <a:buSzPct val="100000"/>
              <a:buFont typeface="Calibri" panose="020F0502020204030204" pitchFamily="34" charset="0"/>
              <a:buChar char="–"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Prihvaćenost tinejdžera u društvu</a:t>
            </a:r>
          </a:p>
          <a:p>
            <a:pPr>
              <a:spcBef>
                <a:spcPts val="0"/>
              </a:spcBef>
              <a:buSzPct val="100000"/>
              <a:buFont typeface="Calibri" panose="020F0502020204030204" pitchFamily="34" charset="0"/>
              <a:buChar char="–"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Spolni život adolescenata</a:t>
            </a:r>
          </a:p>
          <a:p>
            <a:pPr>
              <a:spcBef>
                <a:spcPts val="0"/>
              </a:spcBef>
              <a:buSzPct val="100000"/>
              <a:buFont typeface="Calibri" panose="020F0502020204030204" pitchFamily="34" charset="0"/>
              <a:buChar char="–"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Utjecaj prehrane na društveni život</a:t>
            </a:r>
          </a:p>
          <a:p>
            <a:pPr>
              <a:spcBef>
                <a:spcPts val="1800"/>
              </a:spcBef>
              <a:buSzPct val="100000"/>
              <a:buFont typeface="Calibri" panose="020F0502020204030204" pitchFamily="34" charset="0"/>
              <a:buChar char="–"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Mladi i glazba</a:t>
            </a:r>
          </a:p>
          <a:p>
            <a:pPr>
              <a:spcBef>
                <a:spcPts val="0"/>
              </a:spcBef>
              <a:buSzPct val="100000"/>
              <a:buFont typeface="Calibri" panose="020F0502020204030204" pitchFamily="34" charset="0"/>
              <a:buChar char="–"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Mladi i alkohol</a:t>
            </a:r>
          </a:p>
          <a:p>
            <a:pPr>
              <a:spcBef>
                <a:spcPts val="0"/>
              </a:spcBef>
              <a:buSzPct val="100000"/>
              <a:buFont typeface="Calibri" panose="020F0502020204030204" pitchFamily="34" charset="0"/>
              <a:buChar char="–"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Mladi i izvanškolske aktivnosti</a:t>
            </a:r>
          </a:p>
          <a:p>
            <a:pPr>
              <a:spcBef>
                <a:spcPts val="1800"/>
              </a:spcBef>
              <a:buSzPct val="100000"/>
              <a:buFont typeface="Calibri" panose="020F0502020204030204" pitchFamily="34" charset="0"/>
              <a:buChar char="–"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Utječu li </a:t>
            </a:r>
            <a:r>
              <a:rPr lang="hr-HR" sz="2400" dirty="0" err="1" smtClean="0">
                <a:latin typeface="Calibri" pitchFamily="34" charset="0"/>
                <a:cs typeface="Calibri" pitchFamily="34" charset="0"/>
              </a:rPr>
              <a:t>dr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. mreže na uspjeh u školi</a:t>
            </a:r>
          </a:p>
          <a:p>
            <a:pPr>
              <a:spcBef>
                <a:spcPts val="0"/>
              </a:spcBef>
              <a:buSzPct val="100000"/>
              <a:buFont typeface="Calibri" panose="020F0502020204030204" pitchFamily="34" charset="0"/>
              <a:buChar char="–"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Utjecaj okoline na odijevanje pojedinca</a:t>
            </a:r>
          </a:p>
          <a:p>
            <a:pPr>
              <a:spcBef>
                <a:spcPts val="0"/>
              </a:spcBef>
              <a:buSzPct val="100000"/>
              <a:buFont typeface="Calibri" panose="020F0502020204030204" pitchFamily="34" charset="0"/>
              <a:buChar char="–"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Mladi i alkohol</a:t>
            </a:r>
          </a:p>
          <a:p>
            <a:pPr>
              <a:spcBef>
                <a:spcPts val="0"/>
              </a:spcBef>
              <a:buSzPct val="100000"/>
              <a:buFont typeface="Calibri" panose="020F0502020204030204" pitchFamily="34" charset="0"/>
              <a:buChar char="–"/>
            </a:pPr>
            <a:r>
              <a:rPr lang="pl-PL" sz="2400" dirty="0" smtClean="0">
                <a:latin typeface="Calibri" pitchFamily="34" charset="0"/>
                <a:cs typeface="Calibri" pitchFamily="34" charset="0"/>
              </a:rPr>
              <a:t>Utjecaj prehrane na aktivnosti mladih</a:t>
            </a:r>
          </a:p>
          <a:p>
            <a:pPr>
              <a:spcBef>
                <a:spcPts val="1800"/>
              </a:spcBef>
              <a:buSzPct val="100000"/>
              <a:buFont typeface="Arial" panose="020B0604020202020204" pitchFamily="34" charset="0"/>
              <a:buChar char="–"/>
            </a:pPr>
            <a:r>
              <a:rPr lang="hr-HR" sz="2400" dirty="0" smtClean="0"/>
              <a:t>Mladi </a:t>
            </a:r>
            <a:r>
              <a:rPr lang="hr-HR" sz="2400" dirty="0"/>
              <a:t>i moderne ovisnosti</a:t>
            </a:r>
          </a:p>
          <a:p>
            <a:pPr>
              <a:buSzPct val="100000"/>
              <a:buFont typeface="Arial" panose="020B0604020202020204" pitchFamily="34" charset="0"/>
              <a:buChar char="–"/>
            </a:pPr>
            <a:r>
              <a:rPr lang="hr-HR" sz="2400" dirty="0"/>
              <a:t>Srednjoškolci i odabir studija</a:t>
            </a:r>
          </a:p>
          <a:p>
            <a:pPr>
              <a:buSzPct val="100000"/>
              <a:buFont typeface="Arial" panose="020B0604020202020204" pitchFamily="34" charset="0"/>
              <a:buChar char="–"/>
            </a:pPr>
            <a:r>
              <a:rPr lang="hr-HR" sz="2400" dirty="0"/>
              <a:t>Utjecaj roditelja na </a:t>
            </a:r>
            <a:r>
              <a:rPr lang="hr-HR" sz="2400" dirty="0" smtClean="0"/>
              <a:t>mlade</a:t>
            </a:r>
            <a:endParaRPr lang="hr-HR" sz="24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5536" y="44624"/>
            <a:ext cx="8153400" cy="9906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hr-HR" dirty="0" smtClean="0"/>
              <a:t>TEME </a:t>
            </a:r>
            <a:r>
              <a:rPr lang="hr-HR" dirty="0" smtClean="0"/>
              <a:t>ISTRAŽIVANJA PRIJAŠNJIH </a:t>
            </a:r>
            <a:r>
              <a:rPr lang="hr-HR" dirty="0" smtClean="0"/>
              <a:t>GODINA</a:t>
            </a:r>
            <a:endParaRPr lang="hr-HR" dirty="0"/>
          </a:p>
        </p:txBody>
      </p:sp>
      <p:sp>
        <p:nvSpPr>
          <p:cNvPr id="7" name="Right Brace 6"/>
          <p:cNvSpPr/>
          <p:nvPr/>
        </p:nvSpPr>
        <p:spPr>
          <a:xfrm>
            <a:off x="5217237" y="752071"/>
            <a:ext cx="285752" cy="1571636"/>
          </a:xfrm>
          <a:prstGeom prst="rightBrace">
            <a:avLst>
              <a:gd name="adj1" fmla="val 91296"/>
              <a:gd name="adj2" fmla="val 50423"/>
            </a:avLst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574427" y="1252137"/>
            <a:ext cx="1445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2011./12.</a:t>
            </a:r>
            <a:endParaRPr lang="hr-HR" sz="2400" b="1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9" name="Right Brace 8"/>
          <p:cNvSpPr/>
          <p:nvPr/>
        </p:nvSpPr>
        <p:spPr>
          <a:xfrm>
            <a:off x="4572000" y="2391155"/>
            <a:ext cx="285752" cy="1214446"/>
          </a:xfrm>
          <a:prstGeom prst="rightBrace">
            <a:avLst>
              <a:gd name="adj1" fmla="val 91296"/>
              <a:gd name="adj2" fmla="val 50423"/>
            </a:avLst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929190" y="2748345"/>
            <a:ext cx="14686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2012./13.</a:t>
            </a:r>
            <a:endParaRPr lang="hr-HR" sz="2400" b="1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ight Brace 11"/>
          <p:cNvSpPr/>
          <p:nvPr/>
        </p:nvSpPr>
        <p:spPr>
          <a:xfrm>
            <a:off x="5752398" y="3752467"/>
            <a:ext cx="285752" cy="1571636"/>
          </a:xfrm>
          <a:prstGeom prst="rightBrace">
            <a:avLst>
              <a:gd name="adj1" fmla="val 91296"/>
              <a:gd name="adj2" fmla="val 50423"/>
            </a:avLst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6038150" y="4323971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2013./14.</a:t>
            </a:r>
            <a:endParaRPr lang="hr-HR" sz="2400" b="1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1" name="Right Brace 10"/>
          <p:cNvSpPr/>
          <p:nvPr/>
        </p:nvSpPr>
        <p:spPr>
          <a:xfrm>
            <a:off x="4358256" y="5496462"/>
            <a:ext cx="285752" cy="1260673"/>
          </a:xfrm>
          <a:prstGeom prst="rightBrace">
            <a:avLst>
              <a:gd name="adj1" fmla="val 91296"/>
              <a:gd name="adj2" fmla="val 50423"/>
            </a:avLst>
          </a:prstGeom>
          <a:ln w="38100">
            <a:solidFill>
              <a:srgbClr val="FF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hr-HR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714876" y="5835022"/>
            <a:ext cx="14141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2014./15.</a:t>
            </a:r>
            <a:endParaRPr lang="hr-HR" sz="2400" b="1" dirty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856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929190" y="714356"/>
            <a:ext cx="4037253" cy="579080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hr-HR" sz="2800" b="1" dirty="0" smtClean="0">
              <a:solidFill>
                <a:schemeClr val="tx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alibri" pitchFamily="34" charset="0"/>
              <a:cs typeface="Calibr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0034" y="64634"/>
            <a:ext cx="8153400" cy="700070"/>
          </a:xfrm>
        </p:spPr>
        <p:txBody>
          <a:bodyPr/>
          <a:lstStyle/>
          <a:p>
            <a:r>
              <a:rPr lang="hr-HR" dirty="0" smtClean="0"/>
              <a:t>NASLOVNA STRANICA</a:t>
            </a:r>
            <a:endParaRPr lang="hr-HR" dirty="0"/>
          </a:p>
        </p:txBody>
      </p:sp>
      <p:sp>
        <p:nvSpPr>
          <p:cNvPr id="4" name="Rectangle 3"/>
          <p:cNvSpPr/>
          <p:nvPr/>
        </p:nvSpPr>
        <p:spPr>
          <a:xfrm>
            <a:off x="5929322" y="1214422"/>
            <a:ext cx="2286016" cy="357190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5" name="TextBox 4"/>
          <p:cNvSpPr txBox="1"/>
          <p:nvPr/>
        </p:nvSpPr>
        <p:spPr>
          <a:xfrm>
            <a:off x="1285852" y="1357298"/>
            <a:ext cx="1428760" cy="369332"/>
          </a:xfrm>
          <a:prstGeom prst="rect">
            <a:avLst/>
          </a:prstGeom>
          <a:solidFill>
            <a:schemeClr val="tx1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r-HR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vaša škola</a:t>
            </a:r>
            <a:endParaRPr lang="hr-HR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8" name="Elbow Connector 7"/>
          <p:cNvCxnSpPr>
            <a:stCxn id="5" idx="3"/>
            <a:endCxn id="4" idx="1"/>
          </p:cNvCxnSpPr>
          <p:nvPr/>
        </p:nvCxnSpPr>
        <p:spPr>
          <a:xfrm flipV="1">
            <a:off x="2714612" y="1393017"/>
            <a:ext cx="3214710" cy="148947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1285852" y="2500306"/>
            <a:ext cx="1428760" cy="369332"/>
          </a:xfrm>
          <a:prstGeom prst="rect">
            <a:avLst/>
          </a:prstGeom>
          <a:solidFill>
            <a:schemeClr val="tx1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r-HR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naslov rada</a:t>
            </a:r>
            <a:endParaRPr lang="hr-HR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5857884" y="2714620"/>
            <a:ext cx="2286016" cy="4286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cxnSp>
        <p:nvCxnSpPr>
          <p:cNvPr id="16" name="Elbow Connector 15"/>
          <p:cNvCxnSpPr>
            <a:stCxn id="10" idx="3"/>
            <a:endCxn id="12" idx="1"/>
          </p:cNvCxnSpPr>
          <p:nvPr/>
        </p:nvCxnSpPr>
        <p:spPr>
          <a:xfrm>
            <a:off x="2714612" y="2684972"/>
            <a:ext cx="3143272" cy="243962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5072066" y="4143380"/>
            <a:ext cx="1071570" cy="128588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1" name="TextBox 20"/>
          <p:cNvSpPr txBox="1"/>
          <p:nvPr/>
        </p:nvSpPr>
        <p:spPr>
          <a:xfrm>
            <a:off x="1285852" y="3714752"/>
            <a:ext cx="2000264" cy="923330"/>
          </a:xfrm>
          <a:prstGeom prst="rect">
            <a:avLst/>
          </a:prstGeom>
          <a:solidFill>
            <a:schemeClr val="tx1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r-HR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imena učenika koji su sudjelovali u istraživanju</a:t>
            </a:r>
            <a:endParaRPr lang="hr-HR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3" name="Elbow Connector 22"/>
          <p:cNvCxnSpPr>
            <a:stCxn id="21" idx="3"/>
          </p:cNvCxnSpPr>
          <p:nvPr/>
        </p:nvCxnSpPr>
        <p:spPr>
          <a:xfrm>
            <a:off x="3286116" y="4176417"/>
            <a:ext cx="1785950" cy="681343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6429388" y="5500702"/>
            <a:ext cx="1071570" cy="428628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7" name="TextBox 26"/>
          <p:cNvSpPr txBox="1"/>
          <p:nvPr/>
        </p:nvSpPr>
        <p:spPr>
          <a:xfrm>
            <a:off x="1285852" y="5214950"/>
            <a:ext cx="2000264" cy="369332"/>
          </a:xfrm>
          <a:prstGeom prst="rect">
            <a:avLst/>
          </a:prstGeom>
          <a:solidFill>
            <a:schemeClr val="tx1"/>
          </a:solidFill>
          <a:ln w="57150">
            <a:noFill/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txBody>
          <a:bodyPr wrap="square" rtlCol="0">
            <a:spAutoFit/>
          </a:bodyPr>
          <a:lstStyle/>
          <a:p>
            <a:pPr algn="ctr"/>
            <a:r>
              <a:rPr lang="hr-HR" dirty="0" smtClean="0">
                <a:solidFill>
                  <a:schemeClr val="bg1"/>
                </a:solidFill>
                <a:latin typeface="Calibri" pitchFamily="34" charset="0"/>
                <a:cs typeface="Calibri" pitchFamily="34" charset="0"/>
              </a:rPr>
              <a:t>Pag, 2017.</a:t>
            </a:r>
            <a:endParaRPr lang="hr-HR" dirty="0">
              <a:solidFill>
                <a:schemeClr val="bg1"/>
              </a:solidFill>
              <a:latin typeface="Calibri" pitchFamily="34" charset="0"/>
              <a:cs typeface="Calibri" pitchFamily="34" charset="0"/>
            </a:endParaRPr>
          </a:p>
        </p:txBody>
      </p:sp>
      <p:cxnSp>
        <p:nvCxnSpPr>
          <p:cNvPr id="29" name="Elbow Connector 28"/>
          <p:cNvCxnSpPr>
            <a:stCxn id="27" idx="3"/>
            <a:endCxn id="24" idx="1"/>
          </p:cNvCxnSpPr>
          <p:nvPr/>
        </p:nvCxnSpPr>
        <p:spPr>
          <a:xfrm>
            <a:off x="3286116" y="5399616"/>
            <a:ext cx="3143272" cy="315400"/>
          </a:xfrm>
          <a:prstGeom prst="bentConnector3">
            <a:avLst>
              <a:gd name="adj1" fmla="val 50000"/>
            </a:avLst>
          </a:prstGeom>
          <a:ln w="57150"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664424" y="5585182"/>
            <a:ext cx="675185" cy="2308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hr-HR" sz="9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Pag, 2017.</a:t>
            </a:r>
            <a:endParaRPr lang="hr-HR" sz="9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186293" y="4214771"/>
            <a:ext cx="825867" cy="1104943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hr-HR" sz="9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Učenici:</a:t>
            </a:r>
          </a:p>
          <a:p>
            <a:r>
              <a:rPr lang="hr-HR" sz="9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Ime i prezime</a:t>
            </a:r>
          </a:p>
          <a:p>
            <a:r>
              <a:rPr lang="hr-HR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Ime i </a:t>
            </a:r>
            <a:r>
              <a:rPr lang="hr-HR" sz="9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prezime</a:t>
            </a:r>
          </a:p>
          <a:p>
            <a:r>
              <a:rPr lang="hr-HR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Ime i </a:t>
            </a:r>
            <a:r>
              <a:rPr lang="hr-HR" sz="9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prezime</a:t>
            </a:r>
          </a:p>
          <a:p>
            <a:r>
              <a:rPr lang="hr-HR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Ime i </a:t>
            </a:r>
            <a:r>
              <a:rPr lang="hr-HR" sz="9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prezime</a:t>
            </a:r>
          </a:p>
          <a:p>
            <a:r>
              <a:rPr lang="hr-HR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Ime i </a:t>
            </a:r>
            <a:r>
              <a:rPr lang="hr-HR" sz="9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prezime</a:t>
            </a:r>
          </a:p>
          <a:p>
            <a:r>
              <a:rPr lang="hr-HR" sz="9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Ime i prezime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6477676" y="2780741"/>
            <a:ext cx="1048685" cy="30777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hr-HR" sz="14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Naslov rada</a:t>
            </a:r>
            <a:endParaRPr lang="hr-HR" sz="14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/>
          <p:cNvSpPr txBox="1"/>
          <p:nvPr/>
        </p:nvSpPr>
        <p:spPr>
          <a:xfrm>
            <a:off x="6241234" y="1277287"/>
            <a:ext cx="1521570" cy="230832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pPr algn="ctr"/>
            <a:r>
              <a:rPr lang="hr-HR" sz="900" dirty="0" smtClean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Srednja škola Bartula Kašića</a:t>
            </a:r>
            <a:endParaRPr lang="hr-HR" sz="9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239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0" y="863502"/>
            <a:ext cx="9072594" cy="6021882"/>
          </a:xfrm>
        </p:spPr>
        <p:txBody>
          <a:bodyPr/>
          <a:lstStyle/>
          <a:p>
            <a:pPr marL="360000" lvl="1" indent="-288000">
              <a:spcBef>
                <a:spcPts val="1200"/>
              </a:spcBef>
              <a:buClr>
                <a:schemeClr val="tx1"/>
              </a:buClr>
              <a:buSzPct val="100000"/>
              <a:buFont typeface="Calibri" pitchFamily="34" charset="0"/>
              <a:buChar char="─"/>
            </a:pP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pismo ('font'): </a:t>
            </a:r>
            <a:r>
              <a:rPr lang="hr-HR" sz="2400" dirty="0" err="1" smtClean="0">
                <a:latin typeface="Calibri" pitchFamily="34" charset="0"/>
                <a:cs typeface="Calibri" pitchFamily="34" charset="0"/>
              </a:rPr>
              <a:t>Times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New Roman, veličina 12</a:t>
            </a:r>
          </a:p>
          <a:p>
            <a:pPr marL="360000" lvl="1" indent="-288000">
              <a:spcBef>
                <a:spcPts val="1200"/>
              </a:spcBef>
              <a:buClr>
                <a:schemeClr val="tx1"/>
              </a:buClr>
              <a:buSzPct val="100000"/>
              <a:buFont typeface="Calibri" pitchFamily="34" charset="0"/>
              <a:buChar char="─"/>
            </a:pP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margine: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lijevo i desno 3,17, gore i dolje 2,54 (to su podrazumijevane vrijednosti u MS Word aplikaciji kod veličine papira A4)</a:t>
            </a:r>
          </a:p>
          <a:p>
            <a:pPr marL="360000" lvl="1" indent="-288000">
              <a:spcBef>
                <a:spcPts val="1200"/>
              </a:spcBef>
              <a:buClr>
                <a:schemeClr val="tx1"/>
              </a:buClr>
              <a:buSzPct val="100000"/>
              <a:buFont typeface="Calibri" pitchFamily="34" charset="0"/>
              <a:buChar char="─"/>
            </a:pP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prored: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1,5</a:t>
            </a:r>
          </a:p>
          <a:p>
            <a:pPr marL="360000" lvl="1" indent="-288000">
              <a:spcBef>
                <a:spcPts val="1200"/>
              </a:spcBef>
              <a:buClr>
                <a:schemeClr val="tx1"/>
              </a:buClr>
              <a:buSzPct val="100000"/>
              <a:buFont typeface="Calibri" pitchFamily="34" charset="0"/>
              <a:buChar char="─"/>
            </a:pP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stranice numerirane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rednim brojem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u donjem desnom kutu </a:t>
            </a:r>
          </a:p>
          <a:p>
            <a:pPr marL="360000" lvl="1" indent="-288000">
              <a:spcBef>
                <a:spcPts val="1200"/>
              </a:spcBef>
              <a:buClr>
                <a:schemeClr val="tx1"/>
              </a:buClr>
              <a:buSzPct val="100000"/>
              <a:buFont typeface="Calibri" pitchFamily="34" charset="0"/>
              <a:buChar char="─"/>
            </a:pP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naslovnicu, stranice sa sadržajem i sažetkom nije potrebno numerirati</a:t>
            </a:r>
          </a:p>
          <a:p>
            <a:pPr marL="360000" lvl="1" indent="-288000">
              <a:spcBef>
                <a:spcPts val="1200"/>
              </a:spcBef>
              <a:buClr>
                <a:schemeClr val="tx1"/>
              </a:buClr>
              <a:buSzPct val="100000"/>
              <a:buFont typeface="Calibri" pitchFamily="34" charset="0"/>
              <a:buChar char="─"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tekst pisati s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obostranim poravnanjem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(„</a:t>
            </a:r>
            <a:r>
              <a:rPr lang="hr-HR" sz="2400" dirty="0" err="1" smtClean="0">
                <a:latin typeface="Calibri" pitchFamily="34" charset="0"/>
                <a:cs typeface="Calibri" pitchFamily="34" charset="0"/>
              </a:rPr>
              <a:t>justify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“ ili „poravnaj obostrano“ </a:t>
            </a:r>
            <a:r>
              <a:rPr lang="hr-HR" sz="2400" dirty="0" smtClean="0">
                <a:latin typeface="Calibri" pitchFamily="34" charset="0"/>
                <a:cs typeface="Calibri" pitchFamily="34" charset="0"/>
                <a:sym typeface="Wingdings"/>
              </a:rPr>
              <a:t>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b="1" dirty="0" err="1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Ctrl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+ J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)</a:t>
            </a:r>
          </a:p>
          <a:p>
            <a:pPr marL="360000" lvl="1" indent="-288000">
              <a:spcBef>
                <a:spcPts val="1200"/>
              </a:spcBef>
              <a:buClr>
                <a:schemeClr val="tx1"/>
              </a:buClr>
              <a:buSzPct val="100000"/>
              <a:buFont typeface="Calibri" pitchFamily="34" charset="0"/>
              <a:buChar char="─"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za sve dijelove teksta koji se žele istaknuti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koristiti kurziv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(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„</a:t>
            </a:r>
            <a:r>
              <a:rPr lang="hr-HR" sz="2400" i="1" dirty="0" err="1" smtClean="0">
                <a:latin typeface="Calibri" pitchFamily="34" charset="0"/>
                <a:cs typeface="Calibri" pitchFamily="34" charset="0"/>
              </a:rPr>
              <a:t>italic</a:t>
            </a:r>
            <a:r>
              <a:rPr lang="hr-HR" sz="2400" i="1" dirty="0" smtClean="0">
                <a:latin typeface="Calibri" pitchFamily="34" charset="0"/>
                <a:cs typeface="Calibri" pitchFamily="34" charset="0"/>
              </a:rPr>
              <a:t>“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) a 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ne</a:t>
            </a:r>
            <a:r>
              <a:rPr lang="hr-HR" sz="2400" b="1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b="1" dirty="0" err="1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bold</a:t>
            </a:r>
            <a:r>
              <a:rPr lang="hr-HR" sz="24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 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ili </a:t>
            </a:r>
            <a:r>
              <a:rPr lang="hr-HR" sz="2400" u="sng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podcrtano</a:t>
            </a:r>
            <a:endParaRPr lang="hr-HR" sz="2400" dirty="0" smtClean="0">
              <a:solidFill>
                <a:srgbClr val="FFC000"/>
              </a:solidFill>
              <a:latin typeface="Calibri" pitchFamily="34" charset="0"/>
              <a:cs typeface="Calibri" pitchFamily="34" charset="0"/>
            </a:endParaRPr>
          </a:p>
          <a:p>
            <a:pPr marL="360000" lvl="1" indent="-288000">
              <a:spcBef>
                <a:spcPts val="1200"/>
              </a:spcBef>
              <a:buClr>
                <a:schemeClr val="tx1"/>
              </a:buClr>
              <a:buSzPct val="100000"/>
              <a:buFont typeface="Calibri" pitchFamily="34" charset="0"/>
              <a:buChar char="─"/>
            </a:pPr>
            <a:r>
              <a:rPr lang="hr-HR" sz="2400" dirty="0" smtClean="0">
                <a:latin typeface="Calibri" pitchFamily="34" charset="0"/>
                <a:cs typeface="Calibri" pitchFamily="34" charset="0"/>
              </a:rPr>
              <a:t>za dodatna objašnjenja koristiti </a:t>
            </a:r>
            <a:r>
              <a:rPr lang="hr-HR" sz="2400" dirty="0" err="1" smtClean="0">
                <a:latin typeface="Calibri" pitchFamily="34" charset="0"/>
                <a:cs typeface="Calibri" pitchFamily="34" charset="0"/>
              </a:rPr>
              <a:t>podbilješke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 („</a:t>
            </a:r>
            <a:r>
              <a:rPr lang="hr-HR" sz="2400" dirty="0" err="1" smtClean="0">
                <a:latin typeface="Calibri" pitchFamily="34" charset="0"/>
                <a:cs typeface="Calibri" pitchFamily="34" charset="0"/>
              </a:rPr>
              <a:t>footnotes</a:t>
            </a:r>
            <a:r>
              <a:rPr lang="hr-HR" sz="2400" dirty="0" smtClean="0">
                <a:latin typeface="Calibri" pitchFamily="34" charset="0"/>
                <a:cs typeface="Calibri" pitchFamily="34" charset="0"/>
              </a:rPr>
              <a:t>“)</a:t>
            </a:r>
            <a:endParaRPr lang="hr-HR" sz="2400" dirty="0">
              <a:latin typeface="Calibri" pitchFamily="34" charset="0"/>
              <a:cs typeface="Calibri" pitchFamily="34" charset="0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Tekst treba formatirati na sljedeći način: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089480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-36034" y="764704"/>
            <a:ext cx="9072530" cy="5904656"/>
          </a:xfrm>
        </p:spPr>
        <p:txBody>
          <a:bodyPr/>
          <a:lstStyle/>
          <a:p>
            <a:pPr>
              <a:spcBef>
                <a:spcPts val="600"/>
              </a:spcBef>
              <a:buClr>
                <a:schemeClr val="tx1"/>
              </a:buClr>
              <a:buSzPct val="100000"/>
              <a:buFont typeface="Calibri" pitchFamily="34" charset="0"/>
              <a:buChar char="─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jedan autor znanstvenog članka: </a:t>
            </a:r>
          </a:p>
          <a:p>
            <a:pPr lvl="1">
              <a:spcBef>
                <a:spcPts val="600"/>
              </a:spcBef>
              <a:buClr>
                <a:schemeClr val="tx1"/>
              </a:buClr>
              <a:buSzPct val="100000"/>
              <a:buFont typeface="Calibri" pitchFamily="34" charset="0"/>
              <a:buChar char="─"/>
            </a:pPr>
            <a:r>
              <a:rPr lang="hr-HR" sz="1800" dirty="0" err="1" smtClean="0">
                <a:latin typeface="Calibri" pitchFamily="34" charset="0"/>
                <a:cs typeface="Calibri" pitchFamily="34" charset="0"/>
              </a:rPr>
              <a:t>Stražičić</a:t>
            </a:r>
            <a:r>
              <a:rPr lang="hr-HR" sz="1800" dirty="0" smtClean="0">
                <a:latin typeface="Calibri" pitchFamily="34" charset="0"/>
                <a:cs typeface="Calibri" pitchFamily="34" charset="0"/>
              </a:rPr>
              <a:t>, N. (1987.):  Prirodno-geografske značajke kao poticajni i ograničavajući faktor razvoja jadranskih otoka, Pomorski zbornik 25: 39-55. </a:t>
            </a:r>
          </a:p>
          <a:p>
            <a:pPr>
              <a:spcBef>
                <a:spcPts val="1800"/>
              </a:spcBef>
              <a:buClr>
                <a:schemeClr val="tx1"/>
              </a:buClr>
              <a:buSzPct val="100000"/>
              <a:buFont typeface="Calibri" pitchFamily="34" charset="0"/>
              <a:buChar char="─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dva autora knjige (ili članka): </a:t>
            </a:r>
          </a:p>
          <a:p>
            <a:pPr lvl="1">
              <a:spcBef>
                <a:spcPts val="600"/>
              </a:spcBef>
              <a:buClr>
                <a:schemeClr val="tx1"/>
              </a:buClr>
              <a:buSzPct val="100000"/>
              <a:buFont typeface="Calibri" pitchFamily="34" charset="0"/>
              <a:buChar char="─"/>
            </a:pPr>
            <a:r>
              <a:rPr lang="hr-HR" sz="1800" dirty="0" smtClean="0">
                <a:latin typeface="Calibri" pitchFamily="34" charset="0"/>
                <a:cs typeface="Calibri" pitchFamily="34" charset="0"/>
              </a:rPr>
              <a:t>Crkvenčić, I., </a:t>
            </a:r>
            <a:r>
              <a:rPr lang="hr-HR" sz="1800" dirty="0" err="1" smtClean="0">
                <a:latin typeface="Calibri" pitchFamily="34" charset="0"/>
                <a:cs typeface="Calibri" pitchFamily="34" charset="0"/>
              </a:rPr>
              <a:t>Malić</a:t>
            </a:r>
            <a:r>
              <a:rPr lang="hr-HR" sz="1800" dirty="0" smtClean="0">
                <a:latin typeface="Calibri" pitchFamily="34" charset="0"/>
                <a:cs typeface="Calibri" pitchFamily="34" charset="0"/>
              </a:rPr>
              <a:t>, A. (1988.): Agrarna geografija, Školska knjiga, Zagreb. </a:t>
            </a:r>
          </a:p>
          <a:p>
            <a:pPr>
              <a:spcBef>
                <a:spcPts val="1800"/>
              </a:spcBef>
              <a:buClr>
                <a:schemeClr val="tx1"/>
              </a:buClr>
              <a:buSzPct val="100000"/>
              <a:buFont typeface="Calibri" pitchFamily="34" charset="0"/>
              <a:buChar char="─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U popisu literature iza kratice URL navodi se cijela web adresa s datumom  preuzimanja podataka  </a:t>
            </a:r>
          </a:p>
          <a:p>
            <a:pPr lvl="1">
              <a:spcBef>
                <a:spcPts val="600"/>
              </a:spcBef>
              <a:buClr>
                <a:schemeClr val="tx1"/>
              </a:buClr>
              <a:buSzPct val="100000"/>
              <a:buFont typeface="Calibri" pitchFamily="34" charset="0"/>
              <a:buChar char="─"/>
            </a:pPr>
            <a:r>
              <a:rPr lang="hr-HR" sz="1800" dirty="0" smtClean="0">
                <a:latin typeface="Calibri" pitchFamily="34" charset="0"/>
                <a:cs typeface="Calibri" pitchFamily="34" charset="0"/>
              </a:rPr>
              <a:t>URL1: http://imagine.gsfc.nasa.gov/</a:t>
            </a:r>
            <a:r>
              <a:rPr lang="hr-HR" sz="1800" dirty="0" err="1" smtClean="0">
                <a:latin typeface="Calibri" pitchFamily="34" charset="0"/>
                <a:cs typeface="Calibri" pitchFamily="34" charset="0"/>
              </a:rPr>
              <a:t>docs</a:t>
            </a:r>
            <a:r>
              <a:rPr lang="hr-HR" sz="1800" dirty="0" smtClean="0">
                <a:latin typeface="Calibri" pitchFamily="34" charset="0"/>
                <a:cs typeface="Calibri" pitchFamily="34" charset="0"/>
              </a:rPr>
              <a:t>/</a:t>
            </a:r>
            <a:r>
              <a:rPr lang="hr-HR" sz="1800" dirty="0" err="1" smtClean="0">
                <a:latin typeface="Calibri" pitchFamily="34" charset="0"/>
                <a:cs typeface="Calibri" pitchFamily="34" charset="0"/>
              </a:rPr>
              <a:t>ask</a:t>
            </a:r>
            <a:r>
              <a:rPr lang="hr-HR" sz="1800" dirty="0" smtClean="0">
                <a:latin typeface="Calibri" pitchFamily="34" charset="0"/>
                <a:cs typeface="Calibri" pitchFamily="34" charset="0"/>
              </a:rPr>
              <a:t>_</a:t>
            </a:r>
            <a:r>
              <a:rPr lang="hr-HR" sz="1800" dirty="0" err="1" smtClean="0">
                <a:latin typeface="Calibri" pitchFamily="34" charset="0"/>
                <a:cs typeface="Calibri" pitchFamily="34" charset="0"/>
              </a:rPr>
              <a:t>astro</a:t>
            </a:r>
            <a:r>
              <a:rPr lang="hr-HR" sz="1800" dirty="0" smtClean="0">
                <a:latin typeface="Calibri" pitchFamily="34" charset="0"/>
                <a:cs typeface="Calibri" pitchFamily="34" charset="0"/>
              </a:rPr>
              <a:t>/</a:t>
            </a:r>
            <a:r>
              <a:rPr lang="hr-HR" sz="1800" dirty="0" err="1" smtClean="0">
                <a:latin typeface="Calibri" pitchFamily="34" charset="0"/>
                <a:cs typeface="Calibri" pitchFamily="34" charset="0"/>
              </a:rPr>
              <a:t>answers</a:t>
            </a:r>
            <a:r>
              <a:rPr lang="hr-HR" sz="1800" dirty="0" smtClean="0">
                <a:latin typeface="Calibri" pitchFamily="34" charset="0"/>
                <a:cs typeface="Calibri" pitchFamily="34" charset="0"/>
              </a:rPr>
              <a:t>/970401c.html, 10. 03. 2009. </a:t>
            </a:r>
          </a:p>
          <a:p>
            <a:pPr>
              <a:spcBef>
                <a:spcPts val="1800"/>
              </a:spcBef>
              <a:buClr>
                <a:schemeClr val="tx1"/>
              </a:buClr>
              <a:buSzPct val="100000"/>
              <a:buFont typeface="Calibri" pitchFamily="34" charset="0"/>
              <a:buChar char="─"/>
            </a:pPr>
            <a:r>
              <a:rPr lang="hr-HR" sz="2000" dirty="0" smtClean="0">
                <a:latin typeface="Calibri" pitchFamily="34" charset="0"/>
                <a:cs typeface="Calibri" pitchFamily="34" charset="0"/>
              </a:rPr>
              <a:t>Kada je poznat autor i naslov teksta objavljenog na nekoj web stranici onda se takav tekst referira kao i bilo koji tiskani izvori podataka, a u zagrade se piše web lokacija s datumom preuzimanja teksta </a:t>
            </a:r>
          </a:p>
          <a:p>
            <a:pPr lvl="1">
              <a:spcBef>
                <a:spcPts val="600"/>
              </a:spcBef>
              <a:buClr>
                <a:schemeClr val="tx1"/>
              </a:buClr>
              <a:buSzPct val="100000"/>
              <a:buFont typeface="Calibri" pitchFamily="34" charset="0"/>
              <a:buChar char="─"/>
            </a:pPr>
            <a:r>
              <a:rPr lang="hr-HR" sz="1800" dirty="0" smtClean="0">
                <a:latin typeface="Calibri" pitchFamily="34" charset="0"/>
                <a:cs typeface="Calibri" pitchFamily="34" charset="0"/>
              </a:rPr>
              <a:t>Cvitanović, M. (2008.):  Etnički identiteti: crtica iz kolonijalnog života u Africi,  www.geografija.hr (http://geografija.sabirnica.net/</a:t>
            </a:r>
            <a:r>
              <a:rPr lang="hr-HR" sz="1800" dirty="0" err="1" smtClean="0">
                <a:latin typeface="Calibri" pitchFamily="34" charset="0"/>
                <a:cs typeface="Calibri" pitchFamily="34" charset="0"/>
              </a:rPr>
              <a:t>clanci</a:t>
            </a:r>
            <a:r>
              <a:rPr lang="hr-HR" sz="1800" dirty="0" smtClean="0">
                <a:latin typeface="Calibri" pitchFamily="34" charset="0"/>
                <a:cs typeface="Calibri" pitchFamily="34" charset="0"/>
              </a:rPr>
              <a:t>/1433/</a:t>
            </a:r>
            <a:r>
              <a:rPr lang="hr-HR" sz="1800" dirty="0" err="1" smtClean="0">
                <a:latin typeface="Calibri" pitchFamily="34" charset="0"/>
                <a:cs typeface="Calibri" pitchFamily="34" charset="0"/>
              </a:rPr>
              <a:t>etnicki</a:t>
            </a:r>
            <a:r>
              <a:rPr lang="hr-HR" sz="1800" dirty="0" smtClean="0">
                <a:latin typeface="Calibri" pitchFamily="34" charset="0"/>
                <a:cs typeface="Calibri" pitchFamily="34" charset="0"/>
              </a:rPr>
              <a:t>-identiteti-crtica-</a:t>
            </a:r>
            <a:r>
              <a:rPr lang="hr-HR" sz="1800" dirty="0" err="1" smtClean="0">
                <a:latin typeface="Calibri" pitchFamily="34" charset="0"/>
                <a:cs typeface="Calibri" pitchFamily="34" charset="0"/>
              </a:rPr>
              <a:t>izkolonijalnog</a:t>
            </a:r>
            <a:r>
              <a:rPr lang="hr-HR" sz="1800" dirty="0" smtClean="0">
                <a:latin typeface="Calibri" pitchFamily="34" charset="0"/>
                <a:cs typeface="Calibri" pitchFamily="34" charset="0"/>
              </a:rPr>
              <a:t>-</a:t>
            </a:r>
            <a:r>
              <a:rPr lang="hr-HR" sz="1800" dirty="0" err="1" smtClean="0">
                <a:latin typeface="Calibri" pitchFamily="34" charset="0"/>
                <a:cs typeface="Calibri" pitchFamily="34" charset="0"/>
              </a:rPr>
              <a:t>zivota</a:t>
            </a:r>
            <a:r>
              <a:rPr lang="hr-HR" sz="1800" dirty="0" smtClean="0">
                <a:latin typeface="Calibri" pitchFamily="34" charset="0"/>
                <a:cs typeface="Calibri" pitchFamily="34" charset="0"/>
              </a:rPr>
              <a:t>-u-africi, 10. 03. 2009.)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95536" y="64634"/>
            <a:ext cx="8643966" cy="700070"/>
          </a:xfrm>
        </p:spPr>
        <p:txBody>
          <a:bodyPr/>
          <a:lstStyle/>
          <a:p>
            <a:r>
              <a:rPr lang="hr-HR" sz="3200" dirty="0" smtClean="0"/>
              <a:t>Primjeri navođenja literature (na kraju rada)</a:t>
            </a:r>
            <a:endParaRPr lang="hr-HR" sz="3200" dirty="0"/>
          </a:p>
        </p:txBody>
      </p:sp>
    </p:spTree>
    <p:extLst>
      <p:ext uri="{BB962C8B-B14F-4D97-AF65-F5344CB8AC3E}">
        <p14:creationId xmlns:p14="http://schemas.microsoft.com/office/powerpoint/2010/main" val="2188843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sz="quarter" idx="1"/>
          </p:nvPr>
        </p:nvSpPr>
        <p:spPr>
          <a:xfrm>
            <a:off x="-108520" y="764704"/>
            <a:ext cx="9181114" cy="6021882"/>
          </a:xfrm>
        </p:spPr>
        <p:txBody>
          <a:bodyPr/>
          <a:lstStyle/>
          <a:p>
            <a:pPr>
              <a:spcBef>
                <a:spcPts val="600"/>
              </a:spcBef>
              <a:buClr>
                <a:schemeClr val="tx1"/>
              </a:buClr>
              <a:buSzPct val="100000"/>
              <a:buFont typeface="Calibri" pitchFamily="34" charset="0"/>
              <a:buChar char="─"/>
            </a:pPr>
            <a:r>
              <a:rPr lang="vi-VN" sz="2200" dirty="0" smtClean="0">
                <a:latin typeface="Calibri" pitchFamily="34" charset="0"/>
                <a:cs typeface="Calibri" pitchFamily="34" charset="0"/>
              </a:rPr>
              <a:t>Imena autora/ica s godinom objavljivanja citiranog djela koja se koriste u tekstu obavezno se navode u samome tekstu. Svi spomenuti/e autori/ce moraju biti navedeni/e u popisu literature. Prema potrebi, ime se navodi na početku, u sredini ili na kraju rečenice. U druga dva slučaja, ime se navodi u zagradama zajedno s godinom objavljivanja.</a:t>
            </a:r>
          </a:p>
          <a:p>
            <a:pPr>
              <a:spcBef>
                <a:spcPts val="600"/>
              </a:spcBef>
              <a:buClr>
                <a:schemeClr val="tx1"/>
              </a:buClr>
              <a:buSzPct val="100000"/>
              <a:buFont typeface="Calibri" pitchFamily="34" charset="0"/>
              <a:buChar char="─"/>
            </a:pPr>
            <a:r>
              <a:rPr lang="vi-VN" sz="20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Primjer:</a:t>
            </a:r>
          </a:p>
          <a:p>
            <a:pPr lvl="1">
              <a:spcBef>
                <a:spcPts val="600"/>
              </a:spcBef>
              <a:buClr>
                <a:schemeClr val="tx1"/>
              </a:buClr>
              <a:buSzPct val="100000"/>
              <a:buFont typeface="Calibri" pitchFamily="34" charset="0"/>
              <a:buChar char="─"/>
            </a:pPr>
            <a:r>
              <a:rPr lang="vi-VN" sz="1800" dirty="0" smtClean="0">
                <a:latin typeface="Calibri" pitchFamily="34" charset="0"/>
                <a:cs typeface="Calibri" pitchFamily="34" charset="0"/>
              </a:rPr>
              <a:t>Silobrčić (2003) objašnjava kako se izrađuje znanstveni članak.</a:t>
            </a:r>
            <a:r>
              <a:rPr lang="hr-HR" sz="1800" dirty="0" smtClean="0">
                <a:latin typeface="Calibri" pitchFamily="34" charset="0"/>
                <a:cs typeface="Calibri" pitchFamily="34" charset="0"/>
              </a:rPr>
              <a:t> </a:t>
            </a:r>
            <a:r>
              <a:rPr lang="vi-VN" sz="1800" dirty="0" smtClean="0">
                <a:latin typeface="Calibri" pitchFamily="34" charset="0"/>
                <a:cs typeface="Calibri" pitchFamily="34" charset="0"/>
              </a:rPr>
              <a:t>Na početku znanstvenog članka potrebno je napisati sažetak (Silobrčić, 2003).</a:t>
            </a:r>
          </a:p>
          <a:p>
            <a:pPr>
              <a:spcBef>
                <a:spcPts val="1800"/>
              </a:spcBef>
              <a:buClr>
                <a:schemeClr val="tx1"/>
              </a:buClr>
              <a:buSzPct val="100000"/>
              <a:buFont typeface="Calibri" pitchFamily="34" charset="0"/>
              <a:buChar char="─"/>
            </a:pPr>
            <a:r>
              <a:rPr lang="vi-VN" sz="2200" dirty="0" smtClean="0">
                <a:latin typeface="Calibri" pitchFamily="34" charset="0"/>
                <a:cs typeface="Calibri" pitchFamily="34" charset="0"/>
              </a:rPr>
              <a:t>Prilikom citiranja, originalni tekst se stavlja u navodnike, a uz godinu se navodi i stranica s koje je tekst preuzet.</a:t>
            </a:r>
          </a:p>
          <a:p>
            <a:pPr>
              <a:spcBef>
                <a:spcPts val="600"/>
              </a:spcBef>
              <a:buClr>
                <a:schemeClr val="tx1"/>
              </a:buClr>
              <a:buSzPct val="100000"/>
              <a:buFont typeface="Calibri" pitchFamily="34" charset="0"/>
              <a:buChar char="─"/>
            </a:pPr>
            <a:r>
              <a:rPr lang="vi-VN" sz="2000" b="1" dirty="0" smtClean="0">
                <a:solidFill>
                  <a:srgbClr val="FFC000"/>
                </a:solidFill>
                <a:latin typeface="Calibri" pitchFamily="34" charset="0"/>
                <a:cs typeface="Calibri" pitchFamily="34" charset="0"/>
              </a:rPr>
              <a:t>Primjer:</a:t>
            </a:r>
          </a:p>
          <a:p>
            <a:pPr lvl="1">
              <a:spcBef>
                <a:spcPts val="600"/>
              </a:spcBef>
              <a:buClr>
                <a:schemeClr val="tx1"/>
              </a:buClr>
              <a:buSzPct val="100000"/>
              <a:buFont typeface="Calibri" pitchFamily="34" charset="0"/>
              <a:buChar char="─"/>
            </a:pPr>
            <a:r>
              <a:rPr lang="vi-VN" sz="1800" dirty="0" smtClean="0">
                <a:latin typeface="Calibri" pitchFamily="34" charset="0"/>
                <a:cs typeface="Calibri" pitchFamily="34" charset="0"/>
              </a:rPr>
              <a:t>„U zasebnom disciplinarnom bavljenju klasičnim sociološkim teorijama uglavnom se koriste dva pristupa: </a:t>
            </a:r>
            <a:r>
              <a:rPr lang="vi-VN" sz="1800" i="1" dirty="0" smtClean="0">
                <a:latin typeface="Calibri" pitchFamily="34" charset="0"/>
                <a:cs typeface="Calibri" pitchFamily="34" charset="0"/>
              </a:rPr>
              <a:t>povijesno-kronološki i problematski</a:t>
            </a:r>
            <a:r>
              <a:rPr lang="vi-VN" sz="1800" dirty="0" smtClean="0">
                <a:latin typeface="Calibri" pitchFamily="34" charset="0"/>
                <a:cs typeface="Calibri" pitchFamily="34" charset="0"/>
              </a:rPr>
              <a:t>“ (Kalanj, 2005: 22).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467544" y="64634"/>
            <a:ext cx="8643966" cy="700070"/>
          </a:xfrm>
        </p:spPr>
        <p:txBody>
          <a:bodyPr/>
          <a:lstStyle/>
          <a:p>
            <a:pPr>
              <a:spcBef>
                <a:spcPts val="600"/>
              </a:spcBef>
            </a:pPr>
            <a:r>
              <a:rPr lang="vi-VN" dirty="0" smtClean="0"/>
              <a:t>Kako navoditi literaturu u tekstu</a:t>
            </a:r>
          </a:p>
        </p:txBody>
      </p:sp>
    </p:spTree>
    <p:extLst>
      <p:ext uri="{BB962C8B-B14F-4D97-AF65-F5344CB8AC3E}">
        <p14:creationId xmlns:p14="http://schemas.microsoft.com/office/powerpoint/2010/main" val="297857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ja_tema">
  <a:themeElements>
    <a:clrScheme name="Apex">
      <a:dk1>
        <a:sysClr val="windowText" lastClr="000000"/>
      </a:dk1>
      <a:lt1>
        <a:sysClr val="window" lastClr="FFFFFF"/>
      </a:lt1>
      <a:dk2>
        <a:srgbClr val="69676D"/>
      </a:dk2>
      <a:lt2>
        <a:srgbClr val="C9C2D1"/>
      </a:lt2>
      <a:accent1>
        <a:srgbClr val="CEB966"/>
      </a:accent1>
      <a:accent2>
        <a:srgbClr val="9CB084"/>
      </a:accent2>
      <a:accent3>
        <a:srgbClr val="6BB1C9"/>
      </a:accent3>
      <a:accent4>
        <a:srgbClr val="6585CF"/>
      </a:accent4>
      <a:accent5>
        <a:srgbClr val="7E6BC9"/>
      </a:accent5>
      <a:accent6>
        <a:srgbClr val="A379BB"/>
      </a:accent6>
      <a:hlink>
        <a:srgbClr val="410082"/>
      </a:hlink>
      <a:folHlink>
        <a:srgbClr val="932968"/>
      </a:folHlink>
    </a:clrScheme>
    <a:fontScheme name="Apex">
      <a:majorFont>
        <a:latin typeface="Lucida Sans"/>
        <a:ea typeface=""/>
        <a:cs typeface=""/>
        <a:font script="Grek" typeface="Arial"/>
        <a:font script="Cyrl" typeface="Arial"/>
        <a:font script="Jpan" typeface="HG丸ｺﾞｼｯｸM-PRO"/>
        <a:font script="Hang" typeface="휴먼옛체"/>
        <a:font script="Hans" typeface="黑体"/>
        <a:font script="Hant" typeface="微軟正黑體"/>
        <a:font script="Arab" typeface="Tahoma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Book Antiqua"/>
        <a:ea typeface=""/>
        <a:cs typeface=""/>
        <a:font script="Grek" typeface="Times New Roman"/>
        <a:font script="Cyrl" typeface="Times New Roman"/>
        <a:font script="Jpan" typeface="HG明朝B"/>
        <a:font script="Hang" typeface="돋움"/>
        <a:font script="Hans" typeface="宋体"/>
        <a:font script="Hant" typeface="新細明體"/>
        <a:font script="Arab" typeface="Times New Roman"/>
        <a:font script="Hebr" typeface="David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Apex">
      <a:fillStyleLst>
        <a:solidFill>
          <a:schemeClr val="phClr"/>
        </a:solidFill>
        <a:gradFill rotWithShape="1">
          <a:gsLst>
            <a:gs pos="20000">
              <a:schemeClr val="phClr">
                <a:tint val="9000"/>
              </a:schemeClr>
            </a:gs>
            <a:gs pos="100000">
              <a:schemeClr val="phClr">
                <a:tint val="70000"/>
                <a:satMod val="100000"/>
              </a:schemeClr>
            </a:gs>
          </a:gsLst>
          <a:path path="circle">
            <a:fillToRect l="-15000" t="-15000" r="115000" b="115000"/>
          </a:path>
        </a:gradFill>
        <a:gradFill rotWithShape="1">
          <a:gsLst>
            <a:gs pos="0">
              <a:schemeClr val="phClr">
                <a:shade val="60000"/>
              </a:schemeClr>
            </a:gs>
            <a:gs pos="33000">
              <a:schemeClr val="phClr">
                <a:tint val="86500"/>
              </a:schemeClr>
            </a:gs>
            <a:gs pos="46750">
              <a:schemeClr val="phClr">
                <a:tint val="71000"/>
                <a:satMod val="112000"/>
              </a:schemeClr>
            </a:gs>
            <a:gs pos="53000">
              <a:schemeClr val="phClr">
                <a:tint val="71000"/>
                <a:satMod val="112000"/>
              </a:schemeClr>
            </a:gs>
            <a:gs pos="68000">
              <a:schemeClr val="phClr">
                <a:tint val="86000"/>
              </a:schemeClr>
            </a:gs>
            <a:gs pos="100000">
              <a:schemeClr val="phClr">
                <a:shade val="60000"/>
              </a:schemeClr>
            </a:gs>
          </a:gsLst>
          <a:lin ang="8350000" scaled="1"/>
        </a:gradFill>
      </a:fillStyleLst>
      <a:lnStyleLst>
        <a:ln w="9525" cap="flat" cmpd="sng" algn="ctr">
          <a:solidFill>
            <a:schemeClr val="phClr">
              <a:shade val="48000"/>
              <a:satMod val="11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130000" dist="101600" dir="2700000" algn="tl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</a:effectStyle>
        <a:effectStyle>
          <a:effectLst>
            <a:outerShdw blurRad="190500" dist="228600" dir="2700000" sy="90000" rotWithShape="0">
              <a:srgbClr val="000000">
                <a:alpha val="25500"/>
              </a:srgbClr>
            </a:outerShdw>
          </a:effectLst>
          <a:scene3d>
            <a:camera prst="orthographicFront" fov="0">
              <a:rot lat="0" lon="0" rev="0"/>
            </a:camera>
            <a:lightRig rig="soft" dir="tl">
              <a:rot lat="0" lon="0" rev="20100000"/>
            </a:lightRig>
          </a:scene3d>
          <a:sp3d>
            <a:bevelT w="508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180000"/>
              </a:schemeClr>
            </a:gs>
            <a:gs pos="100000">
              <a:schemeClr val="phClr">
                <a:shade val="45000"/>
                <a:satMod val="120000"/>
              </a:schemeClr>
            </a:gs>
          </a:gsLst>
          <a:path path="circle">
            <a:fillToRect r="10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3000"/>
                <a:satMod val="110000"/>
              </a:schemeClr>
              <a:schemeClr val="phClr">
                <a:tint val="60000"/>
                <a:satMod val="425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solidFill>
          <a:schemeClr val="tx1"/>
        </a:solidFill>
        <a:ln>
          <a:solidFill>
            <a:schemeClr val="tx1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 smtClean="0">
            <a:solidFill>
              <a:schemeClr val="tx1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  <a:latin typeface="Calibri" pitchFamily="34" charset="0"/>
            <a:cs typeface="Calibri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38100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1981</TotalTime>
  <Words>759</Words>
  <Application>Microsoft Office PowerPoint</Application>
  <PresentationFormat>On-screen Show (4:3)</PresentationFormat>
  <Paragraphs>108</Paragraphs>
  <Slides>11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moja_tema</vt:lpstr>
      <vt:lpstr>PowerPoint Presentation</vt:lpstr>
      <vt:lpstr>TEME ISTRAŽIVANJA</vt:lpstr>
      <vt:lpstr>PowerPoint Presentation</vt:lpstr>
      <vt:lpstr>IZGLED RADA</vt:lpstr>
      <vt:lpstr>TEME ISTRAŽIVANJA PRIJAŠNJIH GODINA</vt:lpstr>
      <vt:lpstr>NASLOVNA STRANICA</vt:lpstr>
      <vt:lpstr>Tekst treba formatirati na sljedeći način:</vt:lpstr>
      <vt:lpstr>Primjeri navođenja literature (na kraju rada)</vt:lpstr>
      <vt:lpstr>Kako navoditi literaturu u tekstu</vt:lpstr>
      <vt:lpstr>Citiranje grafičkih prikaza</vt:lpstr>
      <vt:lpstr>Citiranje tablica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cornx</dc:creator>
  <cp:lastModifiedBy>cornx</cp:lastModifiedBy>
  <cp:revision>206</cp:revision>
  <dcterms:created xsi:type="dcterms:W3CDTF">2014-09-25T08:36:13Z</dcterms:created>
  <dcterms:modified xsi:type="dcterms:W3CDTF">2017-10-16T20:07:13Z</dcterms:modified>
</cp:coreProperties>
</file>