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2" r:id="rId2"/>
    <p:sldId id="323" r:id="rId3"/>
    <p:sldId id="325" r:id="rId4"/>
    <p:sldId id="256" r:id="rId5"/>
    <p:sldId id="324" r:id="rId6"/>
    <p:sldId id="278" r:id="rId7"/>
    <p:sldId id="279" r:id="rId8"/>
    <p:sldId id="281" r:id="rId9"/>
    <p:sldId id="295" r:id="rId10"/>
    <p:sldId id="294" r:id="rId11"/>
    <p:sldId id="287" r:id="rId12"/>
    <p:sldId id="289" r:id="rId13"/>
    <p:sldId id="291" r:id="rId14"/>
    <p:sldId id="290" r:id="rId15"/>
    <p:sldId id="318" r:id="rId16"/>
    <p:sldId id="296" r:id="rId17"/>
    <p:sldId id="307" r:id="rId18"/>
    <p:sldId id="321" r:id="rId19"/>
    <p:sldId id="309" r:id="rId20"/>
    <p:sldId id="310" r:id="rId21"/>
    <p:sldId id="311" r:id="rId22"/>
    <p:sldId id="313" r:id="rId23"/>
    <p:sldId id="320" r:id="rId24"/>
    <p:sldId id="314" r:id="rId25"/>
    <p:sldId id="316" r:id="rId26"/>
    <p:sldId id="3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FF6600"/>
    <a:srgbClr val="FF0000"/>
    <a:srgbClr val="CC0000"/>
    <a:srgbClr val="FF3399"/>
    <a:srgbClr val="FF7F00"/>
    <a:srgbClr val="99CC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6" autoAdjust="0"/>
    <p:restoredTop sz="87167" autoAdjust="0"/>
  </p:normalViewPr>
  <p:slideViewPr>
    <p:cSldViewPr>
      <p:cViewPr varScale="1">
        <p:scale>
          <a:sx n="118" d="100"/>
          <a:sy n="118" d="100"/>
        </p:scale>
        <p:origin x="-14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16.1.2018.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419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16.1.2018.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67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Naslov</a:t>
            </a:r>
            <a:r>
              <a:rPr lang="hr-HR" baseline="0" dirty="0" smtClean="0"/>
              <a:t> (na glagoljici): Kultura i društvo</a:t>
            </a:r>
          </a:p>
          <a:p>
            <a:r>
              <a:rPr lang="hr-HR" baseline="0" dirty="0" smtClean="0"/>
              <a:t>Fotografije:</a:t>
            </a:r>
          </a:p>
          <a:p>
            <a:r>
              <a:rPr lang="hr-HR" baseline="0" dirty="0" smtClean="0"/>
              <a:t>- Paška čipka</a:t>
            </a:r>
          </a:p>
          <a:p>
            <a:r>
              <a:rPr lang="hr-HR" baseline="0" dirty="0" smtClean="0"/>
              <a:t>- narodna nošnja iz srednje Bosne</a:t>
            </a:r>
          </a:p>
          <a:p>
            <a:r>
              <a:rPr lang="hr-HR" baseline="0" dirty="0" smtClean="0"/>
              <a:t>- Maorska tetovaža</a:t>
            </a:r>
          </a:p>
          <a:p>
            <a:r>
              <a:rPr lang="hr-HR" baseline="0" dirty="0" smtClean="0"/>
              <a:t>- Stećak</a:t>
            </a:r>
          </a:p>
          <a:p>
            <a:r>
              <a:rPr lang="hr-HR" baseline="0" dirty="0" smtClean="0"/>
              <a:t>- Pieta (Michelangelo)</a:t>
            </a:r>
          </a:p>
          <a:p>
            <a:r>
              <a:rPr lang="hr-HR" baseline="0" dirty="0" smtClean="0"/>
              <a:t>- Bušmanska djeca</a:t>
            </a:r>
          </a:p>
          <a:p>
            <a:r>
              <a:rPr lang="hr-HR" baseline="0" dirty="0" smtClean="0"/>
              <a:t>- Vučedolska golubica</a:t>
            </a:r>
          </a:p>
          <a:p>
            <a:r>
              <a:rPr lang="hr-HR" baseline="0" dirty="0" smtClean="0"/>
              <a:t>- Uzorak narodne nošnje</a:t>
            </a:r>
          </a:p>
          <a:p>
            <a:r>
              <a:rPr lang="hr-HR" baseline="0" dirty="0" smtClean="0"/>
              <a:t>- Računalo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4</a:t>
            </a:fld>
            <a:endParaRPr lang="hr-H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1/16/2018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36342"/>
              </p:ext>
            </p:extLst>
          </p:nvPr>
        </p:nvGraphicFramePr>
        <p:xfrm>
          <a:off x="107504" y="89248"/>
          <a:ext cx="7525199" cy="66100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2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1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108000">
                <a:tc rowSpan="2"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učenik / učenica</a:t>
                      </a:r>
                      <a:endParaRPr lang="hr-HR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gridSpan="9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lvl="3" algn="l" fontAlgn="ctr"/>
                      <a:r>
                        <a:rPr lang="hr-H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zadaća </a:t>
                      </a:r>
                      <a:r>
                        <a:rPr lang="hr-H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br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">
                <a:tc gridSpan="2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OCJENA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Lovro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BADURINA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Stella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BADURINA – DUDIĆ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Laura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BUTKOVIĆ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Marija Christina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Josip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Krševan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FABIJANIĆ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Tea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GALIĆ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HOHNJEC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MARŽIĆ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Vedrana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PALČIĆ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Anamarija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PERANIĆ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Nera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POGARČIĆ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POGORILIĆ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Antonija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RUMORA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Mihaela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SEFERAGIĆ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Sandra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ŠKODA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Klara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Adriana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Ive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VIDAS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Katarina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ZUBOVIĆ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/>
                      <a:r>
                        <a:rPr kumimoji="0" lang="hr-H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ZUBOVIĆ </a:t>
                      </a:r>
                      <a:r>
                        <a:rPr kumimoji="0" lang="hr-H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Sara</a:t>
                      </a:r>
                      <a:endParaRPr lang="hr-HR" b="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ŽELEHOVSKI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Petra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5896" y="-27384"/>
            <a:ext cx="386810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40026" y="260648"/>
            <a:ext cx="3957045" cy="753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hr-HR" sz="3600" b="1" kern="0" dirty="0" smtClean="0">
                <a:solidFill>
                  <a:srgbClr val="FFC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DOMAĆA ZADAĆA</a:t>
            </a:r>
          </a:p>
          <a:p>
            <a:pPr algn="ctr" eaLnBrk="0" hangingPunct="0">
              <a:lnSpc>
                <a:spcPts val="2000"/>
              </a:lnSpc>
            </a:pPr>
            <a:r>
              <a:rPr lang="hr-HR" sz="2000" u="sng" kern="0" dirty="0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srednja-skola.github.io/sociologija</a:t>
            </a:r>
            <a:endParaRPr lang="hr-HR" sz="3600" i="1" u="sng" kern="0" dirty="0" smtClean="0">
              <a:solidFill>
                <a:prstClr val="white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928670"/>
            <a:ext cx="3799203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normi</a:t>
            </a:r>
          </a:p>
          <a:p>
            <a:pPr algn="ctr"/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(ono što bi trebali činiti)</a:t>
            </a:r>
            <a:endParaRPr lang="hr-H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7686" y="928670"/>
            <a:ext cx="4474617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stvarno ponašanje</a:t>
            </a:r>
          </a:p>
          <a:p>
            <a:pPr algn="ctr"/>
            <a:r>
              <a:rPr lang="hr-HR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(ono što pojedinci stvarno čine)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7158" y="2428868"/>
            <a:ext cx="3799203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08000"/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političar po pozivu ili po profesiji</a:t>
            </a:r>
            <a:endParaRPr lang="hr-H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57686" y="2428868"/>
            <a:ext cx="4474617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08000"/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razni političari koji su u zadnje vrijeme po sudovima</a:t>
            </a:r>
            <a:endParaRPr lang="hr-H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4294967295"/>
          </p:nvPr>
        </p:nvSpPr>
        <p:spPr>
          <a:xfrm>
            <a:off x="107504" y="4293096"/>
            <a:ext cx="9144000" cy="2428875"/>
          </a:xfrm>
        </p:spPr>
        <p:txBody>
          <a:bodyPr>
            <a:normAutofit fontScale="92500"/>
          </a:bodyPr>
          <a:lstStyle/>
          <a:p>
            <a:pPr marL="288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SKUP ULOGA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jedan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dr. položaj je povezan s 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više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uloga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snop aktivnosti koje se isprepliću s aktivnostima drugih ljudi</a:t>
            </a:r>
          </a:p>
          <a:p>
            <a:pPr marL="288000" indent="-324000">
              <a:spcBef>
                <a:spcPts val="1800"/>
              </a:spcBef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svaka uloga pretpostavlja barem još jednu </a:t>
            </a:r>
            <a:r>
              <a:rPr lang="hr-HR" sz="2800" b="1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recipročnu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ulogu (roditelj – dijete, liječnik – pacijent, učitelj – učenici...)</a:t>
            </a:r>
            <a:endParaRPr lang="hr-H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58" y="357166"/>
            <a:ext cx="3799203" cy="714380"/>
          </a:xfrm>
          <a:prstGeom prst="rect">
            <a:avLst/>
          </a:prstGeom>
          <a:solidFill>
            <a:srgbClr val="002060"/>
          </a:solidFill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IDEALNA ULOGA</a:t>
            </a:r>
            <a:endParaRPr lang="hr-H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7686" y="357166"/>
            <a:ext cx="4474617" cy="714380"/>
          </a:xfrm>
          <a:prstGeom prst="rect">
            <a:avLst/>
          </a:prstGeom>
          <a:solidFill>
            <a:srgbClr val="CC0000"/>
          </a:solidFill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ZBILJSKA ULOGA</a:t>
            </a:r>
            <a:endParaRPr lang="hr-HR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allAtOnce" animBg="1"/>
      <p:bldP spid="21" grpId="0" build="allAtOnce" animBg="1"/>
      <p:bldP spid="22" grpId="0" build="allAtOnce" animBg="1"/>
      <p:bldP spid="24" grpId="0" build="allAtOnce" animBg="1"/>
      <p:bldP spid="25" grpId="0" uiExpand="1" build="p"/>
      <p:bldP spid="15" grpId="0" uiExpand="1" build="allAtOnce" animBg="1"/>
      <p:bldP spid="16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KONFLIKT </a:t>
            </a:r>
            <a:r>
              <a:rPr lang="hr-HR" sz="4800" b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(SUKOB) </a:t>
            </a:r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ULOGA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885828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KONFLIKT ULOGA</a:t>
            </a:r>
            <a:endParaRPr lang="hr-H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4000" indent="-324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situacija u kojoj se pojedinac suočava s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istovremenim ispunjavanjem proturječnih zahtjeva uloge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(ili uloga)</a:t>
            </a:r>
          </a:p>
          <a:p>
            <a:pPr marL="504000" indent="-324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vojni kapelan, liječnik privatne prakse, nastavnik koji predaje svome djetetu...</a:t>
            </a:r>
            <a:endParaRPr lang="vi-VN" sz="2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ch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42852"/>
            <a:ext cx="4952748" cy="6507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16" name="Picture 15" descr="ch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142852"/>
            <a:ext cx="4952748" cy="6507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17" name="Picture 16" descr="che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29058" y="142852"/>
            <a:ext cx="4952748" cy="5572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5715016"/>
            <a:ext cx="5229936" cy="938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4"/>
          <p:cNvCxnSpPr/>
          <p:nvPr/>
        </p:nvCxnSpPr>
        <p:spPr>
          <a:xfrm rot="10800000" flipH="1" flipV="1">
            <a:off x="3714744" y="2143116"/>
            <a:ext cx="214314" cy="3250429"/>
          </a:xfrm>
          <a:prstGeom prst="bentConnector4">
            <a:avLst>
              <a:gd name="adj1" fmla="val 252630"/>
              <a:gd name="adj2" fmla="val 10010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0562" y="1000108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ANTICIPATIVNA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00562" y="1785926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RAZVOJNA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00562" y="2571744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OBRNUTA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00562" y="3357562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RESOCIJALIZACIJA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7158" y="1000108"/>
            <a:ext cx="3714776" cy="642942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7158" y="1785926"/>
            <a:ext cx="3714776" cy="64294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SEKUNDARNA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" name="Shape 111"/>
          <p:cNvCxnSpPr>
            <a:stCxn id="109" idx="1"/>
          </p:cNvCxnSpPr>
          <p:nvPr/>
        </p:nvCxnSpPr>
        <p:spPr>
          <a:xfrm rot="10800000" flipH="1" flipV="1">
            <a:off x="357158" y="1321578"/>
            <a:ext cx="285752" cy="2178859"/>
          </a:xfrm>
          <a:prstGeom prst="bentConnector4">
            <a:avLst>
              <a:gd name="adj1" fmla="val -79999"/>
              <a:gd name="adj2" fmla="val 9989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714348" y="2714620"/>
            <a:ext cx="3429024" cy="2049679"/>
            <a:chOff x="142844" y="2500306"/>
            <a:chExt cx="1571636" cy="2049679"/>
          </a:xfrm>
          <a:effectLst/>
        </p:grpSpPr>
        <p:sp>
          <p:nvSpPr>
            <p:cNvPr id="134" name="TextBox 133"/>
            <p:cNvSpPr txBox="1"/>
            <p:nvPr/>
          </p:nvSpPr>
          <p:spPr>
            <a:xfrm>
              <a:off x="142844" y="2918769"/>
              <a:ext cx="1571636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prvim godinama života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u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obitelji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govora, usvajanje normi, misaonih procesa, uloga i stajališta drugih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99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PRIMARNA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28596" y="5044684"/>
            <a:ext cx="3429024" cy="1741902"/>
            <a:chOff x="142844" y="2500306"/>
            <a:chExt cx="1571636" cy="1741902"/>
          </a:xfrm>
        </p:grpSpPr>
        <p:sp>
          <p:nvSpPr>
            <p:cNvPr id="138" name="TextBox 137"/>
            <p:cNvSpPr txBox="1"/>
            <p:nvPr/>
          </p:nvSpPr>
          <p:spPr>
            <a:xfrm>
              <a:off x="142844" y="2918769"/>
              <a:ext cx="157163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kasnijem djetinjstvu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interakcija s drugim ljudima 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(vršnjaci, prijatelji...)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u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školi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 izvan nje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SEKUNDARNA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3" name="Picture 142" descr="beba_i_mama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714348" y="2714620"/>
            <a:ext cx="3429024" cy="2071702"/>
          </a:xfrm>
          <a:prstGeom prst="rect">
            <a:avLst/>
          </a:prstGeom>
        </p:spPr>
      </p:pic>
      <p:pic>
        <p:nvPicPr>
          <p:cNvPr id="144" name="Picture 143" descr="batin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14348" y="2643182"/>
            <a:ext cx="3468068" cy="2309733"/>
          </a:xfrm>
          <a:prstGeom prst="rect">
            <a:avLst/>
          </a:prstGeom>
        </p:spPr>
      </p:pic>
      <p:pic>
        <p:nvPicPr>
          <p:cNvPr id="145" name="Picture 144" descr="osnovna-skola-nastava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500562" y="4143380"/>
            <a:ext cx="4143404" cy="2589627"/>
          </a:xfrm>
          <a:prstGeom prst="rect">
            <a:avLst/>
          </a:prstGeom>
        </p:spPr>
      </p:pic>
      <p:pic>
        <p:nvPicPr>
          <p:cNvPr id="147" name="Picture 146" descr="ucenica_srednja_skola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00562" y="4143380"/>
            <a:ext cx="4124204" cy="2571768"/>
          </a:xfrm>
          <a:prstGeom prst="rect">
            <a:avLst/>
          </a:prstGeom>
        </p:spPr>
      </p:pic>
      <p:pic>
        <p:nvPicPr>
          <p:cNvPr id="148" name="Picture 147" descr="eko-studiranje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500562" y="4143380"/>
            <a:ext cx="4167190" cy="2568031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85762" y="71414"/>
            <a:ext cx="8115328" cy="868346"/>
          </a:xfrm>
          <a:effec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06" grpId="0" uiExpand="1" build="p" animBg="1"/>
      <p:bldP spid="107" grpId="0" uiExpand="1" build="p" animBg="1"/>
      <p:bldP spid="108" grpId="0" build="p" animBg="1"/>
      <p:bldP spid="109" grpId="0" uiExpand="1" build="p" animBg="1"/>
      <p:bldP spid="110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6357950" y="1385533"/>
            <a:ext cx="2643206" cy="343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učenje potpuno novih obrazaca ponašanja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ponekad posve suprotnih onim ranije naučenima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netko postane nesrećom invalid, vojni logori, mentalne bolnice, samostani...</a:t>
            </a:r>
          </a:p>
          <a:p>
            <a:pPr>
              <a:spcBef>
                <a:spcPts val="600"/>
              </a:spcBef>
              <a:buFontTx/>
              <a:buChar char="-"/>
            </a:pPr>
            <a:endParaRPr lang="hr-HR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71414"/>
            <a:ext cx="8115328" cy="868346"/>
          </a:xfrm>
          <a:effec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4314" y="988201"/>
            <a:ext cx="2357454" cy="428628"/>
          </a:xfrm>
          <a:prstGeom prst="rect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ANTICIPATIVNA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667008" y="988201"/>
            <a:ext cx="1785950" cy="428628"/>
          </a:xfrm>
          <a:prstGeom prst="rect">
            <a:avLst/>
          </a:prstGeom>
          <a:solidFill>
            <a:srgbClr val="002060"/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RAZVOJNA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48198" y="988201"/>
            <a:ext cx="1714512" cy="428628"/>
          </a:xfrm>
          <a:prstGeom prst="rect">
            <a:avLst/>
          </a:prstGeom>
          <a:solidFill>
            <a:srgbClr val="0099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OBRNUTA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357950" y="988201"/>
            <a:ext cx="2643206" cy="428628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RESOCIJALIZACIJA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14282" y="1434946"/>
            <a:ext cx="2357454" cy="24006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usmjerena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buduće uloge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pojedinca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učenje za posao u srednjoj školi, djevojčice i igranje s lutkama...</a:t>
            </a:r>
            <a:endParaRPr lang="hr-H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4282" y="4390729"/>
            <a:ext cx="3000396" cy="1895791"/>
            <a:chOff x="142844" y="2500306"/>
            <a:chExt cx="1571636" cy="1895791"/>
          </a:xfrm>
          <a:effectLst/>
        </p:grpSpPr>
        <p:sp>
          <p:nvSpPr>
            <p:cNvPr id="24" name="TextBox 23"/>
            <p:cNvSpPr txBox="1"/>
            <p:nvPr/>
          </p:nvSpPr>
          <p:spPr>
            <a:xfrm>
              <a:off x="142844" y="2918769"/>
              <a:ext cx="1571636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stalno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prilagođavanje novim ulogama</a:t>
              </a:r>
            </a:p>
            <a:p>
              <a:pPr>
                <a:spcBef>
                  <a:spcPts val="12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npr. roditeljstvo, novi posao, bračne vode...</a:t>
              </a:r>
              <a:endParaRPr lang="hr-HR" sz="20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RAZVOJNA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5400000">
            <a:off x="1536282" y="2892818"/>
            <a:ext cx="2786082" cy="7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357554" y="2000240"/>
            <a:ext cx="2857520" cy="2449788"/>
            <a:chOff x="142844" y="2500306"/>
            <a:chExt cx="1571636" cy="2449788"/>
          </a:xfrm>
          <a:effectLst/>
        </p:grpSpPr>
        <p:sp>
          <p:nvSpPr>
            <p:cNvPr id="30" name="TextBox 29"/>
            <p:cNvSpPr txBox="1"/>
            <p:nvPr/>
          </p:nvSpPr>
          <p:spPr>
            <a:xfrm>
              <a:off x="142844" y="2918769"/>
              <a:ext cx="157163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modernim društvima kada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djeca uče roditelje</a:t>
              </a:r>
            </a:p>
            <a:p>
              <a:pPr>
                <a:spcBef>
                  <a:spcPts val="1200"/>
                </a:spcBef>
                <a:buFontTx/>
                <a:buChar char="-"/>
              </a:pPr>
              <a:r>
                <a:rPr lang="hr-HR" sz="1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19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npr. imigranti uče svoje roditelje jezik, unučad bake i djedove radu na računalu...</a:t>
              </a:r>
              <a:endParaRPr lang="hr-HR" sz="19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99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OBRNUTA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rot="5400000">
            <a:off x="5142710" y="1714488"/>
            <a:ext cx="429422" cy="7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357554" y="4983464"/>
            <a:ext cx="5643602" cy="1741902"/>
            <a:chOff x="142844" y="2500306"/>
            <a:chExt cx="1571636" cy="1741902"/>
          </a:xfrm>
          <a:effectLst/>
        </p:grpSpPr>
        <p:sp>
          <p:nvSpPr>
            <p:cNvPr id="41" name="TextBox 40"/>
            <p:cNvSpPr txBox="1"/>
            <p:nvPr/>
          </p:nvSpPr>
          <p:spPr>
            <a:xfrm>
              <a:off x="142844" y="2918769"/>
              <a:ext cx="157163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organizacije čiji su štićenici </a:t>
              </a: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podvrgnuti intenzivnim i često ponižavajućim postupcima resocijalizacije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kojima se želi promjeniti dotadašnji identitet i stvoriti novi</a:t>
              </a:r>
              <a:endParaRPr lang="hr-HR" sz="20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TOTALNE INSTITUCIJE </a:t>
              </a:r>
              <a:r>
                <a:rPr lang="hr-HR" sz="20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(E. Goffman)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rot="5400000" flipH="1" flipV="1">
            <a:off x="8501884" y="4928404"/>
            <a:ext cx="428628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 animBg="1"/>
      <p:bldP spid="12" grpId="0" build="allAtOnce" animBg="1"/>
      <p:bldP spid="106" grpId="0" uiExpand="1" build="allAtOnce" animBg="1"/>
      <p:bldP spid="107" grpId="0" uiExpand="1" build="allAtOnce" animBg="1"/>
      <p:bldP spid="108" grpId="0" uiExpand="1" build="allAtOnce" animBg="1"/>
      <p:bldP spid="134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ČIMBENICI SOCIJALIZACIJE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000132"/>
          </a:xfrm>
        </p:spPr>
        <p:txBody>
          <a:bodyPr/>
          <a:lstStyle/>
          <a:p>
            <a:pPr>
              <a:buSzPct val="100000"/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grupe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institucije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koje bitno utječu ili u kojima se odvijaju 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najznačajniji procesi socijalizacije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06" y="2134566"/>
            <a:ext cx="1571604" cy="714380"/>
          </a:xfrm>
          <a:prstGeom prst="rect">
            <a:avLst/>
          </a:prstGeom>
          <a:solidFill>
            <a:srgbClr val="CC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OBITELJ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3985" y="2134566"/>
            <a:ext cx="1476364" cy="71438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ŠKOLA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81324" y="2134566"/>
            <a:ext cx="1785950" cy="71438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GRUPA VRŠNJAKA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8249" y="2134566"/>
            <a:ext cx="1928826" cy="71438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MASOVNI MEDIJI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58050" y="2134566"/>
            <a:ext cx="1643042" cy="714380"/>
          </a:xfrm>
          <a:prstGeom prst="rect">
            <a:avLst/>
          </a:prstGeom>
          <a:solidFill>
            <a:srgbClr val="FF7F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OSTALI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16200000" flipH="1">
            <a:off x="535745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1438" y="3634764"/>
            <a:ext cx="2214546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NAJVAŽNIJI</a:t>
            </a: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ČIMBENIK SOCIJALIZACIJE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1438" y="4634896"/>
            <a:ext cx="2214546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PSIHOLOŠKA I SOCIJALNA ULOGA OBITELJI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1393803" y="4241987"/>
            <a:ext cx="2642412" cy="7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00034" y="5706466"/>
            <a:ext cx="4000528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ULOGA UČENJA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LATENTNA ULOGA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16200000" flipH="1">
            <a:off x="3893347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000364" y="3634764"/>
            <a:ext cx="2214546" cy="178595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buFontTx/>
              <a:buChar char="-"/>
            </a:pP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UČENJE JEDNAKOSTI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UČENJE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NEFORMALNIH ZNANJA</a:t>
            </a:r>
            <a:endParaRPr lang="hr-H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4787108" y="4277706"/>
            <a:ext cx="2713850" cy="7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4714876" y="5706466"/>
            <a:ext cx="4000528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INTERNET, TV, RADIO, NOVINE, REKLAME...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16200000" flipH="1">
            <a:off x="7822421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357950" y="3634764"/>
            <a:ext cx="2643174" cy="178595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buFontTx/>
              <a:buChar char="-"/>
            </a:pP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RELIGIJSKE GRUPE,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POKRETI,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VOJSKA,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KLUBOVI, RAD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profesor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3214678" y="5774722"/>
            <a:ext cx="1143008" cy="78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33" grpId="0" uiExpand="1" build="allAtOnce" animBg="1"/>
      <p:bldP spid="35" grpId="0" uiExpand="1" build="allAtOnce" animBg="1"/>
      <p:bldP spid="36" grpId="0" build="allAtOnce" animBg="1"/>
      <p:bldP spid="37" grpId="0" build="allAtOnce" animBg="1"/>
      <p:bldP spid="53" grpId="0" build="allAtOnce" animBg="1"/>
      <p:bldP spid="65" grpId="0" uiExpand="1" build="allAtOnce" animBg="1"/>
      <p:bldP spid="67" grpId="0" uiExpand="1" build="allAtOnce" animBg="1"/>
      <p:bldP spid="70" grpId="0" uiExpand="1" build="allAtOnce" animBg="1"/>
      <p:bldP spid="75" grpId="0" uiExpand="1" build="allAtOnce" animBg="1"/>
      <p:bldP spid="78" grpId="0" uiExpand="1" build="allAtOnce" animBg="1"/>
      <p:bldP spid="81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507288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PONAVLJANJE </a:t>
            </a:r>
            <a:r>
              <a:rPr lang="hr-HR" sz="48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r-HR" sz="4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4000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ključni pojmovi)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715436" cy="564360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socijalizacija</a:t>
            </a: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biološki i kulturni derterminizam</a:t>
            </a: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društvena uloga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(vrste uloga)</a:t>
            </a:r>
            <a:endParaRPr lang="hr-HR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skup uloga i konflikt uloga</a:t>
            </a: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totalne institucije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(E. Goffman)</a:t>
            </a:r>
            <a:endParaRPr lang="hr-HR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čimbenici socijalizacije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rot="16200000" flipH="1">
            <a:off x="7250925" y="1893083"/>
            <a:ext cx="571504" cy="500066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322099" y="1893083"/>
            <a:ext cx="571504" cy="500066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IDENTITET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3429024" cy="785818"/>
          </a:xfrm>
          <a:prstGeom prst="rect">
            <a:avLst/>
          </a:prstGeom>
          <a:solidFill>
            <a:srgbClr val="CC0000"/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OSOBNI I SOCIJALNI 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2" y="1000108"/>
            <a:ext cx="4214842" cy="785818"/>
          </a:xfrm>
          <a:prstGeom prst="rect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PRIMARNI I SEKUNDARNI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000100" y="1857364"/>
            <a:ext cx="571504" cy="571504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9"/>
          <p:cNvGrpSpPr/>
          <p:nvPr/>
        </p:nvGrpSpPr>
        <p:grpSpPr>
          <a:xfrm>
            <a:off x="142844" y="2500306"/>
            <a:ext cx="1571636" cy="2665231"/>
            <a:chOff x="142844" y="2500306"/>
            <a:chExt cx="1571636" cy="2665231"/>
          </a:xfrm>
        </p:grpSpPr>
        <p:sp>
          <p:nvSpPr>
            <p:cNvPr id="40" name="TextBox 39"/>
            <p:cNvSpPr txBox="1"/>
            <p:nvPr/>
          </p:nvSpPr>
          <p:spPr>
            <a:xfrm>
              <a:off x="142844" y="2918768"/>
              <a:ext cx="1571636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nastaje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 interakciji s drugima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naglašava razliku 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 odnosu na druge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CC0000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OSOBNI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 rot="16200000" flipH="1">
            <a:off x="2428860" y="1857364"/>
            <a:ext cx="571504" cy="571504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8"/>
          <p:cNvGrpSpPr/>
          <p:nvPr/>
        </p:nvGrpSpPr>
        <p:grpSpPr>
          <a:xfrm>
            <a:off x="1928794" y="2500306"/>
            <a:ext cx="2286016" cy="2665231"/>
            <a:chOff x="1928794" y="2500306"/>
            <a:chExt cx="2286016" cy="2665231"/>
          </a:xfrm>
        </p:grpSpPr>
        <p:sp>
          <p:nvSpPr>
            <p:cNvPr id="41" name="TextBox 40"/>
            <p:cNvSpPr txBox="1"/>
            <p:nvPr/>
          </p:nvSpPr>
          <p:spPr>
            <a:xfrm>
              <a:off x="1928794" y="2918768"/>
              <a:ext cx="2286016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način na koji pojedinci i kolektiv uspostavljaju razliku u svojim odnosima prema drugim pojedincima i kolektivima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28794" y="2500306"/>
              <a:ext cx="2286016" cy="428628"/>
            </a:xfrm>
            <a:prstGeom prst="rect">
              <a:avLst/>
            </a:prstGeom>
            <a:solidFill>
              <a:srgbClr val="CC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SOCIJALNI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4357686" y="2500306"/>
            <a:ext cx="1785950" cy="2665231"/>
            <a:chOff x="4357686" y="2500306"/>
            <a:chExt cx="1785950" cy="2665231"/>
          </a:xfrm>
        </p:grpSpPr>
        <p:sp>
          <p:nvSpPr>
            <p:cNvPr id="43" name="TextBox 42"/>
            <p:cNvSpPr txBox="1"/>
            <p:nvPr/>
          </p:nvSpPr>
          <p:spPr>
            <a:xfrm>
              <a:off x="4357686" y="2918768"/>
              <a:ext cx="1785950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nametnut rođenjem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osobnost, rod (spol), srodstvo i etnicitet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prevladavaju vanjski faktori</a:t>
              </a:r>
              <a:endParaRPr lang="hr-HR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57686" y="2500306"/>
              <a:ext cx="1785950" cy="42862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PRIMARNI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6357950" y="2500306"/>
            <a:ext cx="2571768" cy="2819119"/>
            <a:chOff x="6357950" y="2500306"/>
            <a:chExt cx="2571768" cy="2819119"/>
          </a:xfrm>
        </p:grpSpPr>
        <p:sp>
          <p:nvSpPr>
            <p:cNvPr id="47" name="TextBox 46"/>
            <p:cNvSpPr txBox="1"/>
            <p:nvPr/>
          </p:nvSpPr>
          <p:spPr>
            <a:xfrm>
              <a:off x="6357950" y="2918768"/>
              <a:ext cx="2571768" cy="2400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usvaja se sekundarnom soc.</a:t>
              </a:r>
            </a:p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nastaje na temelju primarnog identiteta</a:t>
              </a:r>
            </a:p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zanimanje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(klasni identitet), stil života, potrošnja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57950" y="2500306"/>
              <a:ext cx="2571768" cy="42862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SEKUNDARNI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4314" y="6000768"/>
            <a:ext cx="25717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naglašava sličnost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među pojedincima</a:t>
            </a:r>
          </a:p>
        </p:txBody>
      </p:sp>
      <p:cxnSp>
        <p:nvCxnSpPr>
          <p:cNvPr id="66" name="Elbow Connector 65"/>
          <p:cNvCxnSpPr/>
          <p:nvPr/>
        </p:nvCxnSpPr>
        <p:spPr>
          <a:xfrm rot="5400000" flipH="1" flipV="1">
            <a:off x="2536016" y="5750738"/>
            <a:ext cx="1000135" cy="214313"/>
          </a:xfrm>
          <a:prstGeom prst="bentConnector3">
            <a:avLst>
              <a:gd name="adj1" fmla="val -2063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43438" y="6000768"/>
            <a:ext cx="32147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utjecajem </a:t>
            </a:r>
          </a:p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primarnog identiteta</a:t>
            </a:r>
          </a:p>
        </p:txBody>
      </p:sp>
      <p:cxnSp>
        <p:nvCxnSpPr>
          <p:cNvPr id="80" name="Elbow Connector 79"/>
          <p:cNvCxnSpPr/>
          <p:nvPr/>
        </p:nvCxnSpPr>
        <p:spPr>
          <a:xfrm rot="5400000" flipH="1" flipV="1">
            <a:off x="7679553" y="5750735"/>
            <a:ext cx="928694" cy="285752"/>
          </a:xfrm>
          <a:prstGeom prst="bentConnector3">
            <a:avLst>
              <a:gd name="adj1" fmla="val -1821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93"/>
          <p:cNvGrpSpPr/>
          <p:nvPr/>
        </p:nvGrpSpPr>
        <p:grpSpPr>
          <a:xfrm>
            <a:off x="6357950" y="2928934"/>
            <a:ext cx="2571768" cy="2428892"/>
            <a:chOff x="6357950" y="2928934"/>
            <a:chExt cx="2571768" cy="2428892"/>
          </a:xfrm>
        </p:grpSpPr>
        <p:sp>
          <p:nvSpPr>
            <p:cNvPr id="93" name="Rectangle 92"/>
            <p:cNvSpPr/>
            <p:nvPr/>
          </p:nvSpPr>
          <p:spPr>
            <a:xfrm>
              <a:off x="6357950" y="2928934"/>
              <a:ext cx="2571768" cy="24288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2" name="Picture 91" descr="thenandnow.jpg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>
            <a:xfrm>
              <a:off x="6902081" y="2928934"/>
              <a:ext cx="1599009" cy="2428892"/>
            </a:xfrm>
            <a:prstGeom prst="rect">
              <a:avLst/>
            </a:prstGeom>
          </p:spPr>
        </p:pic>
      </p:grpSp>
      <p:grpSp>
        <p:nvGrpSpPr>
          <p:cNvPr id="8" name="Group 97"/>
          <p:cNvGrpSpPr/>
          <p:nvPr/>
        </p:nvGrpSpPr>
        <p:grpSpPr>
          <a:xfrm>
            <a:off x="4357686" y="3000372"/>
            <a:ext cx="1785950" cy="2428892"/>
            <a:chOff x="4357686" y="2928934"/>
            <a:chExt cx="1785950" cy="2428892"/>
          </a:xfrm>
        </p:grpSpPr>
        <p:sp>
          <p:nvSpPr>
            <p:cNvPr id="97" name="TextBox 96"/>
            <p:cNvSpPr txBox="1"/>
            <p:nvPr/>
          </p:nvSpPr>
          <p:spPr>
            <a:xfrm>
              <a:off x="4357686" y="2928934"/>
              <a:ext cx="1785950" cy="24006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nametnut rođenjem</a:t>
              </a:r>
            </a:p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dob, spol, rod, srodstvo i etnicitet</a:t>
              </a:r>
            </a:p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prevladavaju vanjski faktori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6" name="Picture 95" descr="thenandnow.jpg"/>
            <p:cNvPicPr>
              <a:picLocks noChangeAspect="1"/>
            </p:cNvPicPr>
            <p:nvPr/>
          </p:nvPicPr>
          <p:blipFill>
            <a:blip r:embed="rId3" cstate="email"/>
            <a:srcRect l="-216"/>
            <a:stretch>
              <a:fillRect/>
            </a:stretch>
          </p:blipFill>
          <p:spPr>
            <a:xfrm>
              <a:off x="4429124" y="2928934"/>
              <a:ext cx="1643074" cy="24288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  <p:bldP spid="50" grpId="0" uiExpand="1" build="allAtOnce" animBg="1"/>
      <p:bldP spid="76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158" y="428604"/>
            <a:ext cx="3429024" cy="785818"/>
          </a:xfrm>
          <a:prstGeom prst="rect">
            <a:avLst/>
          </a:prstGeom>
          <a:solidFill>
            <a:srgbClr val="CC0000"/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SPOL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2" y="428604"/>
            <a:ext cx="4214842" cy="785818"/>
          </a:xfrm>
          <a:prstGeom prst="rect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ROD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000100" y="1285860"/>
            <a:ext cx="571504" cy="571504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2844" y="1928802"/>
            <a:ext cx="1857388" cy="42862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MUŠKI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428860" y="1285860"/>
            <a:ext cx="571504" cy="571504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2844" y="2357430"/>
            <a:ext cx="4000528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biološke, anatomske i fiziološke značajke, tj.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tjelesne značajke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muškaraca i žena</a:t>
            </a:r>
          </a:p>
          <a:p>
            <a:pPr>
              <a:buFontTx/>
              <a:buChar char="-"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kulturna univerzalija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85984" y="1928802"/>
            <a:ext cx="1857388" cy="428628"/>
          </a:xfrm>
          <a:prstGeom prst="rect">
            <a:avLst/>
          </a:prstGeom>
          <a:solidFill>
            <a:srgbClr val="FF3399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ŽENSKI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6108314" y="1750604"/>
            <a:ext cx="927900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00562" y="2347264"/>
            <a:ext cx="4286280" cy="30469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kulturno određen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simbolički izraz biološke razlike (spol), tj.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socio-kulturno “kodiranje” spolne razlike</a:t>
            </a:r>
          </a:p>
          <a:p>
            <a:pPr>
              <a:buFontTx/>
              <a:buChar char="-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kulturno definiran – način na koji se roditelji i okolina odnose prema djetetu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(odjeća, govor, igračke…)</a:t>
            </a:r>
          </a:p>
        </p:txBody>
      </p:sp>
      <p:pic>
        <p:nvPicPr>
          <p:cNvPr id="13" name="Picture 12" descr="djecak.jpg"/>
          <p:cNvPicPr>
            <a:picLocks noChangeAspect="1"/>
          </p:cNvPicPr>
          <p:nvPr/>
        </p:nvPicPr>
        <p:blipFill>
          <a:blip r:embed="rId2" cstate="email"/>
          <a:srcRect l="10000" t="11905" r="6667"/>
          <a:stretch>
            <a:fillRect/>
          </a:stretch>
        </p:blipFill>
        <p:spPr>
          <a:xfrm>
            <a:off x="285720" y="3897635"/>
            <a:ext cx="2000264" cy="2960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djevojcica.jpg"/>
          <p:cNvPicPr>
            <a:picLocks noChangeAspect="1"/>
          </p:cNvPicPr>
          <p:nvPr/>
        </p:nvPicPr>
        <p:blipFill>
          <a:blip r:embed="rId3" cstate="email"/>
          <a:srcRect l="10000" t="11905" r="6667"/>
          <a:stretch>
            <a:fillRect/>
          </a:stretch>
        </p:blipFill>
        <p:spPr>
          <a:xfrm>
            <a:off x="2357422" y="3897635"/>
            <a:ext cx="2000264" cy="2960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  <p:bldP spid="17" grpId="0" uiExpand="1" build="allAtOnce" animBg="1"/>
      <p:bldP spid="41" grpId="0" uiExpand="1" build="allAtOnce" animBg="1"/>
      <p:bldP spid="42" grpId="0" uiExpand="1" build="allAtOnce" animBg="1"/>
      <p:bldP spid="49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2844" y="71414"/>
            <a:ext cx="878684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PRIMJERI RAZLIČITOG SHVAĆANJA RODA I SPOLA</a:t>
            </a:r>
          </a:p>
        </p:txBody>
      </p:sp>
      <p:pic>
        <p:nvPicPr>
          <p:cNvPr id="16" name="Picture 15" descr="wodaabe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714596"/>
            <a:ext cx="2780367" cy="4000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18" name="Picture 17" descr="Wodaabe smile number 3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86512" y="2643182"/>
            <a:ext cx="2664352" cy="4000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grpSp>
        <p:nvGrpSpPr>
          <p:cNvPr id="2" name="Group 20"/>
          <p:cNvGrpSpPr/>
          <p:nvPr/>
        </p:nvGrpSpPr>
        <p:grpSpPr>
          <a:xfrm>
            <a:off x="2857488" y="2653915"/>
            <a:ext cx="6016937" cy="3989795"/>
            <a:chOff x="2714612" y="-1"/>
            <a:chExt cx="6661572" cy="4417249"/>
          </a:xfrm>
        </p:grpSpPr>
        <p:pic>
          <p:nvPicPr>
            <p:cNvPr id="15" name="Picture 14" descr="vodaabe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4612" y="-1"/>
              <a:ext cx="3786214" cy="44172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19" name="Rectangle 18"/>
            <p:cNvSpPr/>
            <p:nvPr/>
          </p:nvSpPr>
          <p:spPr>
            <a:xfrm>
              <a:off x="3000364" y="3929066"/>
              <a:ext cx="278608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PLEME WODAABE</a:t>
              </a:r>
              <a:endParaRPr lang="hr-H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90102" y="1490857"/>
              <a:ext cx="278608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PLEME WODAABE</a:t>
              </a:r>
              <a:endParaRPr lang="hr-H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13" descr="virdzina3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29190" y="1071546"/>
            <a:ext cx="4000528" cy="345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22" name="Picture 21" descr="Virdzine.jpg"/>
          <p:cNvPicPr>
            <a:picLocks noChangeAspect="1"/>
          </p:cNvPicPr>
          <p:nvPr/>
        </p:nvPicPr>
        <p:blipFill>
          <a:blip r:embed="rId6"/>
          <a:srcRect l="22667" r="17333"/>
          <a:stretch>
            <a:fillRect/>
          </a:stretch>
        </p:blipFill>
        <p:spPr>
          <a:xfrm>
            <a:off x="214282" y="142852"/>
            <a:ext cx="4500594" cy="4255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20" name="Picture 19" descr="virdzina_1356707623_420x0.jpg"/>
          <p:cNvPicPr>
            <a:picLocks noChangeAspect="1"/>
          </p:cNvPicPr>
          <p:nvPr/>
        </p:nvPicPr>
        <p:blipFill>
          <a:blip r:embed="rId7"/>
          <a:srcRect l="33145"/>
          <a:stretch>
            <a:fillRect/>
          </a:stretch>
        </p:blipFill>
        <p:spPr>
          <a:xfrm>
            <a:off x="2285984" y="2071678"/>
            <a:ext cx="4466934" cy="378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572528" y="1357298"/>
            <a:ext cx="357190" cy="3571900"/>
            <a:chOff x="5715008" y="1285860"/>
            <a:chExt cx="642942" cy="371636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929322" y="1285860"/>
              <a:ext cx="42862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499768" y="3143248"/>
              <a:ext cx="3715570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5715008" y="5000636"/>
              <a:ext cx="64294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214282" y="1285860"/>
            <a:ext cx="4429156" cy="200026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r-HR" sz="16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sredstava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kojima se nastoji 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osigurati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većina članova društva 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poštuje norme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24" y="71414"/>
            <a:ext cx="885828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SOCIJALNA KONTROLA I DEVIJANTNOST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4282" y="928670"/>
            <a:ext cx="4429156" cy="714380"/>
          </a:xfrm>
          <a:prstGeom prst="rect">
            <a:avLst/>
          </a:prstGeom>
          <a:solidFill>
            <a:srgbClr val="CC0000"/>
          </a:solidFill>
          <a:ln w="57150">
            <a:solidFill>
              <a:srgbClr val="CC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SOCIJALNA KONTROLA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3000364" y="4143380"/>
            <a:ext cx="1143008" cy="64294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57752" y="1142984"/>
            <a:ext cx="3929090" cy="357190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r-HR" sz="2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ponašanje koje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preko prihvatljive mjere 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odstupa od normi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ih 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većina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članova skupine ili društva 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prihvaća</a:t>
            </a:r>
          </a:p>
          <a:p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negativno vrednovano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izaziva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neprijateljske 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reakcije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57752" y="928670"/>
            <a:ext cx="3929090" cy="7143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DEVIJANTNOST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86248" y="4643446"/>
            <a:ext cx="4143404" cy="500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SANKCIJE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6248" y="5143512"/>
            <a:ext cx="4143404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svaka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reakcija drugih na ponašanje pojedinca ili skupine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koja za cilj ima osiguranje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poštivanja normi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2844" y="3714752"/>
            <a:ext cx="2714644" cy="10001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POZITIVNE I NEGATIVNE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2844" y="5357826"/>
            <a:ext cx="2714644" cy="1000132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FORMALNE I NEFORMALNE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3071802" y="5072074"/>
            <a:ext cx="1071570" cy="7858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251059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1631929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1012800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393671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allAtOnce" animBg="1"/>
      <p:bldP spid="33" grpId="0" build="allAtOnce" animBg="1"/>
      <p:bldP spid="23" grpId="0" uiExpand="1" build="allAtOnce" animBg="1"/>
      <p:bldP spid="35" grpId="0" build="allAtOnce" animBg="1"/>
      <p:bldP spid="25" grpId="0" build="allAtOnce" animBg="1"/>
      <p:bldP spid="26" grpId="0" uiExpand="1" build="allAtOnce" animBg="1"/>
      <p:bldP spid="50" grpId="0" build="allAtOnce" animBg="1"/>
      <p:bldP spid="51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rnx\Desktop\git_master\sociologija\img\002_Metode_istraziva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4516"/>
            <a:ext cx="3551515" cy="26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ornx\Desktop\git_master\sociologija\img\001_sociologija-znanost_o_drustv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61" y="1081247"/>
            <a:ext cx="3543842" cy="26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rnx\Desktop\git_master\sociologija\img\002_nastanak_i_razvoj_sociologije\001-Nastanak_i_razvoj_sociologij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62" y="3889559"/>
            <a:ext cx="3543841" cy="26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ornx\Desktop\git_master\sociologija\img\003_Kultura_i_drustv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45" y="3902367"/>
            <a:ext cx="3543841" cy="26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2791" y="-243408"/>
            <a:ext cx="9144000" cy="114298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lnSpc>
                <a:spcPts val="9100"/>
              </a:lnSpc>
            </a:pPr>
            <a:r>
              <a:rPr lang="hr-HR" sz="4800" dirty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polugodište</a:t>
            </a:r>
            <a:endParaRPr lang="hr-HR" sz="480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9512" y="899576"/>
            <a:ext cx="8640960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5894"/>
              </p:ext>
            </p:extLst>
          </p:nvPr>
        </p:nvGraphicFramePr>
        <p:xfrm>
          <a:off x="222401" y="928672"/>
          <a:ext cx="8745471" cy="45005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tableStyleId>{5940675A-B579-460E-94D1-54222C63F5DA}</a:tableStyleId>
              </a:tblPr>
              <a:tblGrid>
                <a:gridCol w="2915157"/>
                <a:gridCol w="2915157"/>
                <a:gridCol w="2915157"/>
              </a:tblGrid>
              <a:tr h="1432006"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POZITIVNE</a:t>
                      </a:r>
                      <a:endParaRPr lang="hr-H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8194" marR="98194" marT="49097" marB="490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NEGATIVNE</a:t>
                      </a:r>
                      <a:endParaRPr lang="hr-H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8194" marR="98194" marT="49097" marB="490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1636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FORMALNE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8194" marR="98194" marT="49097" marB="49097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432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NEFORMALNE</a:t>
                      </a:r>
                      <a:endParaRPr kumimoji="0" lang="hr-H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r-HR" sz="2000" dirty="0"/>
                    </a:p>
                  </a:txBody>
                  <a:tcPr marL="98194" marR="98194" marT="49097" marB="49097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 rot="1662251">
            <a:off x="1142389" y="1346748"/>
            <a:ext cx="208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SANKCIJE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7158" y="1785926"/>
            <a:ext cx="166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NORME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1440" y="2619255"/>
            <a:ext cx="3022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POVEĆANJE PLAĆE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OPROŠTAJNA VEČERA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ODLIKOVANJE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DIPLOMA</a:t>
            </a:r>
            <a:endParaRPr lang="hr-H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76455" y="2619255"/>
            <a:ext cx="2824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NOVČANA KAZNA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ZATVORSKA KAZNA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ISKLJUČENJE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POGUBLJENJE</a:t>
            </a:r>
            <a:endParaRPr lang="hr-H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6359" y="4199287"/>
            <a:ext cx="2272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OSMIJEH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KOMPLIMENT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POZDRAV</a:t>
            </a:r>
            <a:endParaRPr lang="hr-H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99919" y="4199287"/>
            <a:ext cx="2229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UVREDA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PONIŽENJE</a:t>
            </a:r>
          </a:p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OSTRACIZAM</a:t>
            </a:r>
            <a:endParaRPr lang="hr-H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allAtOnce"/>
      <p:bldP spid="45" grpId="0" build="allAtOnce"/>
      <p:bldP spid="46" grpId="0" uiExpand="1" build="p"/>
      <p:bldP spid="47" grpId="0" uiExpand="1" build="p"/>
      <p:bldP spid="48" grpId="0" build="allAtOnce"/>
      <p:bldP spid="4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85984" y="214290"/>
            <a:ext cx="5214974" cy="714380"/>
          </a:xfrm>
          <a:prstGeom prst="rect">
            <a:avLst/>
          </a:prstGeom>
          <a:solidFill>
            <a:srgbClr val="CC0000"/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FUNKCIJE DEVIJANTNOSTI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1500166" y="1142984"/>
            <a:ext cx="1071570" cy="9286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844" y="2357430"/>
            <a:ext cx="2357454" cy="1214446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PROMICANJE DRUŠTVENE KONFORMNOSTI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66987" y="2357430"/>
            <a:ext cx="2214578" cy="1214446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UČVRŠĆIVANJE DRUŠTVENIH NORMI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48254" y="2357430"/>
            <a:ext cx="1643074" cy="121444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GRUPA OSNAŽUJE SEBE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16" y="2357430"/>
            <a:ext cx="2143140" cy="1214446"/>
          </a:xfrm>
          <a:prstGeom prst="rect">
            <a:avLst/>
          </a:prstGeom>
          <a:solidFill>
            <a:srgbClr val="CC0000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KATALIZATOR PROMJENE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179753" y="1606537"/>
            <a:ext cx="107157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5358215" y="1572009"/>
            <a:ext cx="999338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7143768" y="1285860"/>
            <a:ext cx="1071570" cy="64294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ornx\Desktop\Sociologija\slike\Ivo-Sanader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844" y="3679033"/>
            <a:ext cx="2392297" cy="2714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Picture 54" descr="ivo-sanader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2844" y="3714752"/>
            <a:ext cx="2357454" cy="2786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6" name="Picture 55" descr="normal_Spaljivanje_na_lomaci.jpg"/>
          <p:cNvPicPr>
            <a:picLocks noChangeAspect="1"/>
          </p:cNvPicPr>
          <p:nvPr/>
        </p:nvPicPr>
        <p:blipFill>
          <a:blip r:embed="rId4"/>
          <a:srcRect t="4878"/>
          <a:stretch>
            <a:fillRect/>
          </a:stretch>
        </p:blipFill>
        <p:spPr>
          <a:xfrm>
            <a:off x="2643174" y="3714752"/>
            <a:ext cx="2277265" cy="2786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8" name="Picture 57" descr="gay_pride_1308419804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5072066" y="3714752"/>
            <a:ext cx="3929090" cy="2786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allAtOnce" animBg="1"/>
      <p:bldP spid="27" grpId="0" uiExpand="1" build="allAtOnce" animBg="1"/>
      <p:bldP spid="37" grpId="0" uiExpand="1" build="allAtOnce" animBg="1"/>
      <p:bldP spid="41" grpId="0" uiExpand="1" build="allAtOnce" animBg="1"/>
      <p:bldP spid="42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SOCIOLOŠKE TEORIJE DEVIJANTNOSTI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857224" y="1285860"/>
            <a:ext cx="8143932" cy="5429288"/>
          </a:xfrm>
        </p:spPr>
        <p:txBody>
          <a:bodyPr>
            <a:normAutofit/>
          </a:bodyPr>
          <a:lstStyle/>
          <a:p>
            <a:pPr marL="756000" indent="-75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strukturalnog pritiska</a:t>
            </a:r>
          </a:p>
          <a:p>
            <a:pPr marL="756000" indent="-75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kulturne transmisije</a:t>
            </a:r>
          </a:p>
          <a:p>
            <a:pPr marL="756000" indent="-75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konfliktna</a:t>
            </a: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teorija</a:t>
            </a:r>
          </a:p>
          <a:p>
            <a:pPr marL="756000" indent="-75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etiketiranja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STRUKTURALNOG PRITISKA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001156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ANOMIJA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učestalo devijantno ponašanje (Durkheim)</a:t>
            </a:r>
            <a:endParaRPr lang="hr-H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 K. Merton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teorija strukturalnog pritiska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42844" y="2857496"/>
            <a:ext cx="221457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KONFORMIZAM</a:t>
            </a:r>
            <a:endParaRPr lang="hr-H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42844" y="3589736"/>
            <a:ext cx="221457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INOVACIJA</a:t>
            </a:r>
            <a:endParaRPr lang="hr-H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2844" y="4321976"/>
            <a:ext cx="221457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RITUALIZAM</a:t>
            </a:r>
            <a:endParaRPr lang="hr-H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2844" y="5054216"/>
            <a:ext cx="221457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POVLAČENJE</a:t>
            </a:r>
            <a:endParaRPr lang="hr-H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2844" y="5786454"/>
            <a:ext cx="221457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POBUNA</a:t>
            </a:r>
            <a:endParaRPr lang="hr-H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42844" y="3508574"/>
            <a:ext cx="85011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2844" y="4240814"/>
            <a:ext cx="85011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42844" y="4973054"/>
            <a:ext cx="85011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2844" y="5705294"/>
            <a:ext cx="85011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42844" y="2786058"/>
            <a:ext cx="85011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42844" y="6784998"/>
            <a:ext cx="85011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28860" y="2071678"/>
            <a:ext cx="2500330" cy="64294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KULTURNI CILJEVI</a:t>
            </a:r>
            <a:endParaRPr lang="hr-H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14942" y="2071678"/>
            <a:ext cx="3429024" cy="64294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INSTITUCIONALIZIRANA SREDSTVA</a:t>
            </a:r>
            <a:endParaRPr lang="hr-H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 flipH="1" flipV="1">
            <a:off x="2679699" y="4464839"/>
            <a:ext cx="478552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71736" y="292893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68586" y="292893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71736" y="364331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07851" y="3643314"/>
            <a:ext cx="267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68586" y="435769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00298" y="435769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00298" y="5107793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79289" y="5107793"/>
            <a:ext cx="253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85984" y="5715016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 prevladavajućih i </a:t>
            </a:r>
            <a:r>
              <a:rPr lang="hr-HR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zamjenjivanje novim</a:t>
            </a:r>
            <a:endParaRPr lang="hr-HR" sz="2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82834" y="5715016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 prevladavajućih i </a:t>
            </a:r>
            <a:r>
              <a:rPr lang="hr-HR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zamjenjivanje novim</a:t>
            </a:r>
            <a:endParaRPr lang="hr-HR" sz="2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  <p:bldP spid="67" grpId="0" build="allAtOnce" animBg="1"/>
      <p:bldP spid="68" grpId="0" build="allAtOnce" animBg="1"/>
      <p:bldP spid="69" grpId="0" build="allAtOnce" animBg="1"/>
      <p:bldP spid="70" grpId="0" build="allAtOnce" animBg="1"/>
      <p:bldP spid="71" grpId="0" build="allAtOnce" animBg="1"/>
      <p:bldP spid="78" grpId="0" build="allAtOnce" animBg="1"/>
      <p:bldP spid="79" grpId="0" build="allAtOnce" animBg="1"/>
      <p:bldP spid="81" grpId="0" build="allAtOnce"/>
      <p:bldP spid="82" grpId="0" build="allAtOnce"/>
      <p:bldP spid="83" grpId="0" build="allAtOnce"/>
      <p:bldP spid="84" grpId="0" build="allAtOnce"/>
      <p:bldP spid="85" grpId="0" build="allAtOnce"/>
      <p:bldP spid="86" grpId="0" build="allAtOnce"/>
      <p:bldP spid="87" grpId="0" build="allAtOnce"/>
      <p:bldP spid="88" grpId="0" build="allAtOnce"/>
      <p:bldP spid="89" grpId="0" build="allAtOnce"/>
      <p:bldP spid="90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KULTURNE TRANSMISIJE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001156" cy="564360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sličnosti između načina na koji se uči devijantno ponašanje i načina na koji se uči “normalno” ponašanje</a:t>
            </a:r>
          </a:p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Erwin H. Sutherland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DIFERENCIJALNA ASOCIJACIJA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skim si, takav si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hr-H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okolina potiče ili osuđuje kriminalno ponašanje</a:t>
            </a:r>
          </a:p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većina devijantnog ponašanja se uči u primarnim grupama, posebice u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GRUPI VRŠNJAKA</a:t>
            </a:r>
            <a:endParaRPr lang="hr-HR" sz="3200" b="1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572264" y="4071942"/>
            <a:ext cx="2286016" cy="2143140"/>
            <a:chOff x="6607967" y="4071942"/>
            <a:chExt cx="2286016" cy="2143140"/>
          </a:xfrm>
        </p:grpSpPr>
        <p:sp>
          <p:nvSpPr>
            <p:cNvPr id="45" name="Rounded Rectangle 44"/>
            <p:cNvSpPr/>
            <p:nvPr/>
          </p:nvSpPr>
          <p:spPr>
            <a:xfrm>
              <a:off x="6643702" y="4429132"/>
              <a:ext cx="2214546" cy="178595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/>
              <a:endPara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44000">
                <a:buFontTx/>
                <a:buChar char="-"/>
              </a:pPr>
              <a:r>
                <a:rPr lang="hr-HR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UČENJE JEDNAKOSTI </a:t>
              </a:r>
              <a:br>
                <a:rPr lang="hr-HR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hr-HR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 UČENJE NEFORMALNIH ZNANJA</a:t>
              </a:r>
              <a:endParaRPr lang="hr-H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07967" y="4071942"/>
              <a:ext cx="2286016" cy="642942"/>
            </a:xfrm>
            <a:prstGeom prst="rect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GRUPA</a:t>
              </a:r>
              <a:r>
                <a:rPr lang="hr-HR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VRŠNJAKA</a:t>
              </a:r>
            </a:p>
          </p:txBody>
        </p:sp>
      </p:grpSp>
      <p:pic>
        <p:nvPicPr>
          <p:cNvPr id="48" name="Picture 47" descr="cile_policija_prosvjed_af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428868"/>
            <a:ext cx="6643702" cy="4273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Picture 11" descr="tumblr_lvec74FNz41r26wf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428868"/>
            <a:ext cx="2643174" cy="4288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m-delikvencij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2411008"/>
            <a:ext cx="5691214" cy="4268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chpunx23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6" y="849476"/>
            <a:ext cx="8773442" cy="5865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KONFLIKTNA PERSPEKTIVA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001156" cy="564360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postoje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suprostavljeni interesi različitih dr. grupa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(klase, spolne, rasne i etničke grupe, velike organizacije, sindikati...)</a:t>
            </a:r>
          </a:p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dominantne dr. grupe </a:t>
            </a:r>
            <a:r>
              <a:rPr lang="hr-HR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kontroliraju izradu zakona i nameću ih ostatku društva</a:t>
            </a:r>
          </a:p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kapitalističko društvo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češće kažnjava prekršaje vezane za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vlasništvo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(krađe, provale, pljačke...) dok rjeđe kriminal velikih poduzeća</a:t>
            </a:r>
          </a:p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zakon nije neutralan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već promiče interese i vrijednosti samo nekih dr. grupa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03619"/>
            <a:ext cx="5143568" cy="6268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286116" y="3168648"/>
            <a:ext cx="1214446" cy="313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43504" y="4286256"/>
            <a:ext cx="1857388" cy="100013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 SMIRENJE KAŠLJA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4214810" y="3786190"/>
            <a:ext cx="785818" cy="7858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14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ETIKETIRANJA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01156" cy="135732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−"/>
            </a:pPr>
            <a:r>
              <a:rPr lang="hr-HR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okolina označava (</a:t>
            </a:r>
            <a:r>
              <a:rPr lang="hr-HR" sz="2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etiketira</a:t>
            </a:r>
            <a:r>
              <a:rPr lang="hr-HR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) pojedince kao devijantne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oni počinju sebe doživljavati kao devijantne te se počinju tako i ponašati</a:t>
            </a:r>
          </a:p>
          <a:p>
            <a:pPr>
              <a:spcBef>
                <a:spcPts val="1200"/>
              </a:spcBef>
              <a:buFont typeface="Arial" pitchFamily="34" charset="0"/>
              <a:buChar char="−"/>
            </a:pPr>
            <a:endParaRPr lang="hr-H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4314" y="3071810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56" y="3121788"/>
            <a:ext cx="6507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 čin nije devijantan, nego način na koji ga drugi definiraju</a:t>
            </a:r>
            <a:endParaRPr lang="hr-H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4314" y="3714752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56" y="3612318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PRIMARNA DEVIJANTNOST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ponašanje koje krši dr. norme ali prolazi nekažnjeno (“uredu je, svi to rade”)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3042" y="2357430"/>
            <a:ext cx="5302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ZNAČAJKE DEVIJANTNOSTI</a:t>
            </a:r>
            <a:endParaRPr lang="hr-HR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14282" y="2928934"/>
            <a:ext cx="87868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4314" y="4500570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56" y="4410624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nametanje normi i zakona od strane dominantne dr. grupe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slično kao i KONFLIKTNA TEORIJA DEVIJANTNOSTI</a:t>
            </a:r>
            <a:endParaRPr lang="hr-H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314" y="5286388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6" y="5208930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SEKUNDARNA DEVIJANTNOST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devijantnost koju pojedinac usvaja kao odgovor na reakciju (etiketiranje) okoline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4314" y="6072206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7256" y="6007238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DEVIJANTNA SUBKULTURA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pojedinac se pridružuje devijantnoj subkulturi jer je odbačen od ostalih članova društva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build="allAtOnce" animBg="1"/>
      <p:bldP spid="17" grpId="0" build="allAtOnce"/>
      <p:bldP spid="18" grpId="0" build="allAtOnce" animBg="1"/>
      <p:bldP spid="19" grpId="0" build="allAtOnce"/>
      <p:bldP spid="20" grpId="0" build="allAtOnce"/>
      <p:bldP spid="22" grpId="0" build="allAtOnce" animBg="1"/>
      <p:bldP spid="23" grpId="0" build="allAtOnce"/>
      <p:bldP spid="24" grpId="0" build="allAtOnce" animBg="1"/>
      <p:bldP spid="25" grpId="0" build="allAtOnce"/>
      <p:bldP spid="26" grpId="0" build="allAtOnce" animBg="1"/>
      <p:bldP spid="2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may contain: 2 people, people sitting and in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4" y="3422817"/>
            <a:ext cx="8787204" cy="32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vprofile.net/900x600/4/img/covers/img55447-tv2772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5346"/>
            <a:ext cx="3755760" cy="30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mnazija i strukovna škola Jurja Dobrile Pazi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5346"/>
            <a:ext cx="4006145" cy="30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142984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lnSpc>
                <a:spcPts val="9100"/>
              </a:lnSpc>
            </a:pPr>
            <a:r>
              <a:rPr lang="hr-HR" sz="8800" cap="none" dirty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SOCIJALIZACIJA I IDENTITET</a:t>
            </a:r>
            <a:endParaRPr lang="hr-HR" sz="8800" cap="none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cdn0.tnwcdn.com/wp-content/blogs.dir/1/files/2013/11/I-forgot-my-phone-screenshot-730x3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9532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ttp://ranacampbell.com/wp-content/uploads/2014/07/9844773054_a5305ea4b6_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1" y="2492896"/>
            <a:ext cx="7176493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ŠTO JE SOCIJALIZACIJA</a:t>
            </a:r>
            <a:endParaRPr lang="hr-HR" sz="480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SOCIJALIZACIJA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r-H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složeni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 učenja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kojim, interakcijom sa svojom društvenom okolinom,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usvajamo znanja, stavove, vrijednosti i ponašanja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potrebna u svakodnevnom životu</a:t>
            </a: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spona između pojedinca i društva 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kojom pojedinac postaje dio društva, tj.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društveno biće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ocijalizacijom izgrađujemo i stječemo </a:t>
            </a:r>
            <a:r>
              <a:rPr lang="vi-VN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identitet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(razvoj ličnosti)</a:t>
            </a:r>
            <a:endParaRPr lang="vi-VN" sz="32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8" y="71414"/>
            <a:ext cx="885828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KULTURA I BIOLOGIJA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742"/>
            <a:ext cx="9001156" cy="5643602"/>
          </a:xfrm>
        </p:spPr>
        <p:txBody>
          <a:bodyPr>
            <a:normAutofit fontScale="92500"/>
          </a:bodyPr>
          <a:lstStyle/>
          <a:p>
            <a:pPr indent="-288000">
              <a:buFont typeface="Arial" pitchFamily="34" charset="0"/>
              <a:buChar char="−"/>
            </a:pP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Što utječe na razvoj ličnosti?</a:t>
            </a:r>
          </a:p>
          <a:p>
            <a:pPr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Locke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(17. st)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čovjek je 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„tabula rasa”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Charles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Darwin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(19. st)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„biološko nasljeđe”</a:t>
            </a:r>
          </a:p>
          <a:p>
            <a:pPr>
              <a:buNone/>
            </a:pP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BIOLOŠKI DETERMINIZAM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ponašanje i osobine pojedinaca i grupa su posljedica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nasljeđa 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(sociobiologija)</a:t>
            </a:r>
          </a:p>
          <a:p>
            <a:pPr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KULTURNI DETERMINIZAM</a:t>
            </a:r>
            <a:endParaRPr lang="hr-H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ponašanje i osobine pojedinaca i grupa su posljedica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socijalizacije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(sociologija i antropologija)</a:t>
            </a:r>
            <a:endParaRPr lang="hr-H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20675050">
            <a:off x="6675244" y="2967631"/>
            <a:ext cx="2021568" cy="554683"/>
          </a:xfrm>
          <a:prstGeom prst="rect">
            <a:avLst/>
          </a:prstGeom>
          <a:solidFill>
            <a:srgbClr val="009900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GENETIKA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20675050">
            <a:off x="6818118" y="4753581"/>
            <a:ext cx="2021568" cy="554683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KULTURA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://www.sickchirpse.com/wp-content/uploads/2016/03/Sell-Baby-i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27" y="29921"/>
            <a:ext cx="2361377" cy="15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assets.inhabitat.com/wp-content/blogs.dir/24/files/2013/06/screen-time-dang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27" y="1695126"/>
            <a:ext cx="2361377" cy="177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allAtOnce" animBg="1"/>
      <p:bldP spid="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DRUŠTVENE ULOGE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96" y="1071546"/>
            <a:ext cx="9108504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DRUŠTVENA ULOGA </a:t>
            </a:r>
            <a:endParaRPr lang="hr-H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skup društveno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očekivanih značajki i očekivanih ponašanja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(normi) pridruženih određenom dr. položaju</a:t>
            </a:r>
          </a:p>
          <a:p>
            <a:pPr lvl="2">
              <a:buFont typeface="Arial" pitchFamily="34" charset="0"/>
              <a:buChar char="−"/>
            </a:pPr>
            <a:r>
              <a:rPr lang="hr-HR" sz="2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učenik, liječnik, policajac, svećenik…</a:t>
            </a:r>
          </a:p>
          <a:p>
            <a:pPr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skup očekivanja povezanih s dr. položajem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služe tipizaciji ljudi u kategorije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uloge se uče socijalizacijom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uloge su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glavna spona između ličnosti i društva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2500298" y="3143248"/>
            <a:ext cx="785818" cy="142876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406" y="2285992"/>
            <a:ext cx="2357454" cy="1500198"/>
          </a:xfrm>
          <a:prstGeom prst="ellipse">
            <a:avLst/>
          </a:prstGeom>
          <a:solidFill>
            <a:schemeClr val="accent4">
              <a:lumMod val="50000"/>
            </a:schemeClr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ULOGA ČLANA OBITELJI</a:t>
            </a:r>
            <a:endParaRPr lang="hr-HR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643306" y="4572008"/>
            <a:ext cx="785818" cy="357190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6104481" y="3968222"/>
            <a:ext cx="515913" cy="723355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286248" y="2000240"/>
            <a:ext cx="928694" cy="71438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039245" y="1785844"/>
            <a:ext cx="747415" cy="1110136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357554" y="2571744"/>
            <a:ext cx="2857520" cy="178595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POLOŽAJ PACIJENTA</a:t>
            </a:r>
            <a:endParaRPr lang="hr-HR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15140" y="714356"/>
            <a:ext cx="2214578" cy="1384111"/>
          </a:xfrm>
          <a:prstGeom prst="ellipse">
            <a:avLst/>
          </a:prstGeom>
          <a:solidFill>
            <a:srgbClr val="0099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CIMERA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57554" y="142852"/>
            <a:ext cx="2500330" cy="1384111"/>
          </a:xfrm>
          <a:prstGeom prst="ellipse">
            <a:avLst/>
          </a:prstGeom>
          <a:solidFill>
            <a:srgbClr val="CC00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BOLESNIKA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29388" y="4429132"/>
            <a:ext cx="2500330" cy="15716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KUPCA NOVINA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00298" y="5214950"/>
            <a:ext cx="2428892" cy="1428760"/>
          </a:xfrm>
          <a:prstGeom prst="ellipse">
            <a:avLst/>
          </a:prstGeom>
          <a:solidFill>
            <a:srgbClr val="FF99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</a:t>
            </a:r>
          </a:p>
          <a:p>
            <a:pPr algn="ctr"/>
            <a:r>
              <a:rPr lang="hr-HR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POZNANIKA</a:t>
            </a:r>
            <a:endParaRPr lang="hr-HR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allAtOnce" animBg="1"/>
      <p:bldP spid="3" grpId="0" uiExpand="1" build="allAtOnce" animBg="1"/>
      <p:bldP spid="4" grpId="0" uiExpand="1" build="allAtOnce" animBg="1"/>
      <p:bldP spid="9" grpId="0" uiExpand="1" build="allAtOnce" animBg="1"/>
      <p:bldP spid="13" grpId="0" uiExpand="1" build="allAtOnce" animBg="1"/>
      <p:bldP spid="17" grpId="0" uiExpand="1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5817</TotalTime>
  <Words>1298</Words>
  <Application>Microsoft Office PowerPoint</Application>
  <PresentationFormat>On-screen Show (4:3)</PresentationFormat>
  <Paragraphs>294</Paragraphs>
  <Slides>26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marketing_tema</vt:lpstr>
      <vt:lpstr>PowerPoint Presentation</vt:lpstr>
      <vt:lpstr>PowerPoint Presentation</vt:lpstr>
      <vt:lpstr>PowerPoint Presentation</vt:lpstr>
      <vt:lpstr>SOCIJALIZACIJA I IDENTITET</vt:lpstr>
      <vt:lpstr>PowerPoint Presentation</vt:lpstr>
      <vt:lpstr>ŠTO JE SOCIJALIZACIJA</vt:lpstr>
      <vt:lpstr>KULTURA I BIOLOGIJA</vt:lpstr>
      <vt:lpstr>DRUŠTVENE ULOGE</vt:lpstr>
      <vt:lpstr>PowerPoint Presentation</vt:lpstr>
      <vt:lpstr>PowerPoint Presentation</vt:lpstr>
      <vt:lpstr>KONFLIKT (SUKOB) ULOGA</vt:lpstr>
      <vt:lpstr>TIPOVI SOCIJALIZACIJE</vt:lpstr>
      <vt:lpstr>TIPOVI SOCIJALIZACIJE</vt:lpstr>
      <vt:lpstr>ČIMBENICI SOCIJALIZACIJE</vt:lpstr>
      <vt:lpstr>PONAVLJANJE  (ključni pojmovi)</vt:lpstr>
      <vt:lpstr>IDENTITET</vt:lpstr>
      <vt:lpstr>PowerPoint Presentation</vt:lpstr>
      <vt:lpstr>PRIMJERI RAZLIČITOG SHVAĆANJA RODA I SPOLA</vt:lpstr>
      <vt:lpstr>SOCIJALNA KONTROLA I DEVIJANTNOST</vt:lpstr>
      <vt:lpstr>PowerPoint Presentation</vt:lpstr>
      <vt:lpstr>PowerPoint Presentation</vt:lpstr>
      <vt:lpstr>SOCIOLOŠKE TEORIJE DEVIJANTNOSTI</vt:lpstr>
      <vt:lpstr>TEORIJA STRUKTURALNOG PRITISKA</vt:lpstr>
      <vt:lpstr>TEORIJA KULTURNE TRANSMISIJE</vt:lpstr>
      <vt:lpstr>KONFLIKTNA PERSPEKTIVA</vt:lpstr>
      <vt:lpstr>TEORIJA ETIKETIRANJA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661</cp:revision>
  <dcterms:created xsi:type="dcterms:W3CDTF">2012-10-26T08:37:40Z</dcterms:created>
  <dcterms:modified xsi:type="dcterms:W3CDTF">2018-01-16T07:58:27Z</dcterms:modified>
</cp:coreProperties>
</file>