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9" r:id="rId3"/>
  </p:sldMasterIdLst>
  <p:notesMasterIdLst>
    <p:notesMasterId r:id="rId13"/>
  </p:notesMasterIdLst>
  <p:sldIdLst>
    <p:sldId id="257" r:id="rId4"/>
    <p:sldId id="380" r:id="rId5"/>
    <p:sldId id="382" r:id="rId6"/>
    <p:sldId id="349" r:id="rId7"/>
    <p:sldId id="350" r:id="rId8"/>
    <p:sldId id="383" r:id="rId9"/>
    <p:sldId id="317" r:id="rId10"/>
    <p:sldId id="331" r:id="rId11"/>
    <p:sldId id="366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00"/>
    <a:srgbClr val="00FF00"/>
    <a:srgbClr val="FF3300"/>
    <a:srgbClr val="008A3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38411" autoAdjust="0"/>
  </p:normalViewPr>
  <p:slideViewPr>
    <p:cSldViewPr>
      <p:cViewPr varScale="1">
        <p:scale>
          <a:sx n="118" d="100"/>
          <a:sy n="118" d="100"/>
        </p:scale>
        <p:origin x="-7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15.10.2018.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2C48D-24EA-4D12-ADEE-43EF64A47B5C}" type="datetimeFigureOut">
              <a:rPr lang="sr-Latn-CS" smtClean="0"/>
              <a:pPr>
                <a:defRPr/>
              </a:pPr>
              <a:t>15.10.2018.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7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2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7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3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7109" y="636549"/>
            <a:ext cx="822833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1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2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1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3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4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0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7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2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97109" y="636549"/>
            <a:ext cx="822833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1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7109" y="636549"/>
            <a:ext cx="822833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97109" y="636549"/>
            <a:ext cx="822833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7109" y="636549"/>
            <a:ext cx="822833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77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75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12" Type="http://schemas.openxmlformats.org/officeDocument/2006/relationships/image" Target="../media/image2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71252" y="5300649"/>
            <a:ext cx="3740727" cy="1662546"/>
          </a:xfrm>
          <a:custGeom>
            <a:avLst/>
            <a:gdLst>
              <a:gd name="connsiteX0" fmla="*/ 3621974 w 3740727"/>
              <a:gd name="connsiteY0" fmla="*/ 118754 h 1662546"/>
              <a:gd name="connsiteX1" fmla="*/ 11875 w 3740727"/>
              <a:gd name="connsiteY1" fmla="*/ 0 h 1662546"/>
              <a:gd name="connsiteX2" fmla="*/ 0 w 3740727"/>
              <a:gd name="connsiteY2" fmla="*/ 1662546 h 1662546"/>
              <a:gd name="connsiteX3" fmla="*/ 3740727 w 3740727"/>
              <a:gd name="connsiteY3" fmla="*/ 1662546 h 1662546"/>
              <a:gd name="connsiteX4" fmla="*/ 3621974 w 3740727"/>
              <a:gd name="connsiteY4" fmla="*/ 118754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727" h="1662546">
                <a:moveTo>
                  <a:pt x="3621974" y="118754"/>
                </a:moveTo>
                <a:lnTo>
                  <a:pt x="11875" y="0"/>
                </a:lnTo>
                <a:cubicBezTo>
                  <a:pt x="7917" y="554182"/>
                  <a:pt x="3958" y="1108364"/>
                  <a:pt x="0" y="1662546"/>
                </a:cubicBezTo>
                <a:lnTo>
                  <a:pt x="3740727" y="1662546"/>
                </a:lnTo>
                <a:lnTo>
                  <a:pt x="3621974" y="11875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966" y="116632"/>
            <a:ext cx="9072562" cy="3231654"/>
          </a:xfrm>
          <a:prstGeom prst="rect">
            <a:avLst/>
          </a:prstGeom>
          <a:effectLst>
            <a:outerShdw dist="38100" dir="2160000" algn="tl" rotWithShape="0">
              <a:schemeClr val="bg1">
                <a:alpha val="22000"/>
              </a:schemeClr>
            </a:outerShdw>
          </a:effectLst>
        </p:spPr>
        <p:txBody>
          <a:bodyPr wrap="square">
            <a:spAutoFit/>
          </a:bodyPr>
          <a:lstStyle/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ZNANOST, METODE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ISTRAŽIVANJA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TEORIJE</a:t>
            </a:r>
            <a:endParaRPr lang="hr-HR" sz="6800" b="1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Picture 3" descr="perspektiv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63888" y="1272394"/>
            <a:ext cx="5573575" cy="5641554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H="1" flipV="1">
            <a:off x="-480435" y="5257764"/>
            <a:ext cx="5112568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vrijednosti i normi </a:t>
            </a:r>
            <a:r>
              <a:rPr lang="hr-HR" sz="2400" dirty="0"/>
              <a:t>koje su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obvezujuće</a:t>
            </a:r>
            <a:r>
              <a:rPr lang="hr-HR" sz="2400" dirty="0"/>
              <a:t> za svakoga tko se bavi </a:t>
            </a:r>
            <a:r>
              <a:rPr lang="hr-HR" sz="2400" dirty="0" smtClean="0"/>
              <a:t>znanošću naziva se _______________</a:t>
            </a:r>
          </a:p>
          <a:p>
            <a:pPr marL="36000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hr-HR" sz="2400" dirty="0" smtClean="0"/>
              <a:t>Vrednovanje </a:t>
            </a:r>
            <a:r>
              <a:rPr lang="hr-HR" sz="2400" dirty="0"/>
              <a:t>znanstvenih ideja po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impersonalnim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kriterijima </a:t>
            </a:r>
            <a:r>
              <a:rPr lang="hr-HR" sz="2400" i="1" dirty="0"/>
              <a:t>(objektivno</a:t>
            </a:r>
            <a:r>
              <a:rPr lang="hr-HR" sz="2400" i="1" dirty="0" smtClean="0"/>
              <a:t>)</a:t>
            </a:r>
            <a:r>
              <a:rPr lang="hr-HR" sz="2400" dirty="0"/>
              <a:t> </a:t>
            </a:r>
            <a:r>
              <a:rPr lang="hr-HR" sz="2400" dirty="0" smtClean="0"/>
              <a:t>_______________</a:t>
            </a:r>
          </a:p>
          <a:p>
            <a:pPr marL="36000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hr-HR" sz="2400" dirty="0" smtClean="0"/>
              <a:t>U znanosti se ništa </a:t>
            </a:r>
            <a:r>
              <a:rPr lang="hr-HR" sz="2400" dirty="0"/>
              <a:t>se ne </a:t>
            </a:r>
            <a:r>
              <a:rPr lang="hr-HR" sz="2400" dirty="0" smtClean="0"/>
              <a:t>smije uzimati </a:t>
            </a:r>
            <a:r>
              <a:rPr lang="hr-HR" sz="2400" dirty="0"/>
              <a:t>„zdravo za gotovo</a:t>
            </a:r>
            <a:r>
              <a:rPr lang="hr-HR" sz="2400" dirty="0" smtClean="0"/>
              <a:t>”, glasi koje načelo etosa znanosti _____________________</a:t>
            </a:r>
          </a:p>
          <a:p>
            <a:pPr marL="36000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hr-HR" sz="2400" dirty="0" smtClean="0"/>
              <a:t>Znanstvenici </a:t>
            </a:r>
            <a:r>
              <a:rPr lang="hr-HR" sz="2400" dirty="0"/>
              <a:t>moraju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težiti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istini</a:t>
            </a:r>
            <a:r>
              <a:rPr lang="hr-HR" sz="2400" dirty="0"/>
              <a:t> a ne bogatstvu, moći i </a:t>
            </a:r>
            <a:r>
              <a:rPr lang="hr-HR" sz="2400" dirty="0" smtClean="0"/>
              <a:t>slavi, još je jedno načelo etosa znanosti, riječ je o _________________</a:t>
            </a:r>
            <a:endParaRPr lang="hr-HR" sz="2400" dirty="0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PONAVLJANJE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3925" y="1167135"/>
            <a:ext cx="183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spcAft>
                <a:spcPct val="0"/>
              </a:spcAft>
              <a:buClr>
                <a:prstClr val="white"/>
              </a:buClr>
              <a:buSzPct val="80000"/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etos znanosti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7744" y="2247255"/>
            <a:ext cx="1891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spcAft>
                <a:spcPct val="0"/>
              </a:spcAft>
              <a:buClr>
                <a:prstClr val="white"/>
              </a:buClr>
              <a:buSzPct val="80000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univerzalizam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4541" y="3255367"/>
            <a:ext cx="3157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spcAft>
                <a:spcPct val="0"/>
              </a:spcAft>
              <a:buClr>
                <a:prstClr val="white"/>
              </a:buClr>
              <a:buSzPct val="80000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organizirani skepticizam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31191" y="4335487"/>
            <a:ext cx="2093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spcAft>
                <a:spcPct val="0"/>
              </a:spcAft>
              <a:buClr>
                <a:prstClr val="white"/>
              </a:buClr>
              <a:buSzPct val="80000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bezinteresnosti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0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929354"/>
          </a:xfrm>
          <a:ln>
            <a:noFill/>
          </a:ln>
        </p:spPr>
        <p:txBody>
          <a:bodyPr/>
          <a:lstStyle/>
          <a:p>
            <a:pPr marL="360000" lvl="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 startAt="5"/>
            </a:pPr>
            <a:r>
              <a:rPr lang="hr-HR" sz="2400" dirty="0" smtClean="0">
                <a:solidFill>
                  <a:prstClr val="white"/>
                </a:solidFill>
              </a:rPr>
              <a:t>Karakterističan </a:t>
            </a:r>
            <a:r>
              <a:rPr lang="hr-HR" sz="2400" dirty="0">
                <a:solidFill>
                  <a:prstClr val="white"/>
                </a:solidFill>
              </a:rPr>
              <a:t>pogled na svijet </a:t>
            </a:r>
            <a:r>
              <a:rPr lang="hr-HR" sz="2400" i="1" dirty="0">
                <a:solidFill>
                  <a:prstClr val="white"/>
                </a:solidFill>
              </a:rPr>
              <a:t>(svjetonazor neke znanosti</a:t>
            </a:r>
            <a:r>
              <a:rPr lang="hr-HR" sz="2400" i="1" dirty="0" smtClean="0">
                <a:solidFill>
                  <a:prstClr val="white"/>
                </a:solidFill>
              </a:rPr>
              <a:t>) </a:t>
            </a:r>
            <a:r>
              <a:rPr lang="hr-HR" sz="2400" dirty="0" smtClean="0">
                <a:solidFill>
                  <a:prstClr val="white"/>
                </a:solidFill>
              </a:rPr>
              <a:t>naziva se </a:t>
            </a:r>
            <a:r>
              <a:rPr lang="hr-HR" sz="2400" i="1" dirty="0" smtClean="0">
                <a:solidFill>
                  <a:prstClr val="white"/>
                </a:solidFill>
              </a:rPr>
              <a:t>_____________________</a:t>
            </a:r>
          </a:p>
          <a:p>
            <a:pPr marL="36000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 startAt="5"/>
            </a:pPr>
            <a:r>
              <a:rPr lang="hr-HR" sz="2400" dirty="0" smtClean="0"/>
              <a:t>S </a:t>
            </a:r>
            <a:r>
              <a:rPr lang="hr-HR" sz="2400" dirty="0"/>
              <a:t>vremenom se propitkuje paradigma znanosti (zbog novih dokaza) pa dolazi </a:t>
            </a:r>
            <a:r>
              <a:rPr lang="hr-HR" sz="2400" dirty="0" smtClean="0"/>
              <a:t>do _____________________</a:t>
            </a:r>
          </a:p>
          <a:p>
            <a:pPr marL="36000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 startAt="5"/>
            </a:pPr>
            <a:endParaRPr lang="hr-HR" sz="2400" dirty="0"/>
          </a:p>
          <a:p>
            <a:pPr marL="36000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 startAt="5"/>
            </a:pPr>
            <a:endParaRPr lang="hr-HR" sz="2400" dirty="0" smtClean="0"/>
          </a:p>
          <a:p>
            <a:pPr marL="36000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 startAt="5"/>
            </a:pPr>
            <a:endParaRPr lang="hr-HR" sz="2400" dirty="0"/>
          </a:p>
          <a:p>
            <a:pPr marL="360000" indent="-360000">
              <a:lnSpc>
                <a:spcPts val="3200"/>
              </a:lnSpc>
              <a:spcBef>
                <a:spcPts val="2400"/>
              </a:spcBef>
              <a:buSzPct val="100000"/>
              <a:buFont typeface="+mj-lt"/>
              <a:buAutoNum type="arabicPeriod" startAt="5"/>
            </a:pPr>
            <a:r>
              <a:rPr lang="hr-HR" sz="2400" dirty="0" smtClean="0"/>
              <a:t>Tko češće prihvaća novu znanstvenu paradigmu?</a:t>
            </a:r>
          </a:p>
          <a:p>
            <a:pPr marL="1008000" lvl="1" indent="-360000">
              <a:lnSpc>
                <a:spcPts val="2800"/>
              </a:lnSpc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hr-HR" sz="2000" dirty="0" smtClean="0"/>
              <a:t>mladi znanstvenici na početku karijere</a:t>
            </a:r>
          </a:p>
          <a:p>
            <a:pPr marL="1008000" lvl="1" indent="-360000">
              <a:lnSpc>
                <a:spcPts val="2800"/>
              </a:lnSpc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hr-HR" sz="2000" dirty="0" smtClean="0"/>
              <a:t>znanstvenici koji su vodeći u toj znanstvenoj disciplini</a:t>
            </a:r>
          </a:p>
          <a:p>
            <a:pPr marL="1008000" lvl="1" indent="-360000">
              <a:lnSpc>
                <a:spcPts val="2800"/>
              </a:lnSpc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hr-HR" sz="2000" dirty="0" smtClean="0"/>
              <a:t>stariji i iskusniji znanstvenici u istoj znanstvenoj disciplini</a:t>
            </a:r>
          </a:p>
          <a:p>
            <a:pPr marL="1008000" lvl="1" indent="-360000">
              <a:lnSpc>
                <a:spcPts val="2800"/>
              </a:lnSpc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hr-HR" sz="2000" dirty="0" smtClean="0"/>
              <a:t>oni znanstvenici koji su na margini te znanstvene discipline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PONAVLJANJE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644" y="1030490"/>
            <a:ext cx="29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spcAft>
                <a:spcPct val="0"/>
              </a:spcAft>
              <a:buClr>
                <a:prstClr val="white"/>
              </a:buClr>
              <a:buSzPct val="80000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znanstvena paradigma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5736" y="2068219"/>
            <a:ext cx="2886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spcAft>
                <a:spcPct val="0"/>
              </a:spcAft>
              <a:buClr>
                <a:prstClr val="white"/>
              </a:buClr>
              <a:buSzPct val="80000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znanstvene revolucije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296 - 297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4313" y="2636912"/>
            <a:ext cx="2571750" cy="135731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PARADIGMA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43312" y="2708359"/>
            <a:ext cx="2071688" cy="12144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KRIZA PARADIGME</a:t>
            </a:r>
          </a:p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(NOVI DOKAZI)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72250" y="2672641"/>
            <a:ext cx="2357438" cy="1285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REVOLUCIJA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000375" y="3029821"/>
            <a:ext cx="428625" cy="571515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929312" y="3029826"/>
            <a:ext cx="428625" cy="571504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Strelica zakrivljena gore 10"/>
          <p:cNvSpPr/>
          <p:nvPr/>
        </p:nvSpPr>
        <p:spPr>
          <a:xfrm flipH="1">
            <a:off x="1643042" y="4137086"/>
            <a:ext cx="6000792" cy="500090"/>
          </a:xfrm>
          <a:prstGeom prst="curvedUpArrow">
            <a:avLst>
              <a:gd name="adj1" fmla="val 77386"/>
              <a:gd name="adj2" fmla="val 246716"/>
              <a:gd name="adj3" fmla="val 310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14282" y="2636912"/>
            <a:ext cx="2571750" cy="13573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NOVA ZNANSTVENA </a:t>
            </a: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PARADIGMA</a:t>
            </a:r>
          </a:p>
        </p:txBody>
      </p:sp>
      <p:sp>
        <p:nvSpPr>
          <p:cNvPr id="3" name="Oval 2"/>
          <p:cNvSpPr/>
          <p:nvPr/>
        </p:nvSpPr>
        <p:spPr>
          <a:xfrm>
            <a:off x="632868" y="5146952"/>
            <a:ext cx="357065" cy="35706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9052" y="6213036"/>
            <a:ext cx="357065" cy="35706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2" name="Picture 2" descr="E:\RADNI_FOLDER_GEOGRAFIJA\1_g\heliocentricni_i_geocentricni_sustav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11535"/>
            <a:ext cx="8768294" cy="50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NEZAVISNA VARIJABLA"/>
          <p:cNvSpPr/>
          <p:nvPr/>
        </p:nvSpPr>
        <p:spPr>
          <a:xfrm>
            <a:off x="142844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002060"/>
                </a:solidFill>
                <a:latin typeface="+mj-lt"/>
              </a:rPr>
              <a:t>NEZAVISNA VARIJABLA</a:t>
            </a:r>
            <a:r>
              <a:rPr lang="hr-HR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ona pojava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solidFill>
                  <a:prstClr val="white"/>
                </a:solidFill>
                <a:latin typeface="+mj-lt"/>
              </a:rPr>
              <a:t>koju smatramo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uzrokom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ZAVISNA VARIJABLA"/>
          <p:cNvSpPr/>
          <p:nvPr/>
        </p:nvSpPr>
        <p:spPr>
          <a:xfrm>
            <a:off x="3071802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002060"/>
                </a:solidFill>
                <a:latin typeface="+mj-lt"/>
              </a:rPr>
              <a:t>ZAVISNA</a:t>
            </a:r>
            <a:r>
              <a:rPr lang="hr-HR" sz="20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hr-HR" sz="2400" b="1" dirty="0" smtClean="0">
                <a:solidFill>
                  <a:srgbClr val="002060"/>
                </a:solidFill>
                <a:latin typeface="+mj-lt"/>
              </a:rPr>
              <a:t>VARIJABLA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ona pojava koju smatramo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posljedicom</a:t>
            </a:r>
            <a:endParaRPr lang="hr-HR" dirty="0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51" name="Grupa 50"/>
          <p:cNvGrpSpPr/>
          <p:nvPr/>
        </p:nvGrpSpPr>
        <p:grpSpPr>
          <a:xfrm>
            <a:off x="1785918" y="5214939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49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46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8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5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UZROČNOST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grpSp>
        <p:nvGrpSpPr>
          <p:cNvPr id="57" name="Grupa 50"/>
          <p:cNvGrpSpPr/>
          <p:nvPr/>
        </p:nvGrpSpPr>
        <p:grpSpPr>
          <a:xfrm>
            <a:off x="1785918" y="5857892"/>
            <a:ext cx="1357322" cy="571515"/>
            <a:chOff x="1928794" y="5357826"/>
            <a:chExt cx="1357322" cy="571515"/>
          </a:xfrm>
          <a:solidFill>
            <a:srgbClr val="009900"/>
          </a:solidFill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58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  <a:grpFill/>
          </p:grpSpPr>
          <p:sp>
            <p:nvSpPr>
              <p:cNvPr id="61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62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60" name="TekstniOkvir 49"/>
            <p:cNvSpPr txBox="1"/>
            <p:nvPr/>
          </p:nvSpPr>
          <p:spPr>
            <a:xfrm>
              <a:off x="2097873" y="5500702"/>
              <a:ext cx="1032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KORELACIJA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286250" cy="714375"/>
          </a:xfrm>
        </p:spPr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OSNOVNI POJMOVI</a:t>
            </a:r>
          </a:p>
        </p:txBody>
      </p:sp>
      <p:sp>
        <p:nvSpPr>
          <p:cNvPr id="5" name="Pravokutnik 4"/>
          <p:cNvSpPr/>
          <p:nvPr/>
        </p:nvSpPr>
        <p:spPr>
          <a:xfrm>
            <a:off x="214282" y="714356"/>
            <a:ext cx="4000528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 smtClean="0">
                <a:solidFill>
                  <a:prstClr val="white"/>
                </a:solidFill>
                <a:latin typeface="+mj-lt"/>
              </a:rPr>
              <a:t>	         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apstraktna ideja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koja označava neki dio stvarnosti </a:t>
            </a:r>
            <a:br>
              <a:rPr lang="hr-HR" dirty="0" smtClean="0">
                <a:solidFill>
                  <a:prstClr val="white"/>
                </a:solidFill>
                <a:latin typeface="+mj-lt"/>
              </a:rPr>
            </a:br>
            <a:r>
              <a:rPr lang="hr-HR" i="1" dirty="0" smtClean="0">
                <a:solidFill>
                  <a:prstClr val="white"/>
                </a:solidFill>
                <a:latin typeface="+mj-lt"/>
              </a:rPr>
              <a:t>(u idealnom i pojednostavljenom obliku)</a:t>
            </a:r>
            <a:endParaRPr lang="hr-HR" i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" name="GENERALIZACIJE"/>
          <p:cNvSpPr/>
          <p:nvPr/>
        </p:nvSpPr>
        <p:spPr>
          <a:xfrm>
            <a:off x="5143504" y="142852"/>
            <a:ext cx="3857652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GENERALIZACIJE</a:t>
            </a:r>
            <a:r>
              <a:rPr lang="hr-HR" sz="24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iskazi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ili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tvrdnje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koje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opisuju odnos između dva ili više koncepata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EMPIRIJSKA GENERALIZACIJA"/>
          <p:cNvSpPr/>
          <p:nvPr/>
        </p:nvSpPr>
        <p:spPr>
          <a:xfrm>
            <a:off x="5286380" y="2000235"/>
            <a:ext cx="200026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002060"/>
                </a:solidFill>
                <a:latin typeface="+mj-lt"/>
              </a:rPr>
              <a:t>EMPIRIJSKA GENERALIZACIJA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tvrdnja o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odnosu  između koncepata koja se </a:t>
            </a:r>
            <a:r>
              <a:rPr lang="pl-PL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temelji  na stvarnom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opažanju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HIPOTEZA"/>
          <p:cNvSpPr/>
          <p:nvPr/>
        </p:nvSpPr>
        <p:spPr>
          <a:xfrm>
            <a:off x="7358082" y="2000235"/>
            <a:ext cx="164307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002060"/>
                </a:solidFill>
                <a:latin typeface="+mj-lt"/>
              </a:rPr>
              <a:t>HIPOTEZA</a:t>
            </a:r>
            <a:r>
              <a:rPr lang="hr-HR" dirty="0" smtClean="0">
                <a:solidFill>
                  <a:srgbClr val="002060"/>
                </a:solidFill>
                <a:latin typeface="+mj-lt"/>
              </a:rPr>
              <a:t> –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generalizacije koje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još nisu empirijski dokazane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pretpostavke o povezanosti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TEORIJA"/>
          <p:cNvSpPr/>
          <p:nvPr/>
        </p:nvSpPr>
        <p:spPr>
          <a:xfrm>
            <a:off x="2786050" y="2000240"/>
            <a:ext cx="1928826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002060"/>
                </a:solidFill>
                <a:latin typeface="+mj-lt"/>
              </a:rPr>
              <a:t>TEORIJA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empirijski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potvrđene generalizacije</a:t>
            </a:r>
            <a:r>
              <a:rPr lang="vi-VN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b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povezane u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logički organiziran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skup tvrdnji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Right Arrow 6"/>
          <p:cNvSpPr/>
          <p:nvPr/>
        </p:nvSpPr>
        <p:spPr>
          <a:xfrm flipH="1">
            <a:off x="4786317" y="2786053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VARIJABLE"/>
          <p:cNvSpPr/>
          <p:nvPr/>
        </p:nvSpPr>
        <p:spPr>
          <a:xfrm>
            <a:off x="71406" y="2500306"/>
            <a:ext cx="2571768" cy="1214446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002060"/>
                </a:solidFill>
                <a:latin typeface="+mj-lt"/>
              </a:rPr>
              <a:t>VARIJABLE</a:t>
            </a:r>
            <a:r>
              <a:rPr lang="hr-HR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koncepti čije su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vrijednosti promjenjive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ADNA HIPOTEZA"/>
          <p:cNvSpPr/>
          <p:nvPr/>
        </p:nvSpPr>
        <p:spPr>
          <a:xfrm>
            <a:off x="5165748" y="4572008"/>
            <a:ext cx="2027215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002060"/>
                </a:solidFill>
                <a:latin typeface="+mj-lt"/>
              </a:rPr>
              <a:t>RADNA</a:t>
            </a:r>
            <a:r>
              <a:rPr lang="hr-HR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hr-HR" sz="1600" b="1" i="1" dirty="0" smtClean="0">
                <a:solidFill>
                  <a:srgbClr val="002060"/>
                </a:solidFill>
                <a:latin typeface="+mj-lt"/>
              </a:rPr>
              <a:t>(NULTA ili POČETNA) </a:t>
            </a:r>
            <a:r>
              <a:rPr lang="hr-HR" sz="2000" b="1" dirty="0" smtClean="0">
                <a:solidFill>
                  <a:srgbClr val="002060"/>
                </a:solidFill>
                <a:latin typeface="+mj-lt"/>
              </a:rPr>
              <a:t>HIPOTEZA</a:t>
            </a:r>
            <a:r>
              <a:rPr lang="hr-HR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prva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 od koje se polazi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(od nje počinje istraživanje)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NEGATIVNA HIPOTEZA"/>
          <p:cNvSpPr/>
          <p:nvPr/>
        </p:nvSpPr>
        <p:spPr>
          <a:xfrm>
            <a:off x="7286644" y="4572008"/>
            <a:ext cx="1785950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002060"/>
                </a:solidFill>
                <a:latin typeface="+mj-lt"/>
              </a:rPr>
              <a:t>NEGATIVNA</a:t>
            </a:r>
            <a:r>
              <a:rPr lang="hr-HR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hr-HR" sz="2000" b="1" dirty="0" smtClean="0">
                <a:solidFill>
                  <a:srgbClr val="002060"/>
                </a:solidFill>
                <a:latin typeface="+mj-lt"/>
              </a:rPr>
              <a:t>HIPOTEZA</a:t>
            </a:r>
            <a:r>
              <a:rPr lang="hr-HR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kada se hipoteza postavi 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niječnom obliku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8" name="Grupa 87"/>
          <p:cNvGrpSpPr/>
          <p:nvPr/>
        </p:nvGrpSpPr>
        <p:grpSpPr>
          <a:xfrm>
            <a:off x="1000100" y="3714752"/>
            <a:ext cx="2928958" cy="1285884"/>
            <a:chOff x="1000100" y="3714752"/>
            <a:chExt cx="2928958" cy="1285884"/>
          </a:xfrm>
        </p:grpSpPr>
        <p:cxnSp>
          <p:nvCxnSpPr>
            <p:cNvPr id="54" name="Kutni poveznik 53"/>
            <p:cNvCxnSpPr>
              <a:stCxn id="27" idx="2"/>
              <a:endCxn id="33" idx="0"/>
            </p:cNvCxnSpPr>
            <p:nvPr/>
          </p:nvCxnSpPr>
          <p:spPr>
            <a:xfrm rot="5400000">
              <a:off x="535753" y="4179099"/>
              <a:ext cx="1285884" cy="35719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Kutni poveznik 55"/>
            <p:cNvCxnSpPr>
              <a:stCxn id="27" idx="2"/>
              <a:endCxn id="34" idx="0"/>
            </p:cNvCxnSpPr>
            <p:nvPr/>
          </p:nvCxnSpPr>
          <p:spPr>
            <a:xfrm rot="16200000" flipH="1">
              <a:off x="2000232" y="3071810"/>
              <a:ext cx="1285884" cy="257176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a 80"/>
          <p:cNvGrpSpPr/>
          <p:nvPr/>
        </p:nvGrpSpPr>
        <p:grpSpPr>
          <a:xfrm>
            <a:off x="6286513" y="1285859"/>
            <a:ext cx="1893106" cy="714375"/>
            <a:chOff x="6286513" y="1285859"/>
            <a:chExt cx="1893106" cy="714375"/>
          </a:xfrm>
        </p:grpSpPr>
        <p:cxnSp>
          <p:nvCxnSpPr>
            <p:cNvPr id="59" name="Kutni poveznik 58"/>
            <p:cNvCxnSpPr>
              <a:stCxn id="6" idx="2"/>
              <a:endCxn id="8" idx="0"/>
            </p:cNvCxnSpPr>
            <p:nvPr/>
          </p:nvCxnSpPr>
          <p:spPr>
            <a:xfrm rot="16200000" flipH="1">
              <a:off x="7268787" y="1089402"/>
              <a:ext cx="714375" cy="110728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Kutni poveznik 62"/>
            <p:cNvCxnSpPr>
              <a:stCxn id="6" idx="2"/>
              <a:endCxn id="7" idx="0"/>
            </p:cNvCxnSpPr>
            <p:nvPr/>
          </p:nvCxnSpPr>
          <p:spPr>
            <a:xfrm rot="5400000">
              <a:off x="6322234" y="1250138"/>
              <a:ext cx="714375" cy="78581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Kutni poveznik 66"/>
          <p:cNvCxnSpPr>
            <a:stCxn id="5" idx="3"/>
            <a:endCxn id="6" idx="1"/>
          </p:cNvCxnSpPr>
          <p:nvPr/>
        </p:nvCxnSpPr>
        <p:spPr>
          <a:xfrm flipV="1">
            <a:off x="4214810" y="714356"/>
            <a:ext cx="928694" cy="571504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Kutni poveznik 68"/>
          <p:cNvCxnSpPr>
            <a:stCxn id="5" idx="2"/>
            <a:endCxn id="27" idx="0"/>
          </p:cNvCxnSpPr>
          <p:nvPr/>
        </p:nvCxnSpPr>
        <p:spPr>
          <a:xfrm rot="5400000">
            <a:off x="1464447" y="1750207"/>
            <a:ext cx="642942" cy="857256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a 88"/>
          <p:cNvGrpSpPr/>
          <p:nvPr/>
        </p:nvGrpSpPr>
        <p:grpSpPr>
          <a:xfrm>
            <a:off x="6179357" y="4143375"/>
            <a:ext cx="2001057" cy="429426"/>
            <a:chOff x="6179357" y="4143375"/>
            <a:chExt cx="2001057" cy="429426"/>
          </a:xfrm>
        </p:grpSpPr>
        <p:cxnSp>
          <p:nvCxnSpPr>
            <p:cNvPr id="71" name="Kutni poveznik 70"/>
            <p:cNvCxnSpPr>
              <a:stCxn id="8" idx="2"/>
              <a:endCxn id="42" idx="0"/>
            </p:cNvCxnSpPr>
            <p:nvPr/>
          </p:nvCxnSpPr>
          <p:spPr>
            <a:xfrm rot="5400000">
              <a:off x="6965172" y="3357560"/>
              <a:ext cx="428633" cy="200026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Kutni poveznik 72"/>
            <p:cNvCxnSpPr>
              <a:stCxn id="8" idx="2"/>
              <a:endCxn id="43" idx="0"/>
            </p:cNvCxnSpPr>
            <p:nvPr/>
          </p:nvCxnSpPr>
          <p:spPr>
            <a:xfrm rot="5400000">
              <a:off x="7965303" y="4357691"/>
              <a:ext cx="428633" cy="15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stopa nataliteta u društvu opada s porastom razine industrijalizacije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632" y="5029652"/>
            <a:ext cx="1857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NEZAVISNA VARIJABLA</a:t>
            </a:r>
            <a:endParaRPr lang="hr-HR" sz="1400" dirty="0"/>
          </a:p>
        </p:txBody>
      </p:sp>
      <p:sp>
        <p:nvSpPr>
          <p:cNvPr id="90" name="Rectangle 89"/>
          <p:cNvSpPr/>
          <p:nvPr/>
        </p:nvSpPr>
        <p:spPr>
          <a:xfrm>
            <a:off x="3131840" y="5029652"/>
            <a:ext cx="1857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ZAVISNA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VARIJABLA</a:t>
            </a:r>
            <a:endParaRPr lang="hr-HR" sz="1400" dirty="0"/>
          </a:p>
        </p:txBody>
      </p:sp>
      <p:sp>
        <p:nvSpPr>
          <p:cNvPr id="106" name="POZADINA_LONCA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08" name="LONAC2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5286388"/>
            <a:ext cx="1803400" cy="1346200"/>
          </a:xfrm>
          <a:prstGeom prst="rect">
            <a:avLst/>
          </a:prstGeom>
        </p:spPr>
      </p:pic>
      <p:sp>
        <p:nvSpPr>
          <p:cNvPr id="109" name="Right Arrow 6"/>
          <p:cNvSpPr/>
          <p:nvPr/>
        </p:nvSpPr>
        <p:spPr>
          <a:xfrm>
            <a:off x="2214546" y="5715016"/>
            <a:ext cx="428625" cy="5715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10" name="LONAC1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46" y="5286388"/>
            <a:ext cx="1778000" cy="876300"/>
          </a:xfrm>
          <a:prstGeom prst="rect">
            <a:avLst/>
          </a:prstGeom>
        </p:spPr>
      </p:pic>
      <p:pic>
        <p:nvPicPr>
          <p:cNvPr id="104" name="VATRA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85720" y="5857892"/>
            <a:ext cx="1244048" cy="820051"/>
          </a:xfrm>
          <a:prstGeom prst="rect">
            <a:avLst/>
          </a:prstGeom>
        </p:spPr>
      </p:pic>
      <p:sp>
        <p:nvSpPr>
          <p:cNvPr id="111" name="ZV_GREEN"/>
          <p:cNvSpPr/>
          <p:nvPr/>
        </p:nvSpPr>
        <p:spPr>
          <a:xfrm>
            <a:off x="2928926" y="4929198"/>
            <a:ext cx="1643074" cy="35719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schemeClr val="bg1"/>
                </a:solidFill>
                <a:latin typeface="+mj-lt"/>
              </a:rPr>
              <a:t>ZAVISNA</a:t>
            </a:r>
            <a:endParaRPr lang="hr-H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NZ_RED"/>
          <p:cNvSpPr/>
          <p:nvPr/>
        </p:nvSpPr>
        <p:spPr>
          <a:xfrm>
            <a:off x="285720" y="4929198"/>
            <a:ext cx="164307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white"/>
                </a:solidFill>
                <a:latin typeface="+mj-lt"/>
              </a:rPr>
              <a:t>NEZAVISNA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4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stopa nataliteta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u društvu opada s porastom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razine industrijalizacije</a:t>
            </a:r>
            <a:endParaRPr lang="hr-HR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060" y="733156"/>
            <a:ext cx="1578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KONCEPT</a:t>
            </a:r>
            <a:endParaRPr lang="hr-HR" dirty="0"/>
          </a:p>
        </p:txBody>
      </p:sp>
      <p:sp>
        <p:nvSpPr>
          <p:cNvPr id="65" name="Rectangle 64"/>
          <p:cNvSpPr/>
          <p:nvPr/>
        </p:nvSpPr>
        <p:spPr>
          <a:xfrm>
            <a:off x="5132433" y="223759"/>
            <a:ext cx="2280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GENERALIZACIJE</a:t>
            </a:r>
            <a:endParaRPr lang="hr-HR" sz="1600" dirty="0"/>
          </a:p>
        </p:txBody>
      </p:sp>
      <p:sp>
        <p:nvSpPr>
          <p:cNvPr id="66" name="Rectangle 65"/>
          <p:cNvSpPr/>
          <p:nvPr/>
        </p:nvSpPr>
        <p:spPr>
          <a:xfrm>
            <a:off x="5288463" y="2178834"/>
            <a:ext cx="19568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EMPIRIJSKA </a:t>
            </a:r>
          </a:p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GENERALIZACIJA</a:t>
            </a:r>
            <a:endParaRPr lang="hr-HR" sz="1400" dirty="0"/>
          </a:p>
        </p:txBody>
      </p:sp>
      <p:sp>
        <p:nvSpPr>
          <p:cNvPr id="68" name="Rectangle 67"/>
          <p:cNvSpPr/>
          <p:nvPr/>
        </p:nvSpPr>
        <p:spPr>
          <a:xfrm>
            <a:off x="7363501" y="2044372"/>
            <a:ext cx="1216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HIPOTEZE</a:t>
            </a:r>
            <a:endParaRPr lang="hr-HR" sz="1400" dirty="0"/>
          </a:p>
        </p:txBody>
      </p:sp>
      <p:sp>
        <p:nvSpPr>
          <p:cNvPr id="70" name="Rectangle 69"/>
          <p:cNvSpPr/>
          <p:nvPr/>
        </p:nvSpPr>
        <p:spPr>
          <a:xfrm>
            <a:off x="5164248" y="4762965"/>
            <a:ext cx="2028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RADNA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r-HR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NULTA ili P</a:t>
            </a:r>
            <a:r>
              <a:rPr lang="hr-HR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OČETNA</a:t>
            </a:r>
            <a:r>
              <a:rPr lang="hr-HR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HIPOTEZA</a:t>
            </a:r>
            <a:endParaRPr lang="hr-HR" sz="1400" dirty="0"/>
          </a:p>
        </p:txBody>
      </p:sp>
      <p:sp>
        <p:nvSpPr>
          <p:cNvPr id="76" name="Rectangle 75"/>
          <p:cNvSpPr/>
          <p:nvPr/>
        </p:nvSpPr>
        <p:spPr>
          <a:xfrm>
            <a:off x="7285734" y="4881354"/>
            <a:ext cx="18573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NEGATIVNA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HIPOTEZA</a:t>
            </a:r>
            <a:endParaRPr lang="hr-HR" sz="1400" dirty="0"/>
          </a:p>
        </p:txBody>
      </p:sp>
      <p:sp>
        <p:nvSpPr>
          <p:cNvPr id="77" name="Rectangle 76"/>
          <p:cNvSpPr/>
          <p:nvPr/>
        </p:nvSpPr>
        <p:spPr>
          <a:xfrm>
            <a:off x="2788816" y="2022993"/>
            <a:ext cx="1857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TEORIJA</a:t>
            </a:r>
            <a:endParaRPr lang="hr-HR" sz="1400" dirty="0"/>
          </a:p>
        </p:txBody>
      </p:sp>
      <p:sp>
        <p:nvSpPr>
          <p:cNvPr id="78" name="Rectangle 77"/>
          <p:cNvSpPr/>
          <p:nvPr/>
        </p:nvSpPr>
        <p:spPr>
          <a:xfrm>
            <a:off x="97609" y="2622570"/>
            <a:ext cx="1857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VARIJABLE</a:t>
            </a:r>
            <a:endParaRPr lang="hr-HR" sz="14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0912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9" name="POLOŽAJ ŽENE"/>
          <p:cNvSpPr/>
          <p:nvPr/>
        </p:nvSpPr>
        <p:spPr>
          <a:xfrm>
            <a:off x="1371016" y="652321"/>
            <a:ext cx="6840760" cy="126707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KOMPLEKSNOST VARIJABLI U DRUŠTVENIM ZANOSTIMA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npr. što je viši socioekonomski položaj žene to je niža stopa smrtnosti novorođenčadi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Pravokutnik 122"/>
          <p:cNvSpPr/>
          <p:nvPr/>
        </p:nvSpPr>
        <p:spPr>
          <a:xfrm>
            <a:off x="2483768" y="2178834"/>
            <a:ext cx="4643470" cy="1571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socioekonomski položaj žene: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2" name="Pravokutnik 124"/>
          <p:cNvSpPr/>
          <p:nvPr/>
        </p:nvSpPr>
        <p:spPr>
          <a:xfrm>
            <a:off x="2626644" y="2607462"/>
            <a:ext cx="2286016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white"/>
                </a:solidFill>
                <a:latin typeface="+mj-lt"/>
              </a:rPr>
              <a:t>stupanj obrazovanja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3" name="Pravokutnik 125"/>
          <p:cNvSpPr/>
          <p:nvPr/>
        </p:nvSpPr>
        <p:spPr>
          <a:xfrm>
            <a:off x="2626644" y="2964652"/>
            <a:ext cx="2286016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visina primanja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4" name="Pravokutnik 126"/>
          <p:cNvSpPr/>
          <p:nvPr/>
        </p:nvSpPr>
        <p:spPr>
          <a:xfrm>
            <a:off x="2626644" y="3321842"/>
            <a:ext cx="2286016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vrsta posla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5" name="Right Arrow 6"/>
          <p:cNvSpPr/>
          <p:nvPr/>
        </p:nvSpPr>
        <p:spPr>
          <a:xfrm>
            <a:off x="4984098" y="2821776"/>
            <a:ext cx="428625" cy="57151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86" name="Pravokutnik 128"/>
          <p:cNvSpPr/>
          <p:nvPr/>
        </p:nvSpPr>
        <p:spPr>
          <a:xfrm>
            <a:off x="5484164" y="2607462"/>
            <a:ext cx="1500198" cy="107157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schemeClr val="bg1"/>
                </a:solidFill>
                <a:latin typeface="+mj-lt"/>
              </a:rPr>
              <a:t>STOPA SMRTNOSTI DOJENČADI</a:t>
            </a:r>
            <a:endParaRPr lang="hr-HR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4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5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5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5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0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5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5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5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34" grpId="0" build="allAtOnce" animBg="1"/>
      <p:bldP spid="5" grpId="0" build="allAtOnce" animBg="1"/>
      <p:bldP spid="6" grpId="0" uiExpand="1" build="allAtOnce" animBg="1"/>
      <p:bldP spid="7" grpId="0" build="allAtOnce" animBg="1"/>
      <p:bldP spid="8" grpId="0" build="allAtOnce" animBg="1"/>
      <p:bldP spid="19" grpId="0" build="allAtOnce" animBg="1"/>
      <p:bldP spid="23" grpId="0" animBg="1"/>
      <p:bldP spid="27" grpId="0" build="allAtOnce" animBg="1"/>
      <p:bldP spid="42" grpId="0" uiExpand="1" build="allAtOnce" animBg="1"/>
      <p:bldP spid="43" grpId="0" build="allAtOnce" animBg="1"/>
      <p:bldP spid="103" grpId="0" build="allAtOnce" animBg="1"/>
      <p:bldP spid="87" grpId="0"/>
      <p:bldP spid="90" grpId="0"/>
      <p:bldP spid="106" grpId="0" animBg="1"/>
      <p:bldP spid="109" grpId="0" animBg="1"/>
      <p:bldP spid="111" grpId="0" build="allAtOnce" animBg="1"/>
      <p:bldP spid="112" grpId="0" build="allAtOnce" animBg="1"/>
      <p:bldP spid="74" grpId="0" build="allAtOnce" animBg="1"/>
      <p:bldP spid="3" grpId="0"/>
      <p:bldP spid="65" grpId="0"/>
      <p:bldP spid="66" grpId="0"/>
      <p:bldP spid="68" grpId="0"/>
      <p:bldP spid="70" grpId="0"/>
      <p:bldP spid="76" grpId="0"/>
      <p:bldP spid="77" grpId="0"/>
      <p:bldP spid="78" grpId="0"/>
      <p:bldP spid="10" grpId="0" animBg="1"/>
      <p:bldP spid="79" grpId="0" animBg="1"/>
      <p:bldP spid="80" grpId="0" animBg="1"/>
      <p:bldP spid="82" grpId="0" build="allAtOnce" animBg="1"/>
      <p:bldP spid="83" grpId="0" build="allAtOnce" animBg="1"/>
      <p:bldP spid="84" grpId="0" build="allAtOnce" animBg="1"/>
      <p:bldP spid="85" grpId="0" animBg="1"/>
      <p:bldP spid="86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14282" y="3143248"/>
            <a:ext cx="5357850" cy="207170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 rot="20620832">
            <a:off x="88554" y="217721"/>
            <a:ext cx="2286016" cy="1928826"/>
          </a:xfrm>
          <a:prstGeom prst="cloud">
            <a:avLst/>
          </a:prstGeom>
          <a:solidFill>
            <a:srgbClr val="CC33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ZADAĆA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loud 15"/>
          <p:cNvSpPr/>
          <p:nvPr/>
        </p:nvSpPr>
        <p:spPr>
          <a:xfrm rot="20496399">
            <a:off x="1646955" y="1244548"/>
            <a:ext cx="2286016" cy="1753314"/>
          </a:xfrm>
          <a:prstGeom prst="cloud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RELIGIJA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loud 14"/>
          <p:cNvSpPr/>
          <p:nvPr/>
        </p:nvSpPr>
        <p:spPr>
          <a:xfrm rot="887795">
            <a:off x="1683663" y="361268"/>
            <a:ext cx="2286016" cy="1657057"/>
          </a:xfrm>
          <a:prstGeom prst="cloud">
            <a:avLst/>
          </a:prstGeom>
          <a:solidFill>
            <a:srgbClr val="0099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ŠKOLA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loud 1"/>
          <p:cNvSpPr/>
          <p:nvPr/>
        </p:nvSpPr>
        <p:spPr>
          <a:xfrm rot="21264409">
            <a:off x="207808" y="1097280"/>
            <a:ext cx="2286016" cy="1795964"/>
          </a:xfrm>
          <a:prstGeom prst="cloud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DRUŠTVO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429388" y="642918"/>
            <a:ext cx="2286016" cy="2286016"/>
          </a:xfrm>
          <a:prstGeom prst="smileyFace">
            <a:avLst/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POJEDINAC</a:t>
            </a:r>
            <a:endParaRPr lang="hr-H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071934" y="1285860"/>
            <a:ext cx="2143140" cy="1143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23528" y="3000372"/>
            <a:ext cx="4885693" cy="1323439"/>
            <a:chOff x="1395098" y="3643314"/>
            <a:chExt cx="4885693" cy="1323439"/>
          </a:xfrm>
        </p:grpSpPr>
        <p:sp>
          <p:nvSpPr>
            <p:cNvPr id="5" name="Plus 4"/>
            <p:cNvSpPr/>
            <p:nvPr/>
          </p:nvSpPr>
          <p:spPr>
            <a:xfrm>
              <a:off x="2516437" y="3876405"/>
              <a:ext cx="857256" cy="857256"/>
            </a:xfrm>
            <a:prstGeom prst="mathPlus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95098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11322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Equal 7"/>
            <p:cNvSpPr/>
            <p:nvPr/>
          </p:nvSpPr>
          <p:spPr>
            <a:xfrm>
              <a:off x="4623858" y="3983562"/>
              <a:ext cx="785818" cy="642942"/>
            </a:xfrm>
            <a:prstGeom prst="mathEqual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5538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57158" y="4000504"/>
            <a:ext cx="4852063" cy="1323439"/>
            <a:chOff x="1428728" y="4857760"/>
            <a:chExt cx="4852063" cy="1323439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Equal 11"/>
            <p:cNvSpPr/>
            <p:nvPr/>
          </p:nvSpPr>
          <p:spPr>
            <a:xfrm>
              <a:off x="4570279" y="5198008"/>
              <a:ext cx="785818" cy="642942"/>
            </a:xfrm>
            <a:prstGeom prst="mathEqual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55538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2570015" y="5162289"/>
              <a:ext cx="642942" cy="714380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66237" y="4195335"/>
            <a:ext cx="1039098" cy="1039098"/>
          </a:xfrm>
          <a:prstGeom prst="ellipse">
            <a:avLst/>
          </a:prstGeom>
          <a:noFill/>
          <a:ln w="1143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53443" y="4147385"/>
            <a:ext cx="1014361" cy="1034750"/>
          </a:xfrm>
          <a:prstGeom prst="ellipse">
            <a:avLst/>
          </a:prstGeom>
          <a:noFill/>
          <a:ln w="1143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5" name="Line Callout 2 (Border and Accent Bar) 24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59595"/>
              <a:gd name="adj6" fmla="val -9796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6" name="Line Callout 2 (Border and Accent Bar) 25"/>
          <p:cNvSpPr/>
          <p:nvPr/>
        </p:nvSpPr>
        <p:spPr>
          <a:xfrm>
            <a:off x="6460738" y="3143248"/>
            <a:ext cx="2071702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E6C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7" name="Line Callout 2 (Border and Accent Bar) 26"/>
          <p:cNvSpPr/>
          <p:nvPr/>
        </p:nvSpPr>
        <p:spPr>
          <a:xfrm>
            <a:off x="6460738" y="3643314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03144"/>
              <a:gd name="adj6" fmla="val -48991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NEGATIVNA 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8" name="Line Callout 2 (Border and Accent Bar) 27"/>
          <p:cNvSpPr/>
          <p:nvPr/>
        </p:nvSpPr>
        <p:spPr>
          <a:xfrm>
            <a:off x="6215074" y="4572008"/>
            <a:ext cx="2071702" cy="500066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8934"/>
              <a:gd name="adj6" fmla="val -31568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black"/>
                </a:solidFill>
                <a:cs typeface="Calibri" pitchFamily="34" charset="0"/>
              </a:rPr>
              <a:t>TEORIJA</a:t>
            </a:r>
            <a:endParaRPr lang="hr-HR" sz="28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9" name="Line Callout 2 (Border and Accent Bar) 28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-28287"/>
              <a:gd name="adj4" fmla="val -11610"/>
              <a:gd name="adj5" fmla="val -120356"/>
              <a:gd name="adj6" fmla="val 29227"/>
            </a:avLst>
          </a:prstGeom>
          <a:solidFill>
            <a:srgbClr val="0099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0" name="Line Callout 2 (Border and Accent Bar) 29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1" name="Line Callout 2 (Border and Accent Bar) 30"/>
          <p:cNvSpPr/>
          <p:nvPr/>
        </p:nvSpPr>
        <p:spPr>
          <a:xfrm flipH="1">
            <a:off x="4786314" y="214290"/>
            <a:ext cx="1643074" cy="428628"/>
          </a:xfrm>
          <a:prstGeom prst="accentBorderCallout2">
            <a:avLst>
              <a:gd name="adj1" fmla="val 44013"/>
              <a:gd name="adj2" fmla="val -3687"/>
              <a:gd name="adj3" fmla="val 49627"/>
              <a:gd name="adj4" fmla="val -17399"/>
              <a:gd name="adj5" fmla="val 160219"/>
              <a:gd name="adj6" fmla="val -4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2" name="Line Callout 2 (Border and Accent Bar) 31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74890"/>
              <a:gd name="adj2" fmla="val -4419"/>
              <a:gd name="adj3" fmla="val 77697"/>
              <a:gd name="adj4" fmla="val -16667"/>
              <a:gd name="adj5" fmla="val 438112"/>
              <a:gd name="adj6" fmla="val -10158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3" name="Line Callout 2 (Border and Accent Bar) 32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49627"/>
              <a:gd name="adj2" fmla="val -3686"/>
              <a:gd name="adj3" fmla="val 52434"/>
              <a:gd name="adj4" fmla="val -16667"/>
              <a:gd name="adj5" fmla="val 369497"/>
              <a:gd name="adj6" fmla="val -17200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4" name="Line Callout 2 (Border and Accent Bar) 33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32785"/>
              <a:gd name="adj2" fmla="val -3686"/>
              <a:gd name="adj3" fmla="val 35592"/>
              <a:gd name="adj4" fmla="val -15935"/>
              <a:gd name="adj5" fmla="val 86925"/>
              <a:gd name="adj6" fmla="val -18856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Line Callout 3 (Border and Accent Bar) 35"/>
          <p:cNvSpPr/>
          <p:nvPr/>
        </p:nvSpPr>
        <p:spPr>
          <a:xfrm>
            <a:off x="4643438" y="2571744"/>
            <a:ext cx="2000264" cy="428628"/>
          </a:xfrm>
          <a:prstGeom prst="accentBorderCallout3">
            <a:avLst>
              <a:gd name="adj1" fmla="val 27171"/>
              <a:gd name="adj2" fmla="val -5334"/>
              <a:gd name="adj3" fmla="val 29978"/>
              <a:gd name="adj4" fmla="val -17291"/>
              <a:gd name="adj5" fmla="val -51578"/>
              <a:gd name="adj6" fmla="val -33509"/>
              <a:gd name="adj7" fmla="val -114404"/>
              <a:gd name="adj8" fmla="val -10205"/>
            </a:avLst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GENERALIZACIJE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8" name="Line Callout 2 (Border and Accent Bar) 37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-26101"/>
              <a:gd name="adj4" fmla="val -12923"/>
              <a:gd name="adj5" fmla="val -119247"/>
              <a:gd name="adj6" fmla="val 41537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5857884" y="5643578"/>
            <a:ext cx="357190" cy="1000132"/>
          </a:xfrm>
          <a:prstGeom prst="rightBrace">
            <a:avLst>
              <a:gd name="adj1" fmla="val 38649"/>
              <a:gd name="adj2" fmla="val 47193"/>
            </a:avLst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7950" y="5648942"/>
            <a:ext cx="24288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MJERIMO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UZROČNOST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KORELACIJU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MEĐU VARIJABLAMA</a:t>
            </a:r>
            <a:endParaRPr lang="hr-HR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95125" y="2838454"/>
            <a:ext cx="5886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8800" b="1" baseline="30000" dirty="0"/>
              <a:t>n</a:t>
            </a:r>
            <a:endParaRPr lang="hr-HR" sz="8800" b="1" dirty="0"/>
          </a:p>
        </p:txBody>
      </p:sp>
      <p:sp>
        <p:nvSpPr>
          <p:cNvPr id="42" name="Rectangle 41"/>
          <p:cNvSpPr/>
          <p:nvPr/>
        </p:nvSpPr>
        <p:spPr>
          <a:xfrm>
            <a:off x="3063242" y="2838454"/>
            <a:ext cx="5886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8800" b="1" baseline="30000" dirty="0"/>
              <a:t>n</a:t>
            </a:r>
            <a:endParaRPr lang="hr-HR" sz="8800" b="1" dirty="0"/>
          </a:p>
        </p:txBody>
      </p:sp>
      <p:sp>
        <p:nvSpPr>
          <p:cNvPr id="45" name="Rectangle 44"/>
          <p:cNvSpPr/>
          <p:nvPr/>
        </p:nvSpPr>
        <p:spPr>
          <a:xfrm>
            <a:off x="5004048" y="2838454"/>
            <a:ext cx="5886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8800" b="1" baseline="30000" dirty="0"/>
              <a:t>n</a:t>
            </a:r>
            <a:endParaRPr lang="hr-HR" sz="8800" b="1" dirty="0"/>
          </a:p>
        </p:txBody>
      </p:sp>
      <p:sp>
        <p:nvSpPr>
          <p:cNvPr id="46" name="Oval 45"/>
          <p:cNvSpPr/>
          <p:nvPr/>
        </p:nvSpPr>
        <p:spPr>
          <a:xfrm>
            <a:off x="2270414" y="4149080"/>
            <a:ext cx="1039098" cy="1039098"/>
          </a:xfrm>
          <a:prstGeom prst="ellipse">
            <a:avLst/>
          </a:prstGeom>
          <a:noFill/>
          <a:ln w="1143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6" grpId="0" build="allAtOnce" animBg="1"/>
      <p:bldP spid="38" grpId="0" build="allAtOnce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592288"/>
          </a:xfrm>
          <a:ln>
            <a:noFill/>
          </a:ln>
        </p:spPr>
        <p:txBody>
          <a:bodyPr/>
          <a:lstStyle/>
          <a:p>
            <a:pPr marL="360000" lvl="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 startAt="8"/>
            </a:pPr>
            <a:r>
              <a:rPr lang="hr-HR" sz="2400" dirty="0" smtClean="0">
                <a:solidFill>
                  <a:prstClr val="white"/>
                </a:solidFill>
              </a:rPr>
              <a:t>Kada </a:t>
            </a:r>
            <a:r>
              <a:rPr lang="hr-HR" sz="2400" b="1" dirty="0" smtClean="0">
                <a:solidFill>
                  <a:srgbClr val="FFC000"/>
                </a:solidFill>
              </a:rPr>
              <a:t>promjena </a:t>
            </a:r>
            <a:r>
              <a:rPr lang="hr-HR" sz="2400" b="1" dirty="0">
                <a:solidFill>
                  <a:srgbClr val="FFC000"/>
                </a:solidFill>
              </a:rPr>
              <a:t>jedne varijable uzrokuje </a:t>
            </a:r>
            <a:r>
              <a:rPr lang="hr-HR" sz="2400" b="1" dirty="0" smtClean="0">
                <a:solidFill>
                  <a:srgbClr val="FFC000"/>
                </a:solidFill>
              </a:rPr>
              <a:t>promjenu druge</a:t>
            </a:r>
            <a:r>
              <a:rPr lang="hr-HR" sz="2400" dirty="0" smtClean="0">
                <a:solidFill>
                  <a:prstClr val="white"/>
                </a:solidFill>
              </a:rPr>
              <a:t>, onda između njih postoji ___________</a:t>
            </a:r>
          </a:p>
          <a:p>
            <a:pPr marL="360000" lvl="0" indent="-360000">
              <a:lnSpc>
                <a:spcPts val="3200"/>
              </a:lnSpc>
              <a:spcBef>
                <a:spcPts val="1800"/>
              </a:spcBef>
              <a:buSzPct val="100000"/>
              <a:buFont typeface="+mj-lt"/>
              <a:buAutoNum type="arabicPeriod" startAt="8"/>
            </a:pPr>
            <a:r>
              <a:rPr lang="hr-HR" sz="2400" b="1" dirty="0" smtClean="0">
                <a:solidFill>
                  <a:srgbClr val="FFC000"/>
                </a:solidFill>
              </a:rPr>
              <a:t>Odnos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400" dirty="0"/>
              <a:t>između dvije varijable </a:t>
            </a:r>
            <a:r>
              <a:rPr lang="hr-HR" sz="2400" b="1" dirty="0">
                <a:solidFill>
                  <a:srgbClr val="FFC000"/>
                </a:solidFill>
              </a:rPr>
              <a:t>koji se pravilno pojavljuje</a:t>
            </a:r>
            <a:r>
              <a:rPr lang="hr-HR" sz="2400" b="1" dirty="0"/>
              <a:t> </a:t>
            </a:r>
            <a:r>
              <a:rPr lang="hr-HR" sz="2400" dirty="0"/>
              <a:t>i koji </a:t>
            </a:r>
            <a:r>
              <a:rPr lang="hr-HR" sz="2400" dirty="0" smtClean="0"/>
              <a:t>ukazuje </a:t>
            </a:r>
            <a:r>
              <a:rPr lang="hr-HR" sz="2400" dirty="0"/>
              <a:t>da je promjena jedne varijable </a:t>
            </a:r>
            <a:r>
              <a:rPr lang="hr-HR" sz="2400" b="1" dirty="0">
                <a:solidFill>
                  <a:srgbClr val="FFC000"/>
                </a:solidFill>
              </a:rPr>
              <a:t>povezana s promjenama </a:t>
            </a:r>
            <a:r>
              <a:rPr lang="hr-HR" sz="2400" dirty="0"/>
              <a:t>druge </a:t>
            </a:r>
            <a:r>
              <a:rPr lang="hr-HR" sz="2400" dirty="0" smtClean="0"/>
              <a:t>varijable naziva se ___________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8908" y="3734800"/>
            <a:ext cx="9137412" cy="1785950"/>
            <a:chOff x="-28908" y="3734800"/>
            <a:chExt cx="9137412" cy="1785950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29447" y="3734800"/>
              <a:ext cx="9079057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2123728" y="5229008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vrijeme</a:t>
              </a:r>
              <a:endParaRPr lang="hr-H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-196742" y="4158035"/>
              <a:ext cx="612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uspjeh</a:t>
              </a:r>
              <a:endParaRPr lang="hr-H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853655" y="4158036"/>
              <a:ext cx="559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težina</a:t>
              </a:r>
              <a:endParaRPr lang="hr-H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88024" y="5229008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broj doručaka</a:t>
              </a:r>
              <a:endParaRPr lang="hr-H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5635695" y="4385164"/>
              <a:ext cx="1106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vrijeme čitanja</a:t>
              </a:r>
              <a:endParaRPr lang="hr-H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24328" y="5229008"/>
              <a:ext cx="1428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vrijeme pred TV-om</a:t>
              </a:r>
              <a:endParaRPr lang="hr-H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PONAVLJANJE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7824" y="1037742"/>
            <a:ext cx="140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spcAft>
                <a:spcPct val="0"/>
              </a:spcAft>
              <a:buClr>
                <a:prstClr val="white"/>
              </a:buClr>
              <a:buSzPct val="80000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uzročnost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298 - 299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7931" y="2438860"/>
            <a:ext cx="1372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spcAft>
                <a:spcPct val="0"/>
              </a:spcAft>
              <a:buClr>
                <a:prstClr val="white"/>
              </a:buClr>
              <a:buSzPct val="80000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korelacija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536" y="3509853"/>
            <a:ext cx="2441181" cy="33855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1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pozitivna</a:t>
            </a:r>
            <a:r>
              <a:rPr lang="hr-HR" sz="1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1600" dirty="0" smtClean="0">
                <a:latin typeface="Calibri" pitchFamily="34" charset="0"/>
                <a:cs typeface="Calibri" pitchFamily="34" charset="0"/>
              </a:rPr>
              <a:t>korelacija (+1.00)</a:t>
            </a:r>
            <a:endParaRPr lang="hr-HR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43236" y="3540530"/>
            <a:ext cx="2066463" cy="33855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1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nema</a:t>
            </a:r>
            <a:r>
              <a:rPr lang="hr-HR" sz="1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1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korelacije</a:t>
            </a:r>
            <a:r>
              <a:rPr lang="hr-HR" sz="1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1600" dirty="0" smtClean="0">
                <a:latin typeface="Calibri" pitchFamily="34" charset="0"/>
                <a:cs typeface="Calibri" pitchFamily="34" charset="0"/>
              </a:rPr>
              <a:t>(0.00)</a:t>
            </a:r>
            <a:endParaRPr lang="hr-HR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48676" y="3509853"/>
            <a:ext cx="2448272" cy="33855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1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negativna </a:t>
            </a:r>
            <a:r>
              <a:rPr lang="hr-HR" sz="1600" dirty="0" smtClean="0">
                <a:latin typeface="Calibri" pitchFamily="34" charset="0"/>
                <a:cs typeface="Calibri" pitchFamily="34" charset="0"/>
              </a:rPr>
              <a:t>korelacija (-1.00)</a:t>
            </a:r>
            <a:endParaRPr lang="hr-HR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15959" y="5500688"/>
            <a:ext cx="2714644" cy="1024656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hr-H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djeca </a:t>
            </a:r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 gledaju TV</a:t>
            </a:r>
            <a:r>
              <a:rPr lang="hr-H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to </a:t>
            </a:r>
            <a:r>
              <a:rPr lang="hr-HR" sz="2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manje</a:t>
            </a:r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čitaju</a:t>
            </a:r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knjige</a:t>
            </a:r>
            <a:r>
              <a:rPr lang="hr-H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729" y="5500688"/>
            <a:ext cx="2643206" cy="1024656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se učenici </a:t>
            </a:r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duže pripremaju</a:t>
            </a:r>
            <a:r>
              <a:rPr lang="hr-HR" sz="16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za ispit, to je njihov </a:t>
            </a:r>
            <a:r>
              <a:rPr lang="hr-HR" sz="2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uspjeh bolji</a:t>
            </a:r>
            <a:r>
              <a:rPr lang="hr-H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277143" y="5500688"/>
            <a:ext cx="2718833" cy="1024656"/>
          </a:xfrm>
          <a:prstGeom prst="roundRect">
            <a:avLst>
              <a:gd name="adj" fmla="val 4002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adolescenti </a:t>
            </a:r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češće</a:t>
            </a:r>
            <a:r>
              <a:rPr lang="hr-H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jedu</a:t>
            </a:r>
            <a:r>
              <a:rPr lang="hr-H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doručak</a:t>
            </a:r>
            <a:r>
              <a:rPr lang="hr-H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to je njihova </a:t>
            </a:r>
            <a:r>
              <a:rPr lang="hr-HR" sz="2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težina </a:t>
            </a:r>
            <a:r>
              <a:rPr lang="hr-HR" sz="2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manja</a:t>
            </a:r>
            <a:r>
              <a:rPr lang="hr-H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20866" y="1124744"/>
            <a:ext cx="1727894" cy="534174"/>
            <a:chOff x="5587307" y="1124744"/>
            <a:chExt cx="1879442" cy="581025"/>
          </a:xfrm>
        </p:grpSpPr>
        <p:sp>
          <p:nvSpPr>
            <p:cNvPr id="5" name="Rectangle 4"/>
            <p:cNvSpPr/>
            <p:nvPr/>
          </p:nvSpPr>
          <p:spPr>
            <a:xfrm>
              <a:off x="5652120" y="1124744"/>
              <a:ext cx="1814629" cy="5810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166"/>
            <a:stretch/>
          </p:blipFill>
          <p:spPr>
            <a:xfrm>
              <a:off x="5587307" y="1124744"/>
              <a:ext cx="1727894" cy="58102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413748" y="1718840"/>
            <a:ext cx="3491342" cy="1181685"/>
            <a:chOff x="4897082" y="1274257"/>
            <a:chExt cx="4643470" cy="1571636"/>
          </a:xfrm>
        </p:grpSpPr>
        <p:sp>
          <p:nvSpPr>
            <p:cNvPr id="46" name="Pravokutnik 105"/>
            <p:cNvSpPr/>
            <p:nvPr/>
          </p:nvSpPr>
          <p:spPr>
            <a:xfrm>
              <a:off x="4897082" y="1274257"/>
              <a:ext cx="4643470" cy="157163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47" name="Slika 107" descr="hot_wat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3164" y="1417133"/>
              <a:ext cx="1803400" cy="1346200"/>
            </a:xfrm>
            <a:prstGeom prst="rect">
              <a:avLst/>
            </a:prstGeom>
          </p:spPr>
        </p:pic>
        <p:sp>
          <p:nvSpPr>
            <p:cNvPr id="48" name="Right Arrow 6"/>
            <p:cNvSpPr/>
            <p:nvPr/>
          </p:nvSpPr>
          <p:spPr>
            <a:xfrm>
              <a:off x="6968784" y="1845761"/>
              <a:ext cx="428625" cy="571515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49" name="Slika 109" descr="cold_water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0784" y="1417133"/>
              <a:ext cx="1778000" cy="876300"/>
            </a:xfrm>
            <a:prstGeom prst="rect">
              <a:avLst/>
            </a:prstGeom>
          </p:spPr>
        </p:pic>
        <p:pic>
          <p:nvPicPr>
            <p:cNvPr id="50" name="Slika 103" descr="fire.pn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5039958" y="1988637"/>
              <a:ext cx="1244048" cy="820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8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73939" y="1331648"/>
            <a:ext cx="685958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7309"/>
            <a:ext cx="8319868" cy="571504"/>
          </a:xfrm>
        </p:spPr>
        <p:txBody>
          <a:bodyPr>
            <a:noAutofit/>
          </a:bodyPr>
          <a:lstStyle/>
          <a:p>
            <a:pPr algn="r"/>
            <a:r>
              <a:rPr lang="hr-HR" sz="4000" dirty="0" smtClean="0"/>
              <a:t>KORELACIJA</a:t>
            </a:r>
            <a:endParaRPr lang="hr-HR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74949"/>
              </p:ext>
            </p:extLst>
          </p:nvPr>
        </p:nvGraphicFramePr>
        <p:xfrm>
          <a:off x="103774" y="188640"/>
          <a:ext cx="1928827" cy="569145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500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43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758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Osoba</a:t>
                      </a:r>
                      <a:endParaRPr lang="hr-HR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Visina</a:t>
                      </a:r>
                      <a:endParaRPr lang="hr-HR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Tempera -</a:t>
                      </a:r>
                      <a:r>
                        <a:rPr lang="hr-HR" sz="105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ment</a:t>
                      </a:r>
                      <a:endParaRPr lang="hr-HR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180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28050" y="546193"/>
            <a:ext cx="1857388" cy="229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732160" y="3152527"/>
            <a:ext cx="4944043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752403" y="3223171"/>
            <a:ext cx="794" cy="27931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8050" y="793716"/>
            <a:ext cx="1857388" cy="241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2701741" y="3682752"/>
            <a:ext cx="1571636" cy="15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39931" y="3738710"/>
            <a:ext cx="0" cy="22776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aight Connector 42"/>
          <p:cNvSpPr/>
          <p:nvPr/>
        </p:nvSpPr>
        <p:spPr>
          <a:xfrm flipV="1">
            <a:off x="3747112" y="2903284"/>
            <a:ext cx="4071966" cy="2000264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CS"/>
          </a:p>
        </p:txBody>
      </p:sp>
      <p:sp>
        <p:nvSpPr>
          <p:cNvPr id="44" name="Rectangle 43"/>
          <p:cNvSpPr/>
          <p:nvPr/>
        </p:nvSpPr>
        <p:spPr>
          <a:xfrm>
            <a:off x="128050" y="1045896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746980" y="4003425"/>
            <a:ext cx="1150159" cy="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993733" y="5023007"/>
            <a:ext cx="1894965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8050" y="1331648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0" name="Straight Connector 49"/>
          <p:cNvCxnSpPr/>
          <p:nvPr/>
        </p:nvCxnSpPr>
        <p:spPr>
          <a:xfrm rot="10800000">
            <a:off x="2694587" y="2298446"/>
            <a:ext cx="4786346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544016" y="2366561"/>
            <a:ext cx="1159" cy="36047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77991" y="3265884"/>
            <a:ext cx="1143008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+0.63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8050" y="1617400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732160" y="4003425"/>
            <a:ext cx="3729582" cy="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533973" y="4102438"/>
            <a:ext cx="0" cy="18688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20042956">
            <a:off x="3033219" y="2744664"/>
            <a:ext cx="5232068" cy="23022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 cstate="email"/>
          <a:srcRect r="65946"/>
          <a:stretch/>
        </p:blipFill>
        <p:spPr bwMode="auto">
          <a:xfrm>
            <a:off x="2228201" y="397572"/>
            <a:ext cx="2111730" cy="121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3504925" y="1048544"/>
            <a:ext cx="780690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+1.00</a:t>
            </a:r>
          </a:p>
        </p:txBody>
      </p:sp>
    </p:spTree>
    <p:extLst>
      <p:ext uri="{BB962C8B-B14F-4D97-AF65-F5344CB8AC3E}">
        <p14:creationId xmlns:p14="http://schemas.microsoft.com/office/powerpoint/2010/main" val="102860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11" name="Pravokutnik 6"/>
          <p:cNvSpPr/>
          <p:nvPr/>
        </p:nvSpPr>
        <p:spPr>
          <a:xfrm>
            <a:off x="5286380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KVALITATIVNO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2928926" y="1214422"/>
            <a:ext cx="3429024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PRISTUPI ISTRAŽIVANJU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1" name="Pravokutnik 6"/>
          <p:cNvSpPr/>
          <p:nvPr/>
        </p:nvSpPr>
        <p:spPr>
          <a:xfrm>
            <a:off x="285720" y="4143380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ANKETNO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</a:t>
            </a:r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2" name="Pravokutnik 6"/>
          <p:cNvSpPr/>
          <p:nvPr/>
        </p:nvSpPr>
        <p:spPr>
          <a:xfrm>
            <a:off x="285720" y="4750603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ETNOGRAFSKO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istraživanje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Pravokutnik 6"/>
          <p:cNvSpPr/>
          <p:nvPr/>
        </p:nvSpPr>
        <p:spPr>
          <a:xfrm>
            <a:off x="285720" y="3286124"/>
            <a:ext cx="4000528" cy="642942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VRSTE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4" name="Pravokutnik 6"/>
          <p:cNvSpPr/>
          <p:nvPr/>
        </p:nvSpPr>
        <p:spPr>
          <a:xfrm>
            <a:off x="285720" y="5357826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DOKUMENATA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6" name="Elbow Connector 25"/>
          <p:cNvCxnSpPr>
            <a:stCxn id="23" idx="1"/>
            <a:endCxn id="21" idx="1"/>
          </p:cNvCxnSpPr>
          <p:nvPr/>
        </p:nvCxnSpPr>
        <p:spPr>
          <a:xfrm rot="10800000" flipV="1">
            <a:off x="285720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  <a:endCxn id="22" idx="1"/>
          </p:cNvCxnSpPr>
          <p:nvPr/>
        </p:nvCxnSpPr>
        <p:spPr>
          <a:xfrm rot="10800000" flipV="1">
            <a:off x="285720" y="3607595"/>
            <a:ext cx="1588" cy="135732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1"/>
            <a:endCxn id="24" idx="1"/>
          </p:cNvCxnSpPr>
          <p:nvPr/>
        </p:nvCxnSpPr>
        <p:spPr>
          <a:xfrm rot="10800000" flipV="1">
            <a:off x="285720" y="3607595"/>
            <a:ext cx="1588" cy="200026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avokutnik 6"/>
          <p:cNvSpPr/>
          <p:nvPr/>
        </p:nvSpPr>
        <p:spPr>
          <a:xfrm>
            <a:off x="4500562" y="4143380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STUDIJA SLUČAJA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4500562" y="4786322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KOMPARATIVNI PRISTUP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4500562" y="3286124"/>
            <a:ext cx="4286280" cy="64294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4500562" y="5429264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LONGITUDINALNA STRATEGIJA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4500562" y="6072206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STRATEGIJA PRESJEKA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8786842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8786842" y="3607595"/>
            <a:ext cx="1588" cy="1428760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8786842" y="3607595"/>
            <a:ext cx="1588" cy="207170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8786842" y="3607595"/>
            <a:ext cx="1588" cy="271464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11" idx="0"/>
          </p:cNvCxnSpPr>
          <p:nvPr/>
        </p:nvCxnSpPr>
        <p:spPr>
          <a:xfrm rot="16200000" flipH="1">
            <a:off x="5464975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2" idx="2"/>
            <a:endCxn id="10" idx="0"/>
          </p:cNvCxnSpPr>
          <p:nvPr/>
        </p:nvCxnSpPr>
        <p:spPr>
          <a:xfrm rot="5400000">
            <a:off x="3393273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072198" y="928670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hr-H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1406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8501090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Pravokutnik 6"/>
          <p:cNvSpPr/>
          <p:nvPr/>
        </p:nvSpPr>
        <p:spPr>
          <a:xfrm>
            <a:off x="1142976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KVANTITATIVNO 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72400" y="6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300 </a:t>
            </a:r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– 304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6134"/>
            <a:ext cx="9144000" cy="6851866"/>
            <a:chOff x="736831" y="527340"/>
            <a:chExt cx="7736826" cy="5797429"/>
          </a:xfrm>
        </p:grpSpPr>
        <p:sp>
          <p:nvSpPr>
            <p:cNvPr id="35" name="Rectangle 34"/>
            <p:cNvSpPr/>
            <p:nvPr/>
          </p:nvSpPr>
          <p:spPr>
            <a:xfrm>
              <a:off x="736831" y="527340"/>
              <a:ext cx="7736826" cy="57974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6" name="Picture 2" descr="C:\Users\__main__\Desktop\kvalitativno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1699543" y="3061553"/>
              <a:ext cx="3809214" cy="2871277"/>
            </a:xfrm>
            <a:prstGeom prst="rect">
              <a:avLst/>
            </a:prstGeom>
            <a:noFill/>
          </p:spPr>
        </p:pic>
        <p:pic>
          <p:nvPicPr>
            <p:cNvPr id="41" name="Picture 40" descr="kvantitativno.pn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3851920" y="903184"/>
              <a:ext cx="4163354" cy="3115548"/>
            </a:xfrm>
            <a:prstGeom prst="rect">
              <a:avLst/>
            </a:prstGeom>
          </p:spPr>
        </p:pic>
      </p:grpSp>
      <p:sp>
        <p:nvSpPr>
          <p:cNvPr id="42" name="Right Arrow 41"/>
          <p:cNvSpPr/>
          <p:nvPr/>
        </p:nvSpPr>
        <p:spPr>
          <a:xfrm>
            <a:off x="1150853" y="1214422"/>
            <a:ext cx="2375468" cy="1432470"/>
          </a:xfrm>
          <a:prstGeom prst="rightArrow">
            <a:avLst/>
          </a:prstGeom>
          <a:solidFill>
            <a:srgbClr val="FF33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KVANTITATIVNO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 flipH="1">
            <a:off x="5886966" y="4250453"/>
            <a:ext cx="2256934" cy="1347932"/>
          </a:xfrm>
          <a:prstGeom prst="rightArrow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KVALITATIVNO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9" name="Rectangle 4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51" name="Content Placeholder 5" descr="restorni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4788024" y="2852936"/>
              <a:ext cx="4211757" cy="3835325"/>
            </a:xfrm>
            <a:prstGeom prst="rect">
              <a:avLst/>
            </a:prstGeom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3" name="Content Placeholder 3" descr="Untitled-1_376239S0.jpg"/>
            <p:cNvPicPr>
              <a:picLocks noChangeAspect="1"/>
            </p:cNvPicPr>
            <p:nvPr/>
          </p:nvPicPr>
          <p:blipFill>
            <a:blip r:embed="rId5"/>
            <a:srcRect l="5878" t="1205" r="1553"/>
            <a:stretch>
              <a:fillRect/>
            </a:stretch>
          </p:blipFill>
          <p:spPr>
            <a:xfrm>
              <a:off x="107504" y="116632"/>
              <a:ext cx="4968552" cy="3233871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</p:grpSp>
      <p:sp>
        <p:nvSpPr>
          <p:cNvPr id="54" name="TextBox 53"/>
          <p:cNvSpPr txBox="1"/>
          <p:nvPr/>
        </p:nvSpPr>
        <p:spPr>
          <a:xfrm>
            <a:off x="35496" y="3350503"/>
            <a:ext cx="2175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43808" y="6290156"/>
            <a:ext cx="194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65" name="Picture 2" descr="https://images-na.ssl-images-amazon.com/images/I/51GHYGTWWBL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86884"/>
              <a:ext cx="3240360" cy="4933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7" name="Picture 6" descr="https://d-maps.com/m/america/amnord/amnord01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35" y="3446464"/>
            <a:ext cx="2658862" cy="302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https://d-maps.com/m/europa/europemax/europemax01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06" y="3428999"/>
            <a:ext cx="3653574" cy="304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s://upload.wikimedia.org/wikipedia/commons/thumb/2/2a/High-contrast-emblem-mail.svg/1024px-High-contrast-emblem-mail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69" y="4558089"/>
            <a:ext cx="962035" cy="9620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707904" y="599734"/>
            <a:ext cx="384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Istraživanje dokumenata</a:t>
            </a:r>
            <a:endParaRPr lang="hr-H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7" name="Slika 4" descr="1239261-img-marshmallow-deti-test-sladkosti-vule-pokuseni.jp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504" y="116632"/>
              <a:ext cx="5643602" cy="35977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8" name="Slika 5" descr="marshmellow-test-604-cs050713.jpg"/>
            <p:cNvPicPr>
              <a:picLocks noChangeAspect="1"/>
            </p:cNvPicPr>
            <p:nvPr/>
          </p:nvPicPr>
          <p:blipFill>
            <a:blip r:embed="rId11" cstate="email"/>
            <a:stretch>
              <a:fillRect/>
            </a:stretch>
          </p:blipFill>
          <p:spPr>
            <a:xfrm>
              <a:off x="3357554" y="3714752"/>
              <a:ext cx="5643602" cy="30553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79" name="TextBox 78"/>
          <p:cNvSpPr txBox="1"/>
          <p:nvPr/>
        </p:nvSpPr>
        <p:spPr>
          <a:xfrm>
            <a:off x="754287" y="5661248"/>
            <a:ext cx="2603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Longitudinalna strategija</a:t>
            </a:r>
            <a:endParaRPr lang="hr-H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1" name="Rectangle 8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2" name="Picture 81" descr="durkheim5.jpg"/>
            <p:cNvPicPr>
              <a:picLocks noChangeAspect="1"/>
            </p:cNvPicPr>
            <p:nvPr/>
          </p:nvPicPr>
          <p:blipFill rotWithShape="1">
            <a:blip r:embed="rId12"/>
            <a:srcRect l="11008" b="1853"/>
            <a:stretch/>
          </p:blipFill>
          <p:spPr>
            <a:xfrm>
              <a:off x="4788025" y="952857"/>
              <a:ext cx="3412684" cy="478611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3" name="Picture 10" descr="http://multimedia.fnac.com/multimedia/images_produits/ZoomPE/3/0/3/978213056330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952857"/>
              <a:ext cx="3148760" cy="478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TextBox 83"/>
          <p:cNvSpPr txBox="1"/>
          <p:nvPr/>
        </p:nvSpPr>
        <p:spPr>
          <a:xfrm>
            <a:off x="1114326" y="5858108"/>
            <a:ext cx="403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Komparativni pristup</a:t>
            </a:r>
            <a:endParaRPr lang="hr-H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5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68957E-6 L -0.09097 -0.10225 C -0.1099 -0.12538 -0.13872 -0.13671 -0.16806 -0.13648 C -0.20156 -0.13671 -0.22882 -0.12538 -0.24792 -0.10248 L -0.33768 -0.00047 " pathEditMode="relative" rAng="0" ptsTypes="FffFF">
                                      <p:cBhvr>
                                        <p:cTn id="18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-6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0"/>
                            </p:stCondLst>
                            <p:childTnLst>
                              <p:par>
                                <p:cTn id="2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750"/>
                            </p:stCondLst>
                            <p:childTnLst>
                              <p:par>
                                <p:cTn id="2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250"/>
                            </p:stCondLst>
                            <p:childTnLst>
                              <p:par>
                                <p:cTn id="2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9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750"/>
                            </p:stCondLst>
                            <p:childTnLst>
                              <p:par>
                                <p:cTn id="2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0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3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  <p:bldP spid="12" grpId="0" build="allAtOnce" animBg="1"/>
      <p:bldP spid="21" grpId="0" build="allAtOnce" animBg="1"/>
      <p:bldP spid="22" grpId="0" uiExpand="1" build="allAtOnce" animBg="1"/>
      <p:bldP spid="23" grpId="0" build="allAtOnce" animBg="1"/>
      <p:bldP spid="24" grpId="0" uiExpand="1" build="allAtOnce" animBg="1"/>
      <p:bldP spid="37" grpId="0" uiExpand="1" build="allAtOnce" animBg="1"/>
      <p:bldP spid="38" grpId="0" build="allAtOnce" animBg="1"/>
      <p:bldP spid="39" grpId="0" build="allAtOnce" animBg="1"/>
      <p:bldP spid="40" grpId="0" uiExpand="1" build="allAtOnce" animBg="1"/>
      <p:bldP spid="44" grpId="0" uiExpand="1" build="allAtOnce" animBg="1"/>
      <p:bldP spid="87" grpId="0" build="allAtOnce" animBg="1"/>
      <p:bldP spid="90" grpId="0" build="allAtOnce" animBg="1"/>
      <p:bldP spid="91" grpId="0" build="allAtOnce" animBg="1"/>
      <p:bldP spid="10" grpId="0" build="allAtOnce" animBg="1"/>
      <p:bldP spid="42" grpId="0" build="allAtOnce" animBg="1"/>
      <p:bldP spid="42" grpId="1" build="allAtOnce" animBg="1"/>
      <p:bldP spid="43" grpId="0" build="allAtOnce" animBg="1"/>
      <p:bldP spid="43" grpId="1" build="allAtOnce" animBg="1"/>
      <p:bldP spid="54" grpId="0"/>
      <p:bldP spid="54" grpId="1"/>
      <p:bldP spid="55" grpId="0"/>
      <p:bldP spid="55" grpId="1"/>
      <p:bldP spid="70" grpId="0"/>
      <p:bldP spid="70" grpId="1"/>
      <p:bldP spid="79" grpId="0"/>
      <p:bldP spid="79" grpId="1"/>
      <p:bldP spid="84" grpId="0"/>
      <p:bldP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37" name="Pravokutnik 6"/>
          <p:cNvSpPr/>
          <p:nvPr/>
        </p:nvSpPr>
        <p:spPr>
          <a:xfrm>
            <a:off x="2269454" y="2805247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EKSPERIMENT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2269454" y="3448189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ANKETA I INTERVJU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2483768" y="1947991"/>
            <a:ext cx="4286280" cy="642942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METODE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2269454" y="4091131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PROMATRANJE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2269454" y="4734073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ANALIZA POSTOJEĆIH PODATAKA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6770048" y="2269462"/>
            <a:ext cx="214314" cy="785818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6770048" y="2269462"/>
            <a:ext cx="214314" cy="1428760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6770048" y="2269462"/>
            <a:ext cx="214314" cy="2071702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6770048" y="2269462"/>
            <a:ext cx="214314" cy="2714644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484296" y="1662239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hr-H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508104" y="692696"/>
            <a:ext cx="3540703" cy="1939086"/>
          </a:xfrm>
          <a:prstGeom prst="wedgeRoundRectCallout">
            <a:avLst>
              <a:gd name="adj1" fmla="val -35103"/>
              <a:gd name="adj2" fmla="val 651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KONTROLNA I EKSPERIMENTALNA GRUPA</a:t>
            </a:r>
          </a:p>
          <a:p>
            <a:pPr>
              <a:spcAft>
                <a:spcPts val="1000"/>
              </a:spcAft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eksperimentalna grupa se izlaže utjecaju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nezavisne varijable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 kontrolna grupa služi za provjeru valjanosti eksperimenta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1619672" y="2667509"/>
            <a:ext cx="2520280" cy="1306878"/>
          </a:xfrm>
          <a:prstGeom prst="wedgeRoundRectCallout">
            <a:avLst>
              <a:gd name="adj1" fmla="val 34273"/>
              <a:gd name="adj2" fmla="val 644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NEUTRALNO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BEZ SUDJELOVANJA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 SUDJELOVANJEM</a:t>
            </a:r>
            <a:endParaRPr lang="hr-HR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304391" y="3270700"/>
            <a:ext cx="3744416" cy="1234205"/>
          </a:xfrm>
          <a:prstGeom prst="wedgeRoundRectCallout">
            <a:avLst>
              <a:gd name="adj1" fmla="val -36618"/>
              <a:gd name="adj2" fmla="val 7614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SEKUNDARNA ANALIZA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ANALIZA POVIJESNIH DOKUMENATA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ANALIZA SADRŽAJA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2194619" y="2626652"/>
            <a:ext cx="1770351" cy="714380"/>
          </a:xfrm>
          <a:prstGeom prst="wedgeRoundRectCallout">
            <a:avLst>
              <a:gd name="adj1" fmla="val 35745"/>
              <a:gd name="adj2" fmla="val 7193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POPULACIJA</a:t>
            </a:r>
          </a:p>
          <a:p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UZORAK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 descr="strukturirani_intervju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56" y="251573"/>
              <a:ext cx="6048672" cy="302433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24" name="Group 23"/>
            <p:cNvGrpSpPr/>
            <p:nvPr/>
          </p:nvGrpSpPr>
          <p:grpSpPr>
            <a:xfrm>
              <a:off x="4067944" y="3297175"/>
              <a:ext cx="4896544" cy="3468262"/>
              <a:chOff x="714345" y="1098573"/>
              <a:chExt cx="7929563" cy="5616575"/>
            </a:xfrm>
          </p:grpSpPr>
          <p:pic>
            <p:nvPicPr>
              <p:cNvPr id="25" name="Picture 24" descr="intervju.jp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714345" y="1098573"/>
                <a:ext cx="7929563" cy="5616575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1475656" y="1340769"/>
                <a:ext cx="6585196" cy="121444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2000" dirty="0" smtClean="0">
                    <a:solidFill>
                      <a:schemeClr val="bg1"/>
                    </a:solidFill>
                    <a:latin typeface="Comic Sans MS" pitchFamily="66" charset="0"/>
                    <a:cs typeface="Calibri" pitchFamily="34" charset="0"/>
                  </a:rPr>
                  <a:t>Iskreno govoreći nisam siguran kako odgovoriti na to pitanje, al svejedno ću ti reći kako…</a:t>
                </a:r>
                <a:endParaRPr lang="hr-HR" sz="2000" dirty="0">
                  <a:solidFill>
                    <a:schemeClr val="bg1"/>
                  </a:solidFill>
                  <a:latin typeface="Comic Sans MS" pitchFamily="66" charset="0"/>
                  <a:cs typeface="Calibri" pitchFamily="34" charset="0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7116" y="5796780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NESTRUKTURIRANI INTERVJU</a:t>
            </a:r>
            <a:endParaRPr lang="hr-HR" sz="1600" dirty="0"/>
          </a:p>
        </p:txBody>
      </p:sp>
      <p:sp>
        <p:nvSpPr>
          <p:cNvPr id="28" name="Rectangle 27"/>
          <p:cNvSpPr/>
          <p:nvPr/>
        </p:nvSpPr>
        <p:spPr>
          <a:xfrm>
            <a:off x="4572000" y="2191757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STRUKTURIRANI INTERVJU</a:t>
            </a:r>
            <a:endParaRPr lang="hr-HR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1" name="Group 5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55" name="Picture 54" descr="classhands.gi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0" y="721844"/>
                <a:ext cx="4359731" cy="5857891"/>
              </a:xfrm>
              <a:prstGeom prst="rect">
                <a:avLst/>
              </a:prstGeom>
            </p:spPr>
          </p:pic>
        </p:grpSp>
        <p:sp>
          <p:nvSpPr>
            <p:cNvPr id="53" name="Rectangle 52"/>
            <p:cNvSpPr/>
            <p:nvPr/>
          </p:nvSpPr>
          <p:spPr>
            <a:xfrm>
              <a:off x="289096" y="116632"/>
              <a:ext cx="78440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2800" b="1" i="1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Eksperiment o </a:t>
              </a:r>
              <a:r>
                <a:rPr lang="hr-HR" sz="2800" b="1" i="1" dirty="0" err="1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samoispunjavajućem</a:t>
              </a:r>
              <a:r>
                <a:rPr lang="hr-HR" sz="2800" b="1" i="1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proročanstvom</a:t>
              </a:r>
              <a:endParaRPr lang="hr-HR" sz="2000" b="1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359171" y="2479556"/>
            <a:ext cx="3786214" cy="12084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ostali učenici</a:t>
            </a: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9171" y="1122234"/>
            <a:ext cx="3786214" cy="1208470"/>
          </a:xfrm>
          <a:prstGeom prst="rect">
            <a:avLst/>
          </a:prstGeom>
          <a:solidFill>
            <a:srgbClr val="0099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„nadareni” učenici</a:t>
            </a: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9171" y="3836878"/>
            <a:ext cx="3786214" cy="120847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očekivanja učitelja </a:t>
            </a:r>
            <a:endParaRPr lang="hr-HR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9171" y="5194200"/>
            <a:ext cx="3786214" cy="1208470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uspjeh učenika 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6" name="Rectangle 6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67" name="Slika 7" descr="453608.jp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5008068" y="476672"/>
              <a:ext cx="3956420" cy="57063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8" name="Slika 10" descr="david.jpg"/>
            <p:cNvPicPr>
              <a:picLocks noChangeAspect="1"/>
            </p:cNvPicPr>
            <p:nvPr/>
          </p:nvPicPr>
          <p:blipFill rotWithShape="1">
            <a:blip r:embed="rId6"/>
            <a:srcRect l="3178" t="1" r="6752" b="-13014"/>
            <a:stretch/>
          </p:blipFill>
          <p:spPr>
            <a:xfrm>
              <a:off x="148702" y="476672"/>
              <a:ext cx="4774302" cy="2995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9" name="Pravokutnik 11"/>
            <p:cNvSpPr/>
            <p:nvPr/>
          </p:nvSpPr>
          <p:spPr>
            <a:xfrm>
              <a:off x="148701" y="3131567"/>
              <a:ext cx="477430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hr-HR" sz="1600" b="1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D.</a:t>
              </a:r>
              <a:r>
                <a:rPr lang="hr-HR" sz="16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1600" b="1" i="1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Rosenhan</a:t>
              </a:r>
              <a:r>
                <a:rPr lang="hr-HR" sz="16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(1973.) – "</a:t>
              </a:r>
              <a:r>
                <a:rPr lang="en-US" sz="16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 being sane in insane places</a:t>
              </a:r>
              <a:r>
                <a:rPr lang="hr-HR" sz="16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</a:t>
              </a:r>
              <a:endParaRPr lang="hr-HR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1034572" y="5355213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PROMATRANJE SA SUDJELOVANJEM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373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25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5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5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5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4" grpId="0" build="allAtOnce" animBg="1"/>
      <p:bldP spid="91" grpId="0" build="allAtOnce" animBg="1"/>
      <p:bldP spid="29" grpId="0" animBg="1"/>
      <p:bldP spid="29" grpId="1" animBg="1"/>
      <p:bldP spid="33" grpId="0" animBg="1"/>
      <p:bldP spid="33" grpId="1" animBg="1"/>
      <p:bldP spid="18" grpId="0" animBg="1"/>
      <p:bldP spid="19" grpId="0" animBg="1"/>
      <p:bldP spid="19" grpId="1" animBg="1"/>
      <p:bldP spid="27" grpId="0"/>
      <p:bldP spid="27" grpId="1"/>
      <p:bldP spid="28" grpId="0"/>
      <p:bldP spid="28" grpId="1"/>
      <p:bldP spid="56" grpId="0" build="allAtOnce" animBg="1"/>
      <p:bldP spid="56" grpId="1" build="allAtOnce" animBg="1"/>
      <p:bldP spid="57" grpId="0" build="allAtOnce" animBg="1"/>
      <p:bldP spid="57" grpId="1" build="allAtOnce" animBg="1"/>
      <p:bldP spid="58" grpId="0" build="allAtOnce" animBg="1"/>
      <p:bldP spid="58" grpId="1" build="allAtOnce" animBg="1"/>
      <p:bldP spid="59" grpId="0" build="allAtOnce" animBg="1"/>
      <p:bldP spid="59" grpId="1" build="allAtOnce" animBg="1"/>
      <p:bldP spid="70" grpId="0"/>
      <p:bldP spid="70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709</Words>
  <Application>Microsoft Office PowerPoint</Application>
  <PresentationFormat>On-screen Show (4:3)</PresentationFormat>
  <Paragraphs>234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moja_tema</vt:lpstr>
      <vt:lpstr>bijela_tema</vt:lpstr>
      <vt:lpstr>1_bijela_tema</vt:lpstr>
      <vt:lpstr>PowerPoint Presentation</vt:lpstr>
      <vt:lpstr>PONAVLJANJE</vt:lpstr>
      <vt:lpstr>PONAVLJANJE</vt:lpstr>
      <vt:lpstr>OSNOVNI POJMOVI</vt:lpstr>
      <vt:lpstr>PowerPoint Presentation</vt:lpstr>
      <vt:lpstr>PONAVLJANJE</vt:lpstr>
      <vt:lpstr>KORELACIJA</vt:lpstr>
      <vt:lpstr>PONAVLJANJE</vt:lpstr>
      <vt:lpstr>PONAVLJANJE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289</cp:revision>
  <dcterms:created xsi:type="dcterms:W3CDTF">2014-09-25T08:36:13Z</dcterms:created>
  <dcterms:modified xsi:type="dcterms:W3CDTF">2018-10-15T06:50:33Z</dcterms:modified>
</cp:coreProperties>
</file>