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notesMasterIdLst>
    <p:notesMasterId r:id="rId20"/>
  </p:notesMasterIdLst>
  <p:sldIdLst>
    <p:sldId id="256" r:id="rId2"/>
    <p:sldId id="258" r:id="rId3"/>
    <p:sldId id="259" r:id="rId4"/>
    <p:sldId id="261" r:id="rId5"/>
    <p:sldId id="262" r:id="rId6"/>
    <p:sldId id="263" r:id="rId7"/>
    <p:sldId id="264" r:id="rId8"/>
    <p:sldId id="275" r:id="rId9"/>
    <p:sldId id="265" r:id="rId10"/>
    <p:sldId id="266" r:id="rId11"/>
    <p:sldId id="268" r:id="rId12"/>
    <p:sldId id="273" r:id="rId13"/>
    <p:sldId id="269" r:id="rId14"/>
    <p:sldId id="280" r:id="rId15"/>
    <p:sldId id="270" r:id="rId16"/>
    <p:sldId id="271" r:id="rId17"/>
    <p:sldId id="272" r:id="rId18"/>
    <p:sldId id="278" r:id="rId19"/>
  </p:sldIdLst>
  <p:sldSz cx="9144000" cy="6858000" type="screen4x3"/>
  <p:notesSz cx="7772400" cy="10058400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WenQuanYi Micro Hei"/>
        <a:cs typeface="WenQuanYi Micro Hei"/>
      </a:defRPr>
    </a:lvl1pPr>
    <a:lvl2pPr marL="742950" indent="-28575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WenQuanYi Micro Hei"/>
        <a:cs typeface="WenQuanYi Micro Hei"/>
      </a:defRPr>
    </a:lvl2pPr>
    <a:lvl3pPr marL="1143000" indent="-228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WenQuanYi Micro Hei"/>
        <a:cs typeface="WenQuanYi Micro Hei"/>
      </a:defRPr>
    </a:lvl3pPr>
    <a:lvl4pPr marL="1600200" indent="-228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WenQuanYi Micro Hei"/>
        <a:cs typeface="WenQuanYi Micro Hei"/>
      </a:defRPr>
    </a:lvl4pPr>
    <a:lvl5pPr marL="2057400" indent="-228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WenQuanYi Micro Hei"/>
        <a:cs typeface="WenQuanYi Micro Hei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WenQuanYi Micro Hei"/>
        <a:cs typeface="WenQuanYi Micro Hei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WenQuanYi Micro Hei"/>
        <a:cs typeface="WenQuanYi Micro Hei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WenQuanYi Micro Hei"/>
        <a:cs typeface="WenQuanYi Micro Hei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WenQuanYi Micro Hei"/>
        <a:cs typeface="WenQuanYi Micro Hei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FF00FF"/>
    <a:srgbClr val="008000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157" autoAdjust="0"/>
    <p:restoredTop sz="94660"/>
  </p:normalViewPr>
  <p:slideViewPr>
    <p:cSldViewPr>
      <p:cViewPr varScale="1">
        <p:scale>
          <a:sx n="118" d="100"/>
          <a:sy n="118" d="100"/>
        </p:scale>
        <p:origin x="-1836" y="-10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7613" cy="37703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sp>
      <p:sp>
        <p:nvSpPr>
          <p:cNvPr id="3074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sr-Latn-CS" noProof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fld id="{2F2B62C7-F9F2-4EEA-84E2-6982D68A15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0247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D4DC513F-B3CF-4F1C-92BD-B0F86F013AC2}" type="slidenum">
              <a:rPr lang="en-US" smtClean="0">
                <a:latin typeface="Times New Roman" pitchFamily="18" charset="0"/>
                <a:ea typeface="WenQuanYi Micro Hei"/>
                <a:cs typeface="DejaVu Sans" pitchFamily="34" charset="2"/>
              </a:rPr>
              <a:pPr>
                <a:buFont typeface="Times New Roman" pitchFamily="18" charset="0"/>
                <a:buNone/>
              </a:pPr>
              <a:t>1</a:t>
            </a:fld>
            <a:endParaRPr lang="en-US" smtClean="0">
              <a:latin typeface="Times New Roman" pitchFamily="18" charset="0"/>
              <a:ea typeface="WenQuanYi Micro Hei"/>
              <a:cs typeface="DejaVu Sans" pitchFamily="34" charset="2"/>
            </a:endParaRPr>
          </a:p>
        </p:txBody>
      </p:sp>
      <p:sp>
        <p:nvSpPr>
          <p:cNvPr id="204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04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</p:spPr>
        <p:txBody>
          <a:bodyPr wrap="none" anchor="ctr"/>
          <a:lstStyle/>
          <a:p>
            <a:endParaRPr lang="sr-Latn-C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1FEB348B-96D0-4A4D-877C-A02FF3F9DE5A}" type="slidenum">
              <a:rPr lang="en-US" smtClean="0">
                <a:latin typeface="Times New Roman" pitchFamily="18" charset="0"/>
                <a:ea typeface="WenQuanYi Micro Hei"/>
                <a:cs typeface="DejaVu Sans" pitchFamily="34" charset="2"/>
              </a:rPr>
              <a:pPr>
                <a:buFont typeface="Times New Roman" pitchFamily="18" charset="0"/>
                <a:buNone/>
              </a:pPr>
              <a:t>11</a:t>
            </a:fld>
            <a:endParaRPr lang="en-US" smtClean="0">
              <a:latin typeface="Times New Roman" pitchFamily="18" charset="0"/>
              <a:ea typeface="WenQuanYi Micro Hei"/>
              <a:cs typeface="DejaVu Sans" pitchFamily="34" charset="2"/>
            </a:endParaRPr>
          </a:p>
        </p:txBody>
      </p:sp>
      <p:sp>
        <p:nvSpPr>
          <p:cNvPr id="296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970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</p:spPr>
        <p:txBody>
          <a:bodyPr wrap="none" anchor="ctr"/>
          <a:lstStyle/>
          <a:p>
            <a:endParaRPr lang="sr-Latn-C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E3011AC6-B1DD-4AFA-8FDE-A51D285235DA}" type="slidenum">
              <a:rPr lang="en-US" smtClean="0">
                <a:latin typeface="Times New Roman" pitchFamily="18" charset="0"/>
                <a:ea typeface="WenQuanYi Micro Hei"/>
                <a:cs typeface="DejaVu Sans" pitchFamily="34" charset="2"/>
              </a:rPr>
              <a:pPr>
                <a:buFont typeface="Times New Roman" pitchFamily="18" charset="0"/>
                <a:buNone/>
              </a:pPr>
              <a:t>13</a:t>
            </a:fld>
            <a:endParaRPr lang="en-US" smtClean="0">
              <a:latin typeface="Times New Roman" pitchFamily="18" charset="0"/>
              <a:ea typeface="WenQuanYi Micro Hei"/>
              <a:cs typeface="DejaVu Sans" pitchFamily="34" charset="2"/>
            </a:endParaRPr>
          </a:p>
        </p:txBody>
      </p:sp>
      <p:sp>
        <p:nvSpPr>
          <p:cNvPr id="3072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072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</p:spPr>
        <p:txBody>
          <a:bodyPr wrap="none" anchor="ctr"/>
          <a:lstStyle/>
          <a:p>
            <a:endParaRPr lang="sr-Latn-C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Alisa Miller - The news about the news</a:t>
            </a:r>
            <a:endParaRPr lang="hr-HR" smtClean="0"/>
          </a:p>
          <a:p>
            <a:r>
              <a:rPr lang="hr-HR" smtClean="0"/>
              <a:t>http://www.ted.com/talks/alisa_miller_shares_the_news_about_the_news</a:t>
            </a:r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16BE6D4B-FA8B-4F43-9CD5-5AEE4838CB1D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DA7084C9-E126-4046-BBAA-7218E66358E7}" type="slidenum">
              <a:rPr lang="en-US" smtClean="0">
                <a:latin typeface="Times New Roman" pitchFamily="18" charset="0"/>
                <a:ea typeface="WenQuanYi Micro Hei"/>
                <a:cs typeface="DejaVu Sans" pitchFamily="34" charset="2"/>
              </a:rPr>
              <a:pPr>
                <a:buFont typeface="Times New Roman" pitchFamily="18" charset="0"/>
                <a:buNone/>
              </a:pPr>
              <a:t>15</a:t>
            </a:fld>
            <a:endParaRPr lang="en-US" smtClean="0">
              <a:latin typeface="Times New Roman" pitchFamily="18" charset="0"/>
              <a:ea typeface="WenQuanYi Micro Hei"/>
              <a:cs typeface="DejaVu Sans" pitchFamily="34" charset="2"/>
            </a:endParaRPr>
          </a:p>
        </p:txBody>
      </p:sp>
      <p:sp>
        <p:nvSpPr>
          <p:cNvPr id="317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17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</p:spPr>
        <p:txBody>
          <a:bodyPr wrap="none" anchor="ctr"/>
          <a:lstStyle/>
          <a:p>
            <a:endParaRPr lang="sr-Latn-C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C734907F-970E-4B40-947D-223D586E9260}" type="slidenum">
              <a:rPr lang="en-US" smtClean="0">
                <a:latin typeface="Times New Roman" pitchFamily="18" charset="0"/>
                <a:ea typeface="WenQuanYi Micro Hei"/>
                <a:cs typeface="DejaVu Sans" pitchFamily="34" charset="2"/>
              </a:rPr>
              <a:pPr>
                <a:buFont typeface="Times New Roman" pitchFamily="18" charset="0"/>
                <a:buNone/>
              </a:pPr>
              <a:t>16</a:t>
            </a:fld>
            <a:endParaRPr lang="en-US" smtClean="0">
              <a:latin typeface="Times New Roman" pitchFamily="18" charset="0"/>
              <a:ea typeface="WenQuanYi Micro Hei"/>
              <a:cs typeface="DejaVu Sans" pitchFamily="34" charset="2"/>
            </a:endParaRPr>
          </a:p>
        </p:txBody>
      </p:sp>
      <p:sp>
        <p:nvSpPr>
          <p:cNvPr id="327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277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</p:spPr>
        <p:txBody>
          <a:bodyPr wrap="none" anchor="ctr"/>
          <a:lstStyle/>
          <a:p>
            <a:endParaRPr lang="sr-Latn-C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8790BA4B-4DB4-413B-9BAF-C5BAEDE283D5}" type="slidenum">
              <a:rPr lang="en-US" smtClean="0">
                <a:latin typeface="Times New Roman" pitchFamily="18" charset="0"/>
                <a:ea typeface="WenQuanYi Micro Hei"/>
                <a:cs typeface="DejaVu Sans" pitchFamily="34" charset="2"/>
              </a:rPr>
              <a:pPr>
                <a:buFont typeface="Times New Roman" pitchFamily="18" charset="0"/>
                <a:buNone/>
              </a:pPr>
              <a:t>17</a:t>
            </a:fld>
            <a:endParaRPr lang="en-US" smtClean="0">
              <a:latin typeface="Times New Roman" pitchFamily="18" charset="0"/>
              <a:ea typeface="WenQuanYi Micro Hei"/>
              <a:cs typeface="DejaVu Sans" pitchFamily="34" charset="2"/>
            </a:endParaRPr>
          </a:p>
        </p:txBody>
      </p:sp>
      <p:sp>
        <p:nvSpPr>
          <p:cNvPr id="337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37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</p:spPr>
        <p:txBody>
          <a:bodyPr wrap="none" anchor="ctr"/>
          <a:lstStyle/>
          <a:p>
            <a:endParaRPr lang="sr-Latn-C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C32403C1-3D8A-440D-BB3A-A81A25F05FBE}" type="slidenum">
              <a:rPr lang="en-US" smtClean="0">
                <a:latin typeface="Times New Roman" pitchFamily="18" charset="0"/>
                <a:ea typeface="WenQuanYi Micro Hei"/>
                <a:cs typeface="DejaVu Sans" pitchFamily="34" charset="2"/>
              </a:rPr>
              <a:pPr>
                <a:buFont typeface="Times New Roman" pitchFamily="18" charset="0"/>
                <a:buNone/>
              </a:pPr>
              <a:t>2</a:t>
            </a:fld>
            <a:endParaRPr lang="en-US" smtClean="0">
              <a:latin typeface="Times New Roman" pitchFamily="18" charset="0"/>
              <a:ea typeface="WenQuanYi Micro Hei"/>
              <a:cs typeface="DejaVu Sans" pitchFamily="34" charset="2"/>
            </a:endParaRPr>
          </a:p>
        </p:txBody>
      </p:sp>
      <p:sp>
        <p:nvSpPr>
          <p:cNvPr id="2150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150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</p:spPr>
        <p:txBody>
          <a:bodyPr wrap="none" anchor="ctr"/>
          <a:lstStyle/>
          <a:p>
            <a:endParaRPr lang="sr-Latn-C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C9873574-595B-447B-B7B5-7741F2EA06BD}" type="slidenum">
              <a:rPr lang="en-US" smtClean="0">
                <a:latin typeface="Times New Roman" pitchFamily="18" charset="0"/>
                <a:ea typeface="WenQuanYi Micro Hei"/>
                <a:cs typeface="DejaVu Sans" pitchFamily="34" charset="2"/>
              </a:rPr>
              <a:pPr>
                <a:buFont typeface="Times New Roman" pitchFamily="18" charset="0"/>
                <a:buNone/>
              </a:pPr>
              <a:t>3</a:t>
            </a:fld>
            <a:endParaRPr lang="en-US" smtClean="0">
              <a:latin typeface="Times New Roman" pitchFamily="18" charset="0"/>
              <a:ea typeface="WenQuanYi Micro Hei"/>
              <a:cs typeface="DejaVu Sans" pitchFamily="34" charset="2"/>
            </a:endParaRPr>
          </a:p>
        </p:txBody>
      </p:sp>
      <p:sp>
        <p:nvSpPr>
          <p:cNvPr id="2253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253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</p:spPr>
        <p:txBody>
          <a:bodyPr wrap="none" anchor="ctr"/>
          <a:lstStyle/>
          <a:p>
            <a:endParaRPr lang="sr-Latn-C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A58DCEAC-2D63-4C9C-BE51-7B02EEE05395}" type="slidenum">
              <a:rPr lang="en-US" smtClean="0">
                <a:latin typeface="Times New Roman" pitchFamily="18" charset="0"/>
                <a:ea typeface="WenQuanYi Micro Hei"/>
                <a:cs typeface="DejaVu Sans" pitchFamily="34" charset="2"/>
              </a:rPr>
              <a:pPr>
                <a:buFont typeface="Times New Roman" pitchFamily="18" charset="0"/>
                <a:buNone/>
              </a:pPr>
              <a:t>4</a:t>
            </a:fld>
            <a:endParaRPr lang="en-US" smtClean="0">
              <a:latin typeface="Times New Roman" pitchFamily="18" charset="0"/>
              <a:ea typeface="WenQuanYi Micro Hei"/>
              <a:cs typeface="DejaVu Sans" pitchFamily="34" charset="2"/>
            </a:endParaRPr>
          </a:p>
        </p:txBody>
      </p:sp>
      <p:sp>
        <p:nvSpPr>
          <p:cNvPr id="2355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355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</p:spPr>
        <p:txBody>
          <a:bodyPr wrap="none" anchor="ctr"/>
          <a:lstStyle/>
          <a:p>
            <a:endParaRPr lang="sr-Latn-C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C73AE01E-1E64-4756-BC27-242EF37F38F1}" type="slidenum">
              <a:rPr lang="en-US" smtClean="0">
                <a:latin typeface="Times New Roman" pitchFamily="18" charset="0"/>
                <a:ea typeface="WenQuanYi Micro Hei"/>
                <a:cs typeface="DejaVu Sans" pitchFamily="34" charset="2"/>
              </a:rPr>
              <a:pPr>
                <a:buFont typeface="Times New Roman" pitchFamily="18" charset="0"/>
                <a:buNone/>
              </a:pPr>
              <a:t>5</a:t>
            </a:fld>
            <a:endParaRPr lang="en-US" smtClean="0">
              <a:latin typeface="Times New Roman" pitchFamily="18" charset="0"/>
              <a:ea typeface="WenQuanYi Micro Hei"/>
              <a:cs typeface="DejaVu Sans" pitchFamily="34" charset="2"/>
            </a:endParaRPr>
          </a:p>
        </p:txBody>
      </p:sp>
      <p:sp>
        <p:nvSpPr>
          <p:cNvPr id="245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458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</p:spPr>
        <p:txBody>
          <a:bodyPr wrap="none" anchor="ctr"/>
          <a:lstStyle/>
          <a:p>
            <a:endParaRPr lang="sr-Latn-C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6CD683CA-6532-4FB8-B25C-63C7F9976838}" type="slidenum">
              <a:rPr lang="en-US" smtClean="0">
                <a:latin typeface="Times New Roman" pitchFamily="18" charset="0"/>
                <a:ea typeface="WenQuanYi Micro Hei"/>
                <a:cs typeface="DejaVu Sans" pitchFamily="34" charset="2"/>
              </a:rPr>
              <a:pPr>
                <a:buFont typeface="Times New Roman" pitchFamily="18" charset="0"/>
                <a:buNone/>
              </a:pPr>
              <a:t>6</a:t>
            </a:fld>
            <a:endParaRPr lang="en-US" smtClean="0">
              <a:latin typeface="Times New Roman" pitchFamily="18" charset="0"/>
              <a:ea typeface="WenQuanYi Micro Hei"/>
              <a:cs typeface="DejaVu Sans" pitchFamily="34" charset="2"/>
            </a:endParaRPr>
          </a:p>
        </p:txBody>
      </p:sp>
      <p:sp>
        <p:nvSpPr>
          <p:cNvPr id="256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560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</p:spPr>
        <p:txBody>
          <a:bodyPr wrap="none" anchor="ctr"/>
          <a:lstStyle/>
          <a:p>
            <a:endParaRPr lang="sr-Latn-C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A8603613-8A7C-497C-8BDF-CA20A5C98ADD}" type="slidenum">
              <a:rPr lang="en-US" smtClean="0">
                <a:latin typeface="Times New Roman" pitchFamily="18" charset="0"/>
                <a:ea typeface="WenQuanYi Micro Hei"/>
                <a:cs typeface="DejaVu Sans" pitchFamily="34" charset="2"/>
              </a:rPr>
              <a:pPr>
                <a:buFont typeface="Times New Roman" pitchFamily="18" charset="0"/>
                <a:buNone/>
              </a:pPr>
              <a:t>7</a:t>
            </a:fld>
            <a:endParaRPr lang="en-US" smtClean="0">
              <a:latin typeface="Times New Roman" pitchFamily="18" charset="0"/>
              <a:ea typeface="WenQuanYi Micro Hei"/>
              <a:cs typeface="DejaVu Sans" pitchFamily="34" charset="2"/>
            </a:endParaRPr>
          </a:p>
        </p:txBody>
      </p:sp>
      <p:sp>
        <p:nvSpPr>
          <p:cNvPr id="2662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662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</p:spPr>
        <p:txBody>
          <a:bodyPr wrap="none" anchor="ctr"/>
          <a:lstStyle/>
          <a:p>
            <a:endParaRPr lang="sr-Latn-C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9D45EFB0-D813-4D85-B765-542D779C011C}" type="slidenum">
              <a:rPr lang="en-US" smtClean="0">
                <a:latin typeface="Times New Roman" pitchFamily="18" charset="0"/>
                <a:ea typeface="WenQuanYi Micro Hei"/>
                <a:cs typeface="DejaVu Sans" pitchFamily="34" charset="2"/>
              </a:rPr>
              <a:pPr>
                <a:buFont typeface="Times New Roman" pitchFamily="18" charset="0"/>
                <a:buNone/>
              </a:pPr>
              <a:t>9</a:t>
            </a:fld>
            <a:endParaRPr lang="en-US" smtClean="0">
              <a:latin typeface="Times New Roman" pitchFamily="18" charset="0"/>
              <a:ea typeface="WenQuanYi Micro Hei"/>
              <a:cs typeface="DejaVu Sans" pitchFamily="34" charset="2"/>
            </a:endParaRPr>
          </a:p>
        </p:txBody>
      </p:sp>
      <p:sp>
        <p:nvSpPr>
          <p:cNvPr id="276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765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</p:spPr>
        <p:txBody>
          <a:bodyPr wrap="none" anchor="ctr"/>
          <a:lstStyle/>
          <a:p>
            <a:endParaRPr lang="sr-Latn-C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792CA26D-DE9C-4510-B573-2BE59F952AE9}" type="slidenum">
              <a:rPr lang="en-US" smtClean="0">
                <a:latin typeface="Times New Roman" pitchFamily="18" charset="0"/>
                <a:ea typeface="WenQuanYi Micro Hei"/>
                <a:cs typeface="DejaVu Sans" pitchFamily="34" charset="2"/>
              </a:rPr>
              <a:pPr>
                <a:buFont typeface="Times New Roman" pitchFamily="18" charset="0"/>
                <a:buNone/>
              </a:pPr>
              <a:t>10</a:t>
            </a:fld>
            <a:endParaRPr lang="en-US" smtClean="0">
              <a:latin typeface="Times New Roman" pitchFamily="18" charset="0"/>
              <a:ea typeface="WenQuanYi Micro Hei"/>
              <a:cs typeface="DejaVu Sans" pitchFamily="34" charset="2"/>
            </a:endParaRPr>
          </a:p>
        </p:txBody>
      </p:sp>
      <p:sp>
        <p:nvSpPr>
          <p:cNvPr id="286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867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</p:spPr>
        <p:txBody>
          <a:bodyPr wrap="none" anchor="ctr"/>
          <a:lstStyle/>
          <a:p>
            <a:endParaRPr lang="sr-Latn-C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7C2DB4-BF86-498C-B3EC-BCB785AA25E7}" type="datetimeFigureOut">
              <a:rPr lang="en-US"/>
              <a:pPr>
                <a:defRPr/>
              </a:pPr>
              <a:t>4/2/2019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947222-FB66-495C-A92F-F2F2D3C8A46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66C69F-99C4-4F3C-BBD9-BABBCABDF3ED}" type="datetimeFigureOut">
              <a:rPr lang="en-US"/>
              <a:pPr>
                <a:defRPr/>
              </a:pPr>
              <a:t>4/2/2019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9BBC63-D4BA-4A10-ADC4-98CA313BA6D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23C137-D53B-4055-A5BF-CA53BB295E6B}" type="datetimeFigureOut">
              <a:rPr lang="en-US"/>
              <a:pPr>
                <a:defRPr/>
              </a:pPr>
              <a:t>4/2/2019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9CE43E-36C5-4AC5-98CE-A5AE644E6CB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500063" y="796925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868346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chemeClr val="tx1"/>
                </a:solidFill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latin typeface="Trebuchet MS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237814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DC1A84-165B-4EC5-A93E-D629D0C004B9}" type="datetimeFigureOut">
              <a:rPr lang="en-US"/>
              <a:pPr>
                <a:defRPr/>
              </a:pPr>
              <a:t>4/2/2019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E05047-6FBB-42C4-A5C8-DEF9A9E4B6A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bIns="0" anchor="b"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tx1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Trebuchet MS" pitchFamily="34" charset="0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/>
          <a:lstStyle>
            <a:lvl1pPr marL="73152" indent="0" algn="l">
              <a:buNone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81DAA5-6D98-472E-A5C6-6A4D5DC51464}" type="datetimeFigureOut">
              <a:rPr lang="en-US"/>
              <a:pPr>
                <a:defRPr/>
              </a:pPr>
              <a:t>4/2/2019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01C23E-1428-415B-B847-EE703C74B2A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00063" y="796925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1462"/>
            <a:ext cx="8229600" cy="11430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Trebuchet MS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  <a:lvl3pPr>
              <a:defRPr sz="2000">
                <a:latin typeface="Arial" pitchFamily="34" charset="0"/>
                <a:cs typeface="Arial" pitchFamily="34" charset="0"/>
              </a:defRPr>
            </a:lvl3pPr>
            <a:lvl4pPr>
              <a:defRPr sz="1800">
                <a:latin typeface="Arial" pitchFamily="34" charset="0"/>
                <a:cs typeface="Arial" pitchFamily="34" charset="0"/>
              </a:defRPr>
            </a:lvl4pPr>
            <a:lvl5pPr>
              <a:defRPr sz="18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  <a:lvl3pPr>
              <a:defRPr sz="2000">
                <a:latin typeface="Arial" pitchFamily="34" charset="0"/>
                <a:cs typeface="Arial" pitchFamily="34" charset="0"/>
              </a:defRPr>
            </a:lvl3pPr>
            <a:lvl4pPr>
              <a:defRPr sz="1800">
                <a:latin typeface="Arial" pitchFamily="34" charset="0"/>
                <a:cs typeface="Arial" pitchFamily="34" charset="0"/>
              </a:defRPr>
            </a:lvl4pPr>
            <a:lvl5pPr>
              <a:defRPr sz="18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A7A6D9-1F0D-4975-9EC8-5EF7CB293C0A}" type="datetimeFigureOut">
              <a:rPr lang="en-US"/>
              <a:pPr>
                <a:defRPr/>
              </a:pPr>
              <a:t>4/2/2019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F040CB-4411-47CC-BDDD-0EBEB430243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493CE8-E0F6-4182-80FF-0C52F1BC562B}" type="datetimeFigureOut">
              <a:rPr lang="en-US"/>
              <a:pPr>
                <a:defRPr/>
              </a:pPr>
              <a:t>4/2/2019</a:t>
            </a:fld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84A400-91C5-4B43-BC5D-13FAE25E352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5ABA7C-1BDC-4E26-BDEB-FC6F92FA7FE8}" type="datetimeFigureOut">
              <a:rPr lang="en-US"/>
              <a:pPr>
                <a:defRPr/>
              </a:pPr>
              <a:t>4/2/2019</a:t>
            </a:fld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B12D83-DD3E-486F-B5BD-8C06D0B9197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6913A8-7253-48BC-B04D-4AA78206BBE7}" type="datetimeFigureOut">
              <a:rPr lang="en-US"/>
              <a:pPr>
                <a:defRPr/>
              </a:pPr>
              <a:t>4/2/2019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7754D9-E4CC-4C60-AC3F-412D0997E94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87EDC5-1F8D-428E-A2B6-4566F71ACAFF}" type="datetimeFigureOut">
              <a:rPr lang="en-US"/>
              <a:pPr>
                <a:defRPr/>
              </a:pPr>
              <a:t>4/2/2019</a:t>
            </a:fld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B1523A-B581-4AC6-8BE1-9788A412DBC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rIns="45720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883571-A799-43FA-BF7E-779005227913}" type="datetimeFigureOut">
              <a:rPr lang="en-US"/>
              <a:pPr>
                <a:defRPr/>
              </a:pPr>
              <a:t>4/2/2019</a:t>
            </a:fld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5DE352-AE26-4768-B1F3-820BD159A44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71438"/>
            <a:ext cx="8229600" cy="1143000"/>
          </a:xfrm>
          <a:prstGeom prst="rect">
            <a:avLst/>
          </a:prstGeom>
        </p:spPr>
        <p:txBody>
          <a:bodyPr vert="horz" anchor="ctr"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214438"/>
            <a:ext cx="8229600" cy="5094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DF93D92-9FF0-4B95-87DA-F75A65E240F4}" type="datetimeFigureOut">
              <a:rPr lang="en-US"/>
              <a:pPr>
                <a:defRPr/>
              </a:pPr>
              <a:t>4/2/2019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9DE3820-6AD6-41EA-8419-9FFA77A4D50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7" r:id="rId1"/>
    <p:sldLayoutId id="2147483696" r:id="rId2"/>
    <p:sldLayoutId id="2147483688" r:id="rId3"/>
    <p:sldLayoutId id="2147483697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kern="1200">
          <a:ln w="6350">
            <a:noFill/>
          </a:ln>
          <a:solidFill>
            <a:schemeClr val="tx1"/>
          </a:soli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Trebuchet MS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9pPr>
    </p:titleStyle>
    <p:bodyStyle>
      <a:lvl1pPr marL="547688" indent="-411163" algn="l" rtl="0" eaLnBrk="0" fontAlgn="base" hangingPunct="0">
        <a:spcBef>
          <a:spcPct val="20000"/>
        </a:spcBef>
        <a:spcAft>
          <a:spcPct val="0"/>
        </a:spcAft>
        <a:buClr>
          <a:srgbClr val="F9F9F9"/>
        </a:buClr>
        <a:buSzPct val="65000"/>
        <a:buFont typeface="Wingdings 2" pitchFamily="18" charset="2"/>
        <a:buChar char="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868363" indent="-2825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 2" pitchFamily="18" charset="2"/>
        <a:buChar char="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33475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95000"/>
        <a:buFont typeface="Wingdings" pitchFamily="2" charset="2"/>
        <a:buChar char="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352550" indent="-18256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Font typeface="Wingdings 3" pitchFamily="18" charset="2"/>
        <a:buChar char="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544638" indent="-18256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 2" pitchFamily="18" charset="2"/>
        <a:buChar char="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jpeg"/><Relationship Id="rId5" Type="http://schemas.openxmlformats.org/officeDocument/2006/relationships/image" Target="../media/image32.jpeg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0B3j3fkaAq7drSG40RzBUZEdCYjA/edit?usp=sharing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5.png"/><Relationship Id="rId3" Type="http://schemas.openxmlformats.org/officeDocument/2006/relationships/image" Target="../media/image19.jpeg"/><Relationship Id="rId7" Type="http://schemas.openxmlformats.org/officeDocument/2006/relationships/image" Target="../media/image23.png"/><Relationship Id="rId12" Type="http://schemas.openxmlformats.org/officeDocument/2006/relationships/image" Target="../media/image18.png"/><Relationship Id="rId2" Type="http://schemas.openxmlformats.org/officeDocument/2006/relationships/image" Target="../media/image9.jpeg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11" Type="http://schemas.openxmlformats.org/officeDocument/2006/relationships/image" Target="../media/image17.png"/><Relationship Id="rId5" Type="http://schemas.openxmlformats.org/officeDocument/2006/relationships/image" Target="../media/image21.png"/><Relationship Id="rId15" Type="http://schemas.openxmlformats.org/officeDocument/2006/relationships/image" Target="../media/image27.png"/><Relationship Id="rId10" Type="http://schemas.openxmlformats.org/officeDocument/2006/relationships/image" Target="../media/image16.png"/><Relationship Id="rId4" Type="http://schemas.openxmlformats.org/officeDocument/2006/relationships/image" Target="../media/image20.jpeg"/><Relationship Id="rId9" Type="http://schemas.openxmlformats.org/officeDocument/2006/relationships/image" Target="../media/image12.png"/><Relationship Id="rId14" Type="http://schemas.openxmlformats.org/officeDocument/2006/relationships/image" Target="../media/image26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 bwMode="auto">
          <a:xfrm>
            <a:off x="71470" y="714380"/>
            <a:ext cx="9144000" cy="114298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 anchor="ctr"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fontAlgn="auto" hangingPunct="0"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7200" b="1" kern="0" smtClean="0">
                <a:ln w="3175">
                  <a:solidFill>
                    <a:schemeClr val="bg1"/>
                  </a:solidFill>
                </a:ln>
                <a:solidFill>
                  <a:srgbClr val="FFC000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Calibri" pitchFamily="34" charset="0"/>
                <a:ea typeface="+mj-ea"/>
                <a:cs typeface="Calibri" pitchFamily="34" charset="0"/>
              </a:rPr>
              <a:t>OBITELJ, BRAK </a:t>
            </a:r>
            <a:br>
              <a:rPr lang="hr-HR" sz="7200" b="1" kern="0" smtClean="0">
                <a:ln w="3175">
                  <a:solidFill>
                    <a:schemeClr val="bg1"/>
                  </a:solidFill>
                </a:ln>
                <a:solidFill>
                  <a:srgbClr val="FFC000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Calibri" pitchFamily="34" charset="0"/>
                <a:ea typeface="+mj-ea"/>
                <a:cs typeface="Calibri" pitchFamily="34" charset="0"/>
              </a:rPr>
            </a:br>
            <a:r>
              <a:rPr lang="hr-HR" sz="7200" b="1" kern="0" smtClean="0">
                <a:ln w="3175">
                  <a:solidFill>
                    <a:schemeClr val="bg1"/>
                  </a:solidFill>
                </a:ln>
                <a:solidFill>
                  <a:srgbClr val="FFC000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Calibri" pitchFamily="34" charset="0"/>
                <a:ea typeface="+mj-ea"/>
                <a:cs typeface="Calibri" pitchFamily="34" charset="0"/>
              </a:rPr>
              <a:t>I SRODSTVO</a:t>
            </a:r>
            <a:endParaRPr lang="hr-HR" sz="7200" b="1" kern="0" dirty="0">
              <a:ln w="3175">
                <a:solidFill>
                  <a:schemeClr val="bg1"/>
                </a:solidFill>
              </a:ln>
              <a:solidFill>
                <a:srgbClr val="FFC000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Calibri" pitchFamily="34" charset="0"/>
              <a:ea typeface="+mj-ea"/>
              <a:cs typeface="Calibri" pitchFamily="34" charset="0"/>
            </a:endParaRPr>
          </a:p>
        </p:txBody>
      </p:sp>
      <p:pic>
        <p:nvPicPr>
          <p:cNvPr id="4099" name="Picture 3" descr="stick-fam.png"/>
          <p:cNvPicPr>
            <a:picLocks noChangeAspect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1000100" y="2194686"/>
            <a:ext cx="7143800" cy="4663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71438" y="188640"/>
            <a:ext cx="8929687" cy="868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 algn="ctr" hangingPunct="0"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4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OBITELJ</a:t>
            </a:r>
          </a:p>
          <a:p>
            <a:pPr algn="ctr" hangingPunct="0"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4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(KONFLIKTNA PERSPEKTIVA)</a:t>
            </a: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35496" y="1356707"/>
            <a:ext cx="9038332" cy="531265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396000" indent="-396000" hangingPunct="0">
              <a:spcBef>
                <a:spcPts val="6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600" dirty="0">
                <a:latin typeface="Calibri" pitchFamily="34" charset="0"/>
                <a:ea typeface="WenQuanYi Micro Hei" charset="0"/>
                <a:cs typeface="Calibri" pitchFamily="34" charset="0"/>
              </a:rPr>
              <a:t>obitelj – mjesto gdje se očituje </a:t>
            </a:r>
            <a:r>
              <a:rPr lang="hr-HR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dominacija muškarca nad ženom</a:t>
            </a:r>
            <a:endParaRPr lang="hr-HR" sz="26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396000" indent="-396000" hangingPunct="0">
              <a:spcBef>
                <a:spcPts val="1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6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Randall</a:t>
            </a:r>
            <a:r>
              <a:rPr lang="hr-HR" sz="2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6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Collins</a:t>
            </a:r>
            <a:endParaRPr lang="hr-HR" sz="26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972000" indent="-396000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žena </a:t>
            </a:r>
            <a:r>
              <a:rPr lang="hr-HR" sz="2600" dirty="0">
                <a:latin typeface="Calibri" pitchFamily="34" charset="0"/>
                <a:ea typeface="WenQuanYi Micro Hei" charset="0"/>
                <a:cs typeface="Calibri" pitchFamily="34" charset="0"/>
              </a:rPr>
              <a:t>kao </a:t>
            </a:r>
            <a:r>
              <a:rPr lang="hr-HR" sz="2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ratni plijen</a:t>
            </a:r>
            <a:r>
              <a:rPr lang="hr-HR" sz="2600" dirty="0">
                <a:latin typeface="Calibri" pitchFamily="34" charset="0"/>
                <a:ea typeface="WenQuanYi Micro Hei" charset="0"/>
                <a:cs typeface="Calibri" pitchFamily="34" charset="0"/>
              </a:rPr>
              <a:t>, osnovica za </a:t>
            </a:r>
            <a:r>
              <a:rPr lang="hr-HR" sz="2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ekonomske pregovore </a:t>
            </a:r>
            <a:r>
              <a:rPr lang="hr-HR" sz="2600" dirty="0">
                <a:latin typeface="Calibri" pitchFamily="34" charset="0"/>
                <a:ea typeface="WenQuanYi Micro Hei" charset="0"/>
                <a:cs typeface="Calibri" pitchFamily="34" charset="0"/>
              </a:rPr>
              <a:t>njihovih očeva ili kao </a:t>
            </a:r>
            <a:r>
              <a:rPr lang="hr-HR" sz="2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vlasništvo</a:t>
            </a:r>
            <a:r>
              <a:rPr lang="hr-HR" sz="2600" dirty="0">
                <a:latin typeface="Calibri" pitchFamily="34" charset="0"/>
                <a:ea typeface="WenQuanYi Micro Hei" charset="0"/>
                <a:cs typeface="Calibri" pitchFamily="34" charset="0"/>
              </a:rPr>
              <a:t> njihovih muževa </a:t>
            </a:r>
            <a:r>
              <a:rPr lang="hr-HR" sz="2600" i="1" dirty="0">
                <a:latin typeface="Calibri" pitchFamily="34" charset="0"/>
                <a:ea typeface="WenQuanYi Micro Hei" charset="0"/>
                <a:cs typeface="Calibri" pitchFamily="34" charset="0"/>
              </a:rPr>
              <a:t>(identično vlasništvu nad zemljom ili zgradama)</a:t>
            </a:r>
          </a:p>
          <a:p>
            <a:pPr marL="972000" indent="-396000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brak kao ugovor </a:t>
            </a:r>
            <a:r>
              <a:rPr lang="hr-HR" sz="2600" dirty="0">
                <a:latin typeface="Calibri" pitchFamily="34" charset="0"/>
                <a:ea typeface="WenQuanYi Micro Hei" charset="0"/>
                <a:cs typeface="Calibri" pitchFamily="34" charset="0"/>
              </a:rPr>
              <a:t>o seksualnom vlasništvu</a:t>
            </a:r>
          </a:p>
          <a:p>
            <a:pPr marL="215900" indent="-396000" hangingPunct="0">
              <a:spcBef>
                <a:spcPts val="1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promjena </a:t>
            </a:r>
            <a:r>
              <a:rPr lang="hr-HR" sz="2600" dirty="0">
                <a:latin typeface="Calibri" pitchFamily="34" charset="0"/>
                <a:ea typeface="WenQuanYi Micro Hei" charset="0"/>
                <a:cs typeface="Calibri" pitchFamily="34" charset="0"/>
              </a:rPr>
              <a:t>položaja žena u novije vrijeme (neovisnije)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29769" y="-5898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hr-HR" sz="16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161</a:t>
            </a:r>
            <a:endParaRPr lang="hr-HR" sz="1600" dirty="0">
              <a:solidFill>
                <a:schemeClr val="bg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5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25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6" dur="25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0" dur="25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4" dur="25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71438" y="285750"/>
            <a:ext cx="8929687" cy="6429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 algn="ctr" hangingPunct="0"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4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BRAK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14313" y="1071563"/>
            <a:ext cx="8912708" cy="5572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hangingPunct="0">
              <a:spcBef>
                <a:spcPts val="1200"/>
              </a:spcBef>
              <a:buClr>
                <a:schemeClr val="tx1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3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BRAK </a:t>
            </a:r>
            <a:r>
              <a:rPr lang="hr-HR" sz="3200" dirty="0">
                <a:latin typeface="Calibri" pitchFamily="34" charset="0"/>
                <a:ea typeface="WenQuanYi Micro Hei" charset="0"/>
                <a:cs typeface="Calibri" pitchFamily="34" charset="0"/>
              </a:rPr>
              <a:t>je </a:t>
            </a:r>
            <a:r>
              <a:rPr lang="hr-HR" sz="3200" b="1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društveno prihvaćena </a:t>
            </a:r>
            <a:r>
              <a:rPr lang="hr-HR" sz="3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spolna zajednica </a:t>
            </a:r>
            <a:r>
              <a:rPr lang="hr-HR" sz="32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dviju</a:t>
            </a:r>
            <a:r>
              <a:rPr lang="hr-HR" sz="3200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3200" dirty="0">
                <a:latin typeface="Calibri" pitchFamily="34" charset="0"/>
                <a:ea typeface="WenQuanYi Micro Hei" charset="0"/>
                <a:cs typeface="Calibri" pitchFamily="34" charset="0"/>
              </a:rPr>
              <a:t>ili </a:t>
            </a:r>
            <a:r>
              <a:rPr lang="hr-HR" sz="3200" b="1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više</a:t>
            </a:r>
            <a:r>
              <a:rPr lang="hr-HR" sz="3200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3200" b="1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osoba</a:t>
            </a:r>
            <a:r>
              <a:rPr lang="hr-HR" sz="3200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3200" dirty="0">
                <a:latin typeface="Calibri" pitchFamily="34" charset="0"/>
                <a:ea typeface="WenQuanYi Micro Hei" charset="0"/>
                <a:cs typeface="Calibri" pitchFamily="34" charset="0"/>
              </a:rPr>
              <a:t>(različitog ili istog spola)</a:t>
            </a:r>
          </a:p>
          <a:p>
            <a:pPr marL="215900" indent="-215900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̶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3200" dirty="0">
                <a:latin typeface="Calibri" pitchFamily="34" charset="0"/>
                <a:ea typeface="WenQuanYi Micro Hei" charset="0"/>
                <a:cs typeface="Calibri" pitchFamily="34" charset="0"/>
              </a:rPr>
              <a:t>dva osnovna oblika braka:</a:t>
            </a:r>
          </a:p>
          <a:p>
            <a:pPr marL="215900" indent="-215900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̶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lang="hr-HR" sz="3200" dirty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215900" indent="-215900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̶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lang="hr-HR" sz="3200" dirty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215900" indent="-215900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̶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lang="hr-HR" sz="3200" dirty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215900" indent="-215900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̶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lang="hr-HR" sz="3200" dirty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215900" indent="-215900" hangingPunct="0">
              <a:spcBef>
                <a:spcPts val="2400"/>
              </a:spcBef>
              <a:buClr>
                <a:schemeClr val="tx1"/>
              </a:buClr>
              <a:buSzPct val="100000"/>
              <a:buFont typeface="Arial" pitchFamily="34" charset="0"/>
              <a:buChar char="̶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UZASTOPNA </a:t>
            </a:r>
            <a:r>
              <a:rPr lang="hr-HR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MONOGAMIJA </a:t>
            </a:r>
            <a:r>
              <a:rPr lang="hr-HR" sz="2800" dirty="0">
                <a:latin typeface="Calibri" pitchFamily="34" charset="0"/>
                <a:ea typeface="WenQuanYi Micro Hei" charset="0"/>
                <a:cs typeface="Calibri" pitchFamily="34" charset="0"/>
              </a:rPr>
              <a:t>– </a:t>
            </a:r>
            <a:r>
              <a:rPr lang="hr-HR" sz="2800" dirty="0">
                <a:latin typeface="Calibri" pitchFamily="34" charset="0"/>
                <a:ea typeface="+mn-ea"/>
                <a:cs typeface="Calibri" pitchFamily="34" charset="0"/>
              </a:rPr>
              <a:t>osoba tijekom života </a:t>
            </a:r>
            <a:r>
              <a:rPr lang="hr-HR" sz="2800" dirty="0" smtClean="0">
                <a:latin typeface="Calibri" pitchFamily="34" charset="0"/>
                <a:ea typeface="+mn-ea"/>
                <a:cs typeface="Calibri" pitchFamily="34" charset="0"/>
              </a:rPr>
              <a:t/>
            </a:r>
            <a:br>
              <a:rPr lang="hr-HR" sz="2800" dirty="0" smtClean="0">
                <a:latin typeface="Calibri" pitchFamily="34" charset="0"/>
                <a:ea typeface="+mn-ea"/>
                <a:cs typeface="Calibri" pitchFamily="34" charset="0"/>
              </a:rPr>
            </a:br>
            <a:r>
              <a:rPr lang="it-IT" sz="2800" dirty="0" smtClean="0">
                <a:latin typeface="Calibri" pitchFamily="34" charset="0"/>
                <a:ea typeface="+mn-ea"/>
                <a:cs typeface="Calibri" pitchFamily="34" charset="0"/>
              </a:rPr>
              <a:t>može </a:t>
            </a:r>
            <a:r>
              <a:rPr lang="it-IT" sz="2800" dirty="0">
                <a:latin typeface="Calibri" pitchFamily="34" charset="0"/>
                <a:ea typeface="+mn-ea"/>
                <a:cs typeface="Calibri" pitchFamily="34" charset="0"/>
              </a:rPr>
              <a:t>imati više bračnih partnera, ali </a:t>
            </a:r>
            <a:r>
              <a:rPr lang="it-IT" sz="2800" b="1" dirty="0">
                <a:solidFill>
                  <a:srgbClr val="FFC000"/>
                </a:solidFill>
                <a:latin typeface="Calibri" pitchFamily="34" charset="0"/>
                <a:ea typeface="+mn-ea"/>
                <a:cs typeface="Calibri" pitchFamily="34" charset="0"/>
              </a:rPr>
              <a:t>ne istodobno</a:t>
            </a:r>
            <a:endParaRPr lang="hr-HR" sz="2800" b="1" dirty="0">
              <a:solidFill>
                <a:srgbClr val="FFC000"/>
              </a:solidFill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000125" y="3000375"/>
            <a:ext cx="2786063" cy="857250"/>
          </a:xfrm>
          <a:prstGeom prst="rect">
            <a:avLst/>
          </a:prstGeom>
          <a:solidFill>
            <a:srgbClr val="C0000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MONOGAMIJA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4929188" y="3000375"/>
            <a:ext cx="2857500" cy="857250"/>
          </a:xfrm>
          <a:prstGeom prst="rect">
            <a:avLst/>
          </a:prstGeom>
          <a:solidFill>
            <a:srgbClr val="00206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POLIGAMIJA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14438" y="4000500"/>
            <a:ext cx="2390775" cy="112274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1 + </a:t>
            </a:r>
            <a:r>
              <a:rPr lang="hr-HR" sz="7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1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4929188" y="3000375"/>
            <a:ext cx="2857500" cy="2214563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hr-HR" sz="2000"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000125" y="3000375"/>
            <a:ext cx="2786063" cy="2214563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hr-HR" sz="2000"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14938" y="4000500"/>
            <a:ext cx="2390775" cy="112274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1 + </a:t>
            </a:r>
            <a:r>
              <a:rPr lang="hr-HR" sz="7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n</a:t>
            </a:r>
          </a:p>
        </p:txBody>
      </p:sp>
      <p:sp>
        <p:nvSpPr>
          <p:cNvPr id="12" name="Rectangle 11"/>
          <p:cNvSpPr/>
          <p:nvPr/>
        </p:nvSpPr>
        <p:spPr bwMode="auto">
          <a:xfrm rot="2291598">
            <a:off x="3017838" y="2840038"/>
            <a:ext cx="1274762" cy="500062"/>
          </a:xfrm>
          <a:prstGeom prst="rect">
            <a:avLst/>
          </a:prstGeom>
          <a:solidFill>
            <a:srgbClr val="FFC00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20%</a:t>
            </a:r>
          </a:p>
        </p:txBody>
      </p:sp>
      <p:sp>
        <p:nvSpPr>
          <p:cNvPr id="13" name="Rectangle 12"/>
          <p:cNvSpPr/>
          <p:nvPr/>
        </p:nvSpPr>
        <p:spPr bwMode="auto">
          <a:xfrm rot="2291598">
            <a:off x="6948488" y="2840038"/>
            <a:ext cx="1273175" cy="500062"/>
          </a:xfrm>
          <a:prstGeom prst="rect">
            <a:avLst/>
          </a:prstGeom>
          <a:solidFill>
            <a:srgbClr val="FFC00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80%</a:t>
            </a:r>
          </a:p>
        </p:txBody>
      </p:sp>
      <p:sp>
        <p:nvSpPr>
          <p:cNvPr id="14" name="Rounded Rectangular Callout 13"/>
          <p:cNvSpPr/>
          <p:nvPr/>
        </p:nvSpPr>
        <p:spPr>
          <a:xfrm>
            <a:off x="971600" y="116632"/>
            <a:ext cx="2714644" cy="785813"/>
          </a:xfrm>
          <a:prstGeom prst="wedgeRoundRectCallout">
            <a:avLst>
              <a:gd name="adj1" fmla="val 59574"/>
              <a:gd name="adj2" fmla="val 891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 Brak je životna zajednica žene i muškarca.</a:t>
            </a:r>
          </a:p>
          <a:p>
            <a:pPr algn="r"/>
            <a:r>
              <a:rPr lang="hr-HR" sz="1400" i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Ustav RH</a:t>
            </a:r>
            <a:endParaRPr lang="hr-HR" i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121618" y="-589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hr-HR" sz="16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161 – 162</a:t>
            </a:r>
            <a:endParaRPr lang="hr-HR" sz="1600" dirty="0">
              <a:solidFill>
                <a:schemeClr val="bg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25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25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25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25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50"/>
                            </p:stCondLst>
                            <p:childTnLst>
                              <p:par>
                                <p:cTn id="6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250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25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5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build="allAtOnce" animBg="1"/>
      <p:bldP spid="6" grpId="0" build="allAtOnce" animBg="1"/>
      <p:bldP spid="7" grpId="0" uiExpand="1" build="allAtOnce"/>
      <p:bldP spid="9" grpId="0" uiExpand="1" animBg="1"/>
      <p:bldP spid="10" grpId="0" uiExpand="1" animBg="1"/>
      <p:bldP spid="11" grpId="0" uiExpand="1" build="allAtOnce"/>
      <p:bldP spid="12" grpId="0" build="allAtOnce" animBg="1"/>
      <p:bldP spid="13" grpId="0" build="allAtOnce" animBg="1"/>
      <p:bldP spid="14" grpId="0" animBg="1"/>
      <p:bldP spid="14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Mr. Data\Desktop\sociologija\slike\Polygamy_world_map.png"/>
          <p:cNvPicPr>
            <a:picLocks noChangeAspect="1" noChangeArrowheads="1"/>
          </p:cNvPicPr>
          <p:nvPr/>
        </p:nvPicPr>
        <p:blipFill>
          <a:blip r:embed="rId2"/>
          <a:srcRect l="2859" r="7069"/>
          <a:stretch>
            <a:fillRect/>
          </a:stretch>
        </p:blipFill>
        <p:spPr bwMode="auto">
          <a:xfrm>
            <a:off x="71438" y="1643063"/>
            <a:ext cx="9001125" cy="4505325"/>
          </a:xfrm>
          <a:prstGeom prst="rect">
            <a:avLst/>
          </a:prstGeom>
          <a:ln>
            <a:noFill/>
          </a:ln>
          <a:effectLst>
            <a:outerShdw blurRad="190500" algn="tl" rotWithShape="0">
              <a:schemeClr val="tx1">
                <a:alpha val="70000"/>
              </a:schemeClr>
            </a:outerShdw>
          </a:effectLst>
        </p:spPr>
      </p:pic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71438" y="285750"/>
            <a:ext cx="8929687" cy="6429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 algn="ctr" hangingPunct="0"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3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ZEMLJE U KOJIMA JE PRISUTNA POLIGAMIJA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 bwMode="auto">
          <a:xfrm>
            <a:off x="4857750" y="2643188"/>
            <a:ext cx="4071938" cy="2571750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hr-HR" sz="2000"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214313" y="2643188"/>
            <a:ext cx="4071937" cy="2571750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hr-HR" sz="2000"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3143250" y="214313"/>
            <a:ext cx="2857500" cy="857250"/>
          </a:xfrm>
          <a:prstGeom prst="rect">
            <a:avLst/>
          </a:prstGeom>
          <a:solidFill>
            <a:srgbClr val="00206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POLIGAMIJA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820738" y="2214563"/>
            <a:ext cx="2857500" cy="857250"/>
          </a:xfrm>
          <a:prstGeom prst="rect">
            <a:avLst/>
          </a:prstGeom>
          <a:solidFill>
            <a:srgbClr val="C0000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POLIGINIJA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1438" y="5607050"/>
            <a:ext cx="3857625" cy="112274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7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 1</a:t>
            </a:r>
            <a:r>
              <a:rPr lang="hr-HR" sz="7200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M</a:t>
            </a:r>
            <a:r>
              <a:rPr lang="hr-HR" sz="7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 + n</a:t>
            </a:r>
            <a:r>
              <a:rPr lang="hr-HR" sz="7200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Ž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5429250" y="2214563"/>
            <a:ext cx="2857500" cy="857250"/>
          </a:xfrm>
          <a:prstGeom prst="rect">
            <a:avLst/>
          </a:prstGeom>
          <a:solidFill>
            <a:srgbClr val="00800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POLIANDRIJA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714875" y="5607050"/>
            <a:ext cx="4286250" cy="112274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7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1</a:t>
            </a:r>
            <a:r>
              <a:rPr lang="hr-HR" sz="7200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Ž</a:t>
            </a:r>
            <a:r>
              <a:rPr lang="hr-HR" sz="7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 + n</a:t>
            </a:r>
            <a:r>
              <a:rPr lang="hr-HR" sz="7200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M</a:t>
            </a:r>
          </a:p>
        </p:txBody>
      </p:sp>
      <p:grpSp>
        <p:nvGrpSpPr>
          <p:cNvPr id="2" name="Group 45"/>
          <p:cNvGrpSpPr>
            <a:grpSpLocks/>
          </p:cNvGrpSpPr>
          <p:nvPr/>
        </p:nvGrpSpPr>
        <p:grpSpPr bwMode="auto">
          <a:xfrm>
            <a:off x="214313" y="3357563"/>
            <a:ext cx="3963987" cy="1565275"/>
            <a:chOff x="214282" y="3357562"/>
            <a:chExt cx="3963916" cy="1564506"/>
          </a:xfrm>
        </p:grpSpPr>
        <p:pic>
          <p:nvPicPr>
            <p:cNvPr id="15382" name="Picture 21" descr="1362962160_men_hairdresser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14282" y="3357562"/>
              <a:ext cx="869171" cy="15645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63500" sx="102000" sy="102000" algn="ctr" rotWithShape="0">
                <a:schemeClr val="tx1"/>
              </a:outerShdw>
            </a:effectLst>
          </p:spPr>
        </p:pic>
        <p:pic>
          <p:nvPicPr>
            <p:cNvPr id="15383" name="Picture 31" descr="1362962205_ladies_room_toilet.png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556586" y="3396958"/>
              <a:ext cx="749206" cy="14857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384" name="Picture 32" descr="1362962205_ladies_room_toilet.png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180721" y="3396958"/>
              <a:ext cx="749206" cy="14857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385" name="Picture 33" descr="1362962205_ladies_room_toilet.png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804856" y="3396958"/>
              <a:ext cx="749206" cy="14857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386" name="Picture 34" descr="1362962205_ladies_room_toilet.png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428992" y="3396958"/>
              <a:ext cx="749206" cy="14857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6" name="Rectangle 35"/>
            <p:cNvSpPr/>
            <p:nvPr/>
          </p:nvSpPr>
          <p:spPr>
            <a:xfrm>
              <a:off x="958806" y="3578116"/>
              <a:ext cx="696012" cy="12366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6" charset="0"/>
                <a:buNone/>
                <a:defRPr/>
              </a:pPr>
              <a:r>
                <a:rPr lang="hr-HR" sz="80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  <a:ea typeface="+mn-ea"/>
                  <a:cs typeface="Calibri" pitchFamily="34" charset="0"/>
                </a:rPr>
                <a:t>+</a:t>
              </a:r>
              <a:endParaRPr lang="hr-HR" sz="8000">
                <a:latin typeface="Calibri" pitchFamily="34" charset="0"/>
                <a:ea typeface="+mn-ea"/>
                <a:cs typeface="Calibri" pitchFamily="34" charset="0"/>
              </a:endParaRPr>
            </a:p>
          </p:txBody>
        </p:sp>
      </p:grpSp>
      <p:grpSp>
        <p:nvGrpSpPr>
          <p:cNvPr id="3" name="Group 46"/>
          <p:cNvGrpSpPr>
            <a:grpSpLocks/>
          </p:cNvGrpSpPr>
          <p:nvPr/>
        </p:nvGrpSpPr>
        <p:grpSpPr bwMode="auto">
          <a:xfrm>
            <a:off x="5000625" y="3357563"/>
            <a:ext cx="3941763" cy="1565275"/>
            <a:chOff x="5000628" y="3357562"/>
            <a:chExt cx="3941005" cy="1564506"/>
          </a:xfrm>
        </p:grpSpPr>
        <p:pic>
          <p:nvPicPr>
            <p:cNvPr id="15376" name="Picture 37" descr="1362962160_men_hairdresser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8072462" y="3357562"/>
              <a:ext cx="869171" cy="15645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63500" sx="102000" sy="102000" algn="ctr" rotWithShape="0">
                <a:schemeClr val="tx1"/>
              </a:outerShdw>
            </a:effectLst>
          </p:spPr>
        </p:pic>
        <p:pic>
          <p:nvPicPr>
            <p:cNvPr id="15377" name="Picture 38" descr="1362962160_men_hairdresser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460525" y="3357562"/>
              <a:ext cx="869171" cy="15645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63500" sx="102000" sy="102000" algn="ctr" rotWithShape="0">
                <a:schemeClr val="tx1"/>
              </a:outerShdw>
            </a:effectLst>
          </p:spPr>
        </p:pic>
        <p:pic>
          <p:nvPicPr>
            <p:cNvPr id="15378" name="Picture 39" descr="1362962160_men_hairdresser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848588" y="3357562"/>
              <a:ext cx="869171" cy="15645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63500" sx="102000" sy="102000" algn="ctr" rotWithShape="0">
                <a:schemeClr val="tx1"/>
              </a:outerShdw>
            </a:effectLst>
          </p:spPr>
        </p:pic>
        <p:pic>
          <p:nvPicPr>
            <p:cNvPr id="15379" name="Picture 40" descr="1362962160_men_hairdresser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236651" y="3357562"/>
              <a:ext cx="869171" cy="15645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63500" sx="102000" sy="102000" algn="ctr" rotWithShape="0">
                <a:schemeClr val="tx1"/>
              </a:outerShdw>
            </a:effectLst>
          </p:spPr>
        </p:pic>
        <p:sp>
          <p:nvSpPr>
            <p:cNvPr id="42" name="Rectangle 41"/>
            <p:cNvSpPr/>
            <p:nvPr/>
          </p:nvSpPr>
          <p:spPr>
            <a:xfrm>
              <a:off x="5643442" y="3578116"/>
              <a:ext cx="695890" cy="12366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6" charset="0"/>
                <a:buNone/>
                <a:defRPr/>
              </a:pPr>
              <a:r>
                <a:rPr lang="hr-HR" sz="80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  <a:ea typeface="+mn-ea"/>
                  <a:cs typeface="Calibri" pitchFamily="34" charset="0"/>
                </a:rPr>
                <a:t>+</a:t>
              </a:r>
              <a:endParaRPr lang="hr-HR" sz="8000">
                <a:latin typeface="Calibri" pitchFamily="34" charset="0"/>
                <a:ea typeface="+mn-ea"/>
                <a:cs typeface="Calibri" pitchFamily="34" charset="0"/>
              </a:endParaRPr>
            </a:p>
          </p:txBody>
        </p:sp>
        <p:pic>
          <p:nvPicPr>
            <p:cNvPr id="15381" name="Picture 42" descr="1362962205_ladies_room_toilet.png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5000628" y="3396958"/>
              <a:ext cx="749206" cy="14857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45" name="Rectangle 44"/>
          <p:cNvSpPr/>
          <p:nvPr/>
        </p:nvSpPr>
        <p:spPr bwMode="auto">
          <a:xfrm rot="2291598">
            <a:off x="7591425" y="1911350"/>
            <a:ext cx="1273175" cy="500063"/>
          </a:xfrm>
          <a:prstGeom prst="rect">
            <a:avLst/>
          </a:prstGeom>
          <a:solidFill>
            <a:srgbClr val="FFC00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0,5 %</a:t>
            </a:r>
          </a:p>
        </p:txBody>
      </p:sp>
      <p:pic>
        <p:nvPicPr>
          <p:cNvPr id="28" name="Picture 27" descr="poligamija.jpg"/>
          <p:cNvPicPr>
            <a:picLocks noChangeAspect="1"/>
          </p:cNvPicPr>
          <p:nvPr/>
        </p:nvPicPr>
        <p:blipFill>
          <a:blip r:embed="rId5" cstate="email"/>
          <a:srcRect/>
          <a:stretch>
            <a:fillRect/>
          </a:stretch>
        </p:blipFill>
        <p:spPr bwMode="auto">
          <a:xfrm>
            <a:off x="214313" y="3429000"/>
            <a:ext cx="4214812" cy="300037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30" name="Picture 29" descr="poliandrija_tibet.jpg"/>
          <p:cNvPicPr>
            <a:picLocks noChangeAspect="1"/>
          </p:cNvPicPr>
          <p:nvPr/>
        </p:nvPicPr>
        <p:blipFill>
          <a:blip r:embed="rId6" cstate="email"/>
          <a:srcRect/>
          <a:stretch>
            <a:fillRect/>
          </a:stretch>
        </p:blipFill>
        <p:spPr bwMode="auto">
          <a:xfrm>
            <a:off x="4714875" y="3429000"/>
            <a:ext cx="4214813" cy="296227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</p:pic>
      <p:cxnSp>
        <p:nvCxnSpPr>
          <p:cNvPr id="31" name="Elbow Connector 30"/>
          <p:cNvCxnSpPr>
            <a:stCxn id="6" idx="2"/>
            <a:endCxn id="14" idx="0"/>
          </p:cNvCxnSpPr>
          <p:nvPr/>
        </p:nvCxnSpPr>
        <p:spPr>
          <a:xfrm rot="5400000">
            <a:off x="2839244" y="481807"/>
            <a:ext cx="1143000" cy="2322512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6" idx="2"/>
            <a:endCxn id="17" idx="0"/>
          </p:cNvCxnSpPr>
          <p:nvPr/>
        </p:nvCxnSpPr>
        <p:spPr>
          <a:xfrm rot="16200000" flipH="1">
            <a:off x="5143500" y="500063"/>
            <a:ext cx="1143000" cy="2286000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137706" y="2700828"/>
            <a:ext cx="14405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bratski brak</a:t>
            </a:r>
            <a:endParaRPr lang="hr-H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629770" y="-5898"/>
            <a:ext cx="4972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hr-HR" sz="16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162</a:t>
            </a:r>
            <a:endParaRPr lang="hr-HR" sz="1600" dirty="0">
              <a:solidFill>
                <a:schemeClr val="bg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250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75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250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25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50"/>
                            </p:stCondLst>
                            <p:childTnLst>
                              <p:par>
                                <p:cTn id="6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250"/>
                                        <p:tgtEl>
                                          <p:spTgt spid="4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25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5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18" grpId="0" animBg="1"/>
      <p:bldP spid="6" grpId="0" build="allAtOnce" animBg="1"/>
      <p:bldP spid="14" grpId="0" build="allAtOnce" animBg="1"/>
      <p:bldP spid="16" grpId="0" build="allAtOnce"/>
      <p:bldP spid="17" grpId="0" build="allAtOnce" animBg="1"/>
      <p:bldP spid="19" grpId="0" build="allAtOnce"/>
      <p:bldP spid="45" grpId="0" build="allAtOnce" animBg="1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643050"/>
            <a:ext cx="892971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36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Isječak iz dokumentarca Mormonski kandidat </a:t>
            </a:r>
            <a:r>
              <a:rPr lang="hr-HR" sz="3200" i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prikaz poliginije u SAD-u</a:t>
            </a:r>
          </a:p>
        </p:txBody>
      </p:sp>
      <p:sp>
        <p:nvSpPr>
          <p:cNvPr id="6" name="Rectangle 5"/>
          <p:cNvSpPr/>
          <p:nvPr/>
        </p:nvSpPr>
        <p:spPr>
          <a:xfrm>
            <a:off x="357158" y="4143380"/>
            <a:ext cx="8143932" cy="4286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mtClean="0">
                <a:solidFill>
                  <a:schemeClr val="accent4"/>
                </a:solidFill>
                <a:latin typeface="Calibri" pitchFamily="34" charset="0"/>
                <a:cs typeface="Calibri" pitchFamily="34" charset="0"/>
                <a:hlinkClick r:id="rId3"/>
              </a:rPr>
              <a:t>https://drive.google.com/file/d/0B3j3fkaAq7drSG40RzBUZEdCYjA/edit?usp=sharing</a:t>
            </a:r>
            <a:endParaRPr lang="hr-HR">
              <a:solidFill>
                <a:schemeClr val="accent4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1"/>
          <p:cNvSpPr>
            <a:spLocks noChangeArrowheads="1"/>
          </p:cNvSpPr>
          <p:nvPr/>
        </p:nvSpPr>
        <p:spPr bwMode="auto">
          <a:xfrm>
            <a:off x="71438" y="0"/>
            <a:ext cx="8929687" cy="868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 algn="ctr" hangingPunct="0"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3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INCEST, EGZOGAMIJA I ENDOGAMIJA</a:t>
            </a:r>
          </a:p>
        </p:txBody>
      </p:sp>
      <p:sp>
        <p:nvSpPr>
          <p:cNvPr id="29" name="Rectangle 2"/>
          <p:cNvSpPr>
            <a:spLocks noChangeArrowheads="1"/>
          </p:cNvSpPr>
          <p:nvPr/>
        </p:nvSpPr>
        <p:spPr bwMode="auto">
          <a:xfrm>
            <a:off x="36513" y="928688"/>
            <a:ext cx="9143999" cy="57864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396000" indent="-396000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EGZOGAMIJA</a:t>
            </a:r>
            <a:r>
              <a:rPr lang="hr-HR" sz="2800" dirty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600" dirty="0">
                <a:latin typeface="Calibri" pitchFamily="34" charset="0"/>
                <a:ea typeface="WenQuanYi Micro Hei" charset="0"/>
                <a:cs typeface="Calibri" pitchFamily="34" charset="0"/>
              </a:rPr>
              <a:t>– kulturno pravilo koje </a:t>
            </a:r>
            <a:r>
              <a:rPr lang="hr-HR" sz="2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zabranjuje brak </a:t>
            </a:r>
            <a:r>
              <a:rPr lang="hr-HR" sz="2600" dirty="0">
                <a:latin typeface="Calibri" pitchFamily="34" charset="0"/>
                <a:ea typeface="WenQuanYi Micro Hei" charset="0"/>
                <a:cs typeface="Calibri" pitchFamily="34" charset="0"/>
              </a:rPr>
              <a:t>unutar srodničke (nasljedne) grupe</a:t>
            </a:r>
          </a:p>
          <a:p>
            <a:pPr marL="1138950" lvl="1" indent="-396000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C. </a:t>
            </a:r>
            <a:r>
              <a:rPr lang="hr-HR" sz="26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Lévi</a:t>
            </a:r>
            <a:r>
              <a:rPr lang="hr-HR" sz="2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-</a:t>
            </a:r>
            <a:r>
              <a:rPr lang="hr-HR" sz="26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Strauss</a:t>
            </a:r>
            <a:r>
              <a:rPr lang="hr-HR" sz="2600" dirty="0">
                <a:latin typeface="Calibri" pitchFamily="34" charset="0"/>
                <a:ea typeface="+mn-ea"/>
                <a:cs typeface="Calibri" pitchFamily="34" charset="0"/>
              </a:rPr>
              <a:t> – sklapanje saveza među grupama</a:t>
            </a:r>
            <a:endParaRPr lang="hr-HR" sz="2600" dirty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396000" indent="-396000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lang="hr-HR" sz="2600" dirty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396000" indent="-396000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lang="hr-HR" sz="2600" dirty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396000" indent="-396000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lang="hr-HR" sz="2600" dirty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396000" indent="-396000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ENDOGAMIJA</a:t>
            </a:r>
            <a:r>
              <a:rPr lang="hr-HR" sz="2800" dirty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600" dirty="0">
                <a:latin typeface="Calibri" pitchFamily="34" charset="0"/>
                <a:ea typeface="WenQuanYi Micro Hei" charset="0"/>
                <a:cs typeface="Calibri" pitchFamily="34" charset="0"/>
              </a:rPr>
              <a:t>– </a:t>
            </a:r>
            <a:r>
              <a:rPr lang="hr-HR" sz="2600" u="sng" dirty="0">
                <a:latin typeface="Calibri" pitchFamily="34" charset="0"/>
                <a:ea typeface="WenQuanYi Micro Hei" charset="0"/>
                <a:cs typeface="Calibri" pitchFamily="34" charset="0"/>
              </a:rPr>
              <a:t>pojava</a:t>
            </a:r>
            <a:r>
              <a:rPr lang="hr-HR" sz="2600" dirty="0">
                <a:latin typeface="Calibri" pitchFamily="34" charset="0"/>
                <a:ea typeface="WenQuanYi Micro Hei" charset="0"/>
                <a:cs typeface="Calibri" pitchFamily="34" charset="0"/>
              </a:rPr>
              <a:t> sklapanja braka </a:t>
            </a:r>
            <a:r>
              <a:rPr lang="hr-HR" sz="2600" b="1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unutar pojedine grupe</a:t>
            </a:r>
          </a:p>
          <a:p>
            <a:pPr marL="1138950" lvl="1" indent="-396000" hangingPunct="0">
              <a:spcBef>
                <a:spcPts val="6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600" dirty="0">
                <a:latin typeface="Calibri" pitchFamily="34" charset="0"/>
                <a:ea typeface="WenQuanYi Micro Hei" charset="0"/>
                <a:cs typeface="Calibri" pitchFamily="34" charset="0"/>
              </a:rPr>
              <a:t>više statistička pravilnost nego </a:t>
            </a:r>
            <a:r>
              <a:rPr lang="hr-HR" sz="2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društvena </a:t>
            </a:r>
            <a:r>
              <a:rPr lang="hr-HR" sz="2600" dirty="0">
                <a:latin typeface="Calibri" pitchFamily="34" charset="0"/>
                <a:ea typeface="WenQuanYi Micro Hei" charset="0"/>
                <a:cs typeface="Calibri" pitchFamily="34" charset="0"/>
              </a:rPr>
              <a:t>norma</a:t>
            </a:r>
          </a:p>
          <a:p>
            <a:pPr marL="1138950" lvl="1" indent="-396000" hangingPunct="0">
              <a:spcBef>
                <a:spcPts val="6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600" dirty="0">
                <a:latin typeface="Calibri" pitchFamily="34" charset="0"/>
                <a:ea typeface="WenQuanYi Micro Hei" charset="0"/>
                <a:cs typeface="Calibri" pitchFamily="34" charset="0"/>
              </a:rPr>
              <a:t>karakteristična za razvijena, industrijska društva</a:t>
            </a:r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4810996"/>
              </p:ext>
            </p:extLst>
          </p:nvPr>
        </p:nvGraphicFramePr>
        <p:xfrm>
          <a:off x="714375" y="2643182"/>
          <a:ext cx="7786742" cy="1224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572387"/>
                <a:gridCol w="4214355"/>
              </a:tblGrid>
              <a:tr h="408000">
                <a:tc>
                  <a:txBody>
                    <a:bodyPr/>
                    <a:lstStyle/>
                    <a:p>
                      <a:pPr algn="ctr"/>
                      <a:r>
                        <a:rPr lang="hr-HR" sz="20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itchFamily="34" charset="0"/>
                          <a:cs typeface="Calibri" pitchFamily="34" charset="0"/>
                        </a:rPr>
                        <a:t>TABU INCESTA</a:t>
                      </a:r>
                      <a:endParaRPr lang="hr-HR" sz="2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0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itchFamily="34" charset="0"/>
                          <a:cs typeface="Calibri" pitchFamily="34" charset="0"/>
                        </a:rPr>
                        <a:t>EGZOGAMIJA</a:t>
                      </a:r>
                      <a:endParaRPr lang="hr-HR" sz="2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</a:tr>
              <a:tr h="408000">
                <a:tc>
                  <a:txBody>
                    <a:bodyPr/>
                    <a:lstStyle/>
                    <a:p>
                      <a:pPr algn="ctr"/>
                      <a:r>
                        <a:rPr lang="hr-HR" sz="2000" dirty="0" smtClean="0">
                          <a:effectLst/>
                          <a:latin typeface="Calibri" pitchFamily="34" charset="0"/>
                          <a:cs typeface="Calibri" pitchFamily="34" charset="0"/>
                        </a:rPr>
                        <a:t>zabrana </a:t>
                      </a:r>
                      <a:r>
                        <a:rPr lang="hr-HR" sz="2000" b="1" dirty="0" smtClean="0"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spolnog odnosa</a:t>
                      </a:r>
                      <a:endParaRPr lang="hr-HR" sz="2000" b="1" dirty="0"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000" dirty="0" smtClean="0">
                          <a:effectLst/>
                          <a:latin typeface="Calibri" pitchFamily="34" charset="0"/>
                          <a:cs typeface="Calibri" pitchFamily="34" charset="0"/>
                        </a:rPr>
                        <a:t>zabrana </a:t>
                      </a:r>
                      <a:r>
                        <a:rPr lang="hr-HR" sz="2000" b="1" dirty="0" smtClean="0"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braka</a:t>
                      </a:r>
                      <a:endParaRPr lang="hr-HR" sz="2000" b="1" dirty="0"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</a:tr>
              <a:tr h="408000">
                <a:tc>
                  <a:txBody>
                    <a:bodyPr/>
                    <a:lstStyle/>
                    <a:p>
                      <a:pPr algn="ctr"/>
                      <a:r>
                        <a:rPr lang="hr-HR" sz="2000" dirty="0" smtClean="0">
                          <a:effectLst/>
                          <a:latin typeface="Calibri" pitchFamily="34" charset="0"/>
                          <a:cs typeface="Calibri" pitchFamily="34" charset="0"/>
                        </a:rPr>
                        <a:t>odnosi se na </a:t>
                      </a:r>
                      <a:r>
                        <a:rPr lang="hr-HR" sz="2000" b="1" dirty="0" smtClean="0"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nuklearnu</a:t>
                      </a:r>
                      <a:r>
                        <a:rPr lang="hr-HR" sz="2000" b="1" baseline="0" dirty="0" smtClean="0"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 obitelj</a:t>
                      </a:r>
                      <a:endParaRPr lang="hr-HR" sz="2000" b="1" dirty="0"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000" dirty="0" smtClean="0">
                          <a:effectLst/>
                          <a:latin typeface="Calibri" pitchFamily="34" charset="0"/>
                          <a:cs typeface="Calibri" pitchFamily="34" charset="0"/>
                        </a:rPr>
                        <a:t>odnosi se</a:t>
                      </a:r>
                      <a:r>
                        <a:rPr lang="hr-HR" sz="2000" baseline="0" dirty="0" smtClean="0">
                          <a:effectLst/>
                          <a:latin typeface="Calibri" pitchFamily="34" charset="0"/>
                          <a:cs typeface="Calibri" pitchFamily="34" charset="0"/>
                        </a:rPr>
                        <a:t> na </a:t>
                      </a:r>
                      <a:r>
                        <a:rPr lang="hr-HR" sz="2000" b="1" baseline="0" dirty="0" smtClean="0"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šire</a:t>
                      </a:r>
                      <a:r>
                        <a:rPr lang="hr-HR" sz="2000" b="1" baseline="0" dirty="0" smtClean="0">
                          <a:effectLst/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hr-HR" sz="2000" b="1" baseline="0" dirty="0" smtClean="0"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srodničke</a:t>
                      </a:r>
                      <a:r>
                        <a:rPr lang="hr-HR" sz="2000" b="1" baseline="0" dirty="0" smtClean="0">
                          <a:effectLst/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hr-HR" sz="2000" b="1" baseline="0" dirty="0" smtClean="0"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grupe</a:t>
                      </a:r>
                      <a:endParaRPr lang="hr-HR" sz="2000" b="1" dirty="0"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121618" y="-589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hr-HR" sz="16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162 – 163</a:t>
            </a:r>
            <a:endParaRPr lang="hr-HR" sz="1600" dirty="0">
              <a:solidFill>
                <a:schemeClr val="bg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5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1" dur="25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1" dur="250"/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"/>
                            </p:stCondLst>
                            <p:childTnLst>
                              <p:par>
                                <p:cTn id="23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5" dur="250"/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9" dur="250"/>
                                        <p:tgtEl>
                                          <p:spTgt spid="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8629770" y="-5898"/>
            <a:ext cx="4972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hr-HR" sz="16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163</a:t>
            </a:r>
            <a:endParaRPr lang="hr-HR" sz="1600" dirty="0">
              <a:solidFill>
                <a:schemeClr val="bg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Rectangle 1"/>
          <p:cNvSpPr>
            <a:spLocks noChangeArrowheads="1"/>
          </p:cNvSpPr>
          <p:nvPr/>
        </p:nvSpPr>
        <p:spPr bwMode="auto">
          <a:xfrm>
            <a:off x="71438" y="142857"/>
            <a:ext cx="8929687" cy="71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 algn="ctr" hangingPunct="0"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4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INCEST </a:t>
            </a:r>
            <a:r>
              <a:rPr lang="hr-HR" sz="40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(SOCIOLOŠKA OBJAŠNJENJA)</a:t>
            </a:r>
          </a:p>
        </p:txBody>
      </p:sp>
      <p:sp>
        <p:nvSpPr>
          <p:cNvPr id="29" name="Rectangle 2"/>
          <p:cNvSpPr>
            <a:spLocks noChangeArrowheads="1"/>
          </p:cNvSpPr>
          <p:nvPr/>
        </p:nvSpPr>
        <p:spPr bwMode="auto">
          <a:xfrm>
            <a:off x="214313" y="928688"/>
            <a:ext cx="8786812" cy="57864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396000" indent="-396000" hangingPunct="0">
              <a:spcBef>
                <a:spcPts val="6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izbjegavanje incesta </a:t>
            </a:r>
            <a:r>
              <a:rPr lang="hr-HR" sz="2600" dirty="0">
                <a:latin typeface="Calibri" pitchFamily="34" charset="0"/>
                <a:ea typeface="WenQuanYi Micro Hei" charset="0"/>
                <a:cs typeface="Calibri" pitchFamily="34" charset="0"/>
              </a:rPr>
              <a:t>(univerzalno) i </a:t>
            </a:r>
            <a:r>
              <a:rPr lang="hr-HR" sz="2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tabu incesta </a:t>
            </a:r>
            <a:r>
              <a:rPr lang="hr-HR" sz="2600" dirty="0">
                <a:latin typeface="Calibri" pitchFamily="34" charset="0"/>
                <a:ea typeface="WenQuanYi Micro Hei" charset="0"/>
                <a:cs typeface="Calibri" pitchFamily="34" charset="0"/>
              </a:rPr>
              <a:t>(postoji samo u nekim kulturama)</a:t>
            </a:r>
          </a:p>
          <a:p>
            <a:pPr marL="396000" indent="-396000" hangingPunct="0">
              <a:spcBef>
                <a:spcPts val="6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kraljevski incest </a:t>
            </a:r>
            <a:r>
              <a:rPr lang="hr-HR" sz="2600" dirty="0">
                <a:latin typeface="Calibri" pitchFamily="34" charset="0"/>
                <a:ea typeface="WenQuanYi Micro Hei" charset="0"/>
                <a:cs typeface="Calibri" pitchFamily="34" charset="0"/>
              </a:rPr>
              <a:t>– incest među pripadnicima vladajuće grupe </a:t>
            </a:r>
            <a:r>
              <a:rPr lang="hr-HR" sz="26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(npr. stari Egipat</a:t>
            </a:r>
            <a:r>
              <a:rPr lang="hr-HR" sz="2600" i="1" dirty="0">
                <a:latin typeface="Calibri" pitchFamily="34" charset="0"/>
                <a:ea typeface="WenQuanYi Micro Hei" charset="0"/>
                <a:cs typeface="Calibri" pitchFamily="34" charset="0"/>
              </a:rPr>
              <a:t>, Inke, vladari na Havajima)</a:t>
            </a:r>
          </a:p>
          <a:p>
            <a:pPr marL="396000" indent="-396000" hangingPunct="0">
              <a:spcBef>
                <a:spcPts val="1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600" dirty="0">
                <a:latin typeface="Calibri" pitchFamily="34" charset="0"/>
                <a:ea typeface="WenQuanYi Micro Hei" charset="0"/>
                <a:cs typeface="Calibri" pitchFamily="34" charset="0"/>
              </a:rPr>
              <a:t>objašnjenja incesta:</a:t>
            </a:r>
          </a:p>
          <a:p>
            <a:pPr marL="1138950" lvl="1" indent="-396000" hangingPunct="0">
              <a:spcBef>
                <a:spcPts val="6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lang="hr-HR" sz="2600" dirty="0"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605507" y="3401702"/>
            <a:ext cx="3571875" cy="531354"/>
          </a:xfrm>
          <a:prstGeom prst="rect">
            <a:avLst/>
          </a:prstGeom>
          <a:solidFill>
            <a:srgbClr val="00800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BIOLOŠKO </a:t>
            </a:r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– PSIHOLOŠKA</a:t>
            </a:r>
            <a:endParaRPr lang="hr-H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220338" y="3401702"/>
            <a:ext cx="3312102" cy="531354"/>
          </a:xfrm>
          <a:prstGeom prst="rect">
            <a:avLst/>
          </a:prstGeom>
          <a:solidFill>
            <a:srgbClr val="C0000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SOCIO – KULTURNA</a:t>
            </a:r>
            <a:endParaRPr lang="hr-H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0" y="4005064"/>
            <a:ext cx="4536504" cy="28315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8000" indent="-288000" hangingPunct="0">
              <a:spcBef>
                <a:spcPts val="6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/>
            </a:pPr>
            <a:r>
              <a:rPr lang="hr-H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B. </a:t>
            </a:r>
            <a:r>
              <a:rPr lang="hr-HR" sz="24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Malinowski</a:t>
            </a:r>
            <a:r>
              <a:rPr lang="hr-H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 </a:t>
            </a:r>
            <a:r>
              <a:rPr lang="hr-HR" sz="2400" dirty="0">
                <a:latin typeface="Calibri" pitchFamily="34" charset="0"/>
                <a:ea typeface="+mn-ea"/>
                <a:cs typeface="Calibri" pitchFamily="34" charset="0"/>
              </a:rPr>
              <a:t>– incest bi izazvao ljubomoru i kaos u društvu te ugrozio strukturu obitelji</a:t>
            </a:r>
          </a:p>
          <a:p>
            <a:pPr marL="288000" indent="-288000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/>
            </a:pPr>
            <a:r>
              <a:rPr lang="hr-H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C. </a:t>
            </a:r>
            <a:r>
              <a:rPr lang="hr-HR" sz="24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Lévi</a:t>
            </a:r>
            <a:r>
              <a:rPr lang="hr-H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-</a:t>
            </a:r>
            <a:r>
              <a:rPr lang="hr-HR" sz="24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Strauss</a:t>
            </a:r>
            <a:r>
              <a:rPr lang="hr-H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 </a:t>
            </a:r>
            <a:r>
              <a:rPr lang="hr-HR" sz="2400" dirty="0" smtClean="0">
                <a:latin typeface="Calibri" pitchFamily="34" charset="0"/>
                <a:ea typeface="+mn-ea"/>
                <a:cs typeface="Calibri" pitchFamily="34" charset="0"/>
              </a:rPr>
              <a:t>– incest označava </a:t>
            </a:r>
            <a:r>
              <a:rPr lang="hr-HR" sz="2400" dirty="0">
                <a:latin typeface="Calibri" pitchFamily="34" charset="0"/>
                <a:ea typeface="+mn-ea"/>
                <a:cs typeface="Calibri" pitchFamily="34" charset="0"/>
              </a:rPr>
              <a:t>prijelaz ljudske vrste iz prirode u </a:t>
            </a:r>
            <a:r>
              <a:rPr lang="hr-HR" sz="2400" dirty="0" smtClean="0">
                <a:latin typeface="Calibri" pitchFamily="34" charset="0"/>
                <a:ea typeface="+mn-ea"/>
                <a:cs typeface="Calibri" pitchFamily="34" charset="0"/>
              </a:rPr>
              <a:t>kulturu – prisiljava na stvaranje saveza s drugim grupama</a:t>
            </a:r>
            <a:endParaRPr lang="hr-HR" sz="24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5179" y="4005064"/>
            <a:ext cx="4214813" cy="24622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8000" indent="-288000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/>
            </a:pP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funkcionalnost zabrane</a:t>
            </a:r>
            <a:r>
              <a:rPr lang="hr-HR" sz="2400" dirty="0" smtClean="0">
                <a:latin typeface="Calibri" pitchFamily="34" charset="0"/>
                <a:ea typeface="+mn-ea"/>
                <a:cs typeface="Calibri" pitchFamily="34" charset="0"/>
              </a:rPr>
              <a:t> </a:t>
            </a:r>
            <a:r>
              <a:rPr lang="hr-HR" sz="2400" dirty="0">
                <a:latin typeface="Calibri" pitchFamily="34" charset="0"/>
                <a:ea typeface="+mn-ea"/>
                <a:cs typeface="Calibri" pitchFamily="34" charset="0"/>
              </a:rPr>
              <a:t>– smanjenje genetskih malformacija potomstva</a:t>
            </a:r>
          </a:p>
          <a:p>
            <a:pPr marL="288000" indent="-288000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/>
            </a:pPr>
            <a:r>
              <a:rPr lang="hr-H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E. </a:t>
            </a:r>
            <a:r>
              <a:rPr lang="hr-HR" sz="24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Westermarck</a:t>
            </a:r>
            <a:r>
              <a:rPr lang="hr-H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 </a:t>
            </a:r>
            <a:r>
              <a:rPr lang="hr-HR" sz="2400" dirty="0">
                <a:latin typeface="Calibri" pitchFamily="34" charset="0"/>
                <a:ea typeface="+mn-ea"/>
                <a:cs typeface="Calibri" pitchFamily="34" charset="0"/>
              </a:rPr>
              <a:t>– </a:t>
            </a:r>
            <a:r>
              <a:rPr lang="hr-HR" sz="2400" dirty="0" smtClean="0">
                <a:latin typeface="Calibri" pitchFamily="34" charset="0"/>
                <a:ea typeface="+mn-ea"/>
                <a:cs typeface="Calibri" pitchFamily="34" charset="0"/>
              </a:rPr>
              <a:t>„nezainteresiranost </a:t>
            </a:r>
            <a:r>
              <a:rPr lang="hr-HR" sz="2400" dirty="0">
                <a:latin typeface="Calibri" pitchFamily="34" charset="0"/>
                <a:ea typeface="+mn-ea"/>
                <a:cs typeface="Calibri" pitchFamily="34" charset="0"/>
              </a:rPr>
              <a:t>zbog </a:t>
            </a:r>
            <a:r>
              <a:rPr lang="hr-HR" sz="2400" dirty="0" smtClean="0">
                <a:latin typeface="Calibri" pitchFamily="34" charset="0"/>
                <a:ea typeface="+mn-ea"/>
                <a:cs typeface="Calibri" pitchFamily="34" charset="0"/>
              </a:rPr>
              <a:t>bliskosti” </a:t>
            </a:r>
            <a:r>
              <a:rPr lang="hr-HR" sz="2400" dirty="0">
                <a:latin typeface="Calibri" pitchFamily="34" charset="0"/>
                <a:ea typeface="+mn-ea"/>
                <a:cs typeface="Calibri" pitchFamily="34" charset="0"/>
              </a:rPr>
              <a:t>(primjer – kibuci)</a:t>
            </a:r>
          </a:p>
        </p:txBody>
      </p:sp>
      <p:pic>
        <p:nvPicPr>
          <p:cNvPr id="8" name="Picture 7" descr="wbmalinowski_wideweb__430x25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7695" y="258461"/>
            <a:ext cx="5196793" cy="302116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5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25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7" dur="250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5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 animBg="1"/>
      <p:bldP spid="7" grpId="0" build="allAtOnce" animBg="1"/>
      <p:bldP spid="9" grpId="0" uiExpand="1" build="allAtOnce"/>
      <p:bldP spid="10" grpId="0" uiExpand="1" build="allAtOnce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1"/>
          <p:cNvSpPr>
            <a:spLocks noChangeArrowheads="1"/>
          </p:cNvSpPr>
          <p:nvPr/>
        </p:nvSpPr>
        <p:spPr bwMode="auto">
          <a:xfrm>
            <a:off x="71438" y="71438"/>
            <a:ext cx="8929687" cy="71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 algn="ctr" hangingPunct="0"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4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ALTERNATIVNI STILOVI ŽIVOTA</a:t>
            </a:r>
          </a:p>
        </p:txBody>
      </p:sp>
      <p:sp>
        <p:nvSpPr>
          <p:cNvPr id="29" name="Rectangle 2"/>
          <p:cNvSpPr>
            <a:spLocks noChangeArrowheads="1"/>
          </p:cNvSpPr>
          <p:nvPr/>
        </p:nvSpPr>
        <p:spPr bwMode="auto">
          <a:xfrm>
            <a:off x="214313" y="908720"/>
            <a:ext cx="8786812" cy="57864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marL="395288" indent="-395288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dirty="0">
                <a:latin typeface="Calibri" pitchFamily="34" charset="0"/>
                <a:cs typeface="Calibri" pitchFamily="34" charset="0"/>
              </a:rPr>
              <a:t>odnosi se na alternativu </a:t>
            </a:r>
            <a:r>
              <a:rPr lang="hr-HR" sz="2800" dirty="0" smtClean="0">
                <a:latin typeface="Calibri" pitchFamily="34" charset="0"/>
                <a:cs typeface="Calibri" pitchFamily="34" charset="0"/>
              </a:rPr>
              <a:t>obiteljskom/bračnom </a:t>
            </a:r>
            <a:r>
              <a:rPr lang="hr-HR" sz="2800" dirty="0">
                <a:latin typeface="Calibri" pitchFamily="34" charset="0"/>
                <a:cs typeface="Calibri" pitchFamily="34" charset="0"/>
              </a:rPr>
              <a:t>životu</a:t>
            </a:r>
          </a:p>
          <a:p>
            <a:pPr marL="395288" indent="-395288" hangingPunct="0">
              <a:spcBef>
                <a:spcPts val="1200"/>
              </a:spcBef>
              <a:buClr>
                <a:schemeClr val="tx1"/>
              </a:buClr>
              <a:buSzPct val="100000"/>
              <a:buFont typeface="Times New Roman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hr-HR" sz="2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50026" y="1621517"/>
            <a:ext cx="2571750" cy="857264"/>
          </a:xfrm>
          <a:prstGeom prst="rect">
            <a:avLst/>
          </a:prstGeom>
          <a:solidFill>
            <a:srgbClr val="00206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2400" b="1" dirty="0">
                <a:latin typeface="Calibri" pitchFamily="34" charset="0"/>
                <a:ea typeface="+mn-ea"/>
                <a:cs typeface="Calibri" pitchFamily="34" charset="0"/>
              </a:rPr>
              <a:t>KOMUNE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3358587" y="1621517"/>
            <a:ext cx="2386013" cy="857264"/>
          </a:xfrm>
          <a:prstGeom prst="rect">
            <a:avLst/>
          </a:prstGeom>
          <a:solidFill>
            <a:srgbClr val="C0000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2400" b="1" dirty="0">
                <a:latin typeface="Calibri" pitchFamily="34" charset="0"/>
                <a:ea typeface="+mn-ea"/>
                <a:cs typeface="Calibri" pitchFamily="34" charset="0"/>
              </a:rPr>
              <a:t>KOHABITACIJA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6281411" y="1621517"/>
            <a:ext cx="2714625" cy="857264"/>
          </a:xfrm>
          <a:prstGeom prst="rect">
            <a:avLst/>
          </a:prstGeom>
          <a:solidFill>
            <a:srgbClr val="00800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2400" b="1" dirty="0">
                <a:latin typeface="Calibri" pitchFamily="34" charset="0"/>
                <a:ea typeface="+mn-ea"/>
                <a:cs typeface="Calibri" pitchFamily="34" charset="0"/>
              </a:rPr>
              <a:t>SAMAČKA DOMAĆINSTVA</a:t>
            </a: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71438" y="2641220"/>
            <a:ext cx="2928926" cy="401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7338" indent="-287338" hangingPunct="0">
              <a:lnSpc>
                <a:spcPct val="93000"/>
              </a:lnSpc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</a:pP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oblik zajedničkog življenja</a:t>
            </a:r>
          </a:p>
          <a:p>
            <a:pPr marL="287338" indent="-287338" hangingPunct="0">
              <a:lnSpc>
                <a:spcPct val="93000"/>
              </a:lnSpc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</a:pPr>
            <a:r>
              <a:rPr lang="hr-HR" sz="2200" i="1" dirty="0">
                <a:latin typeface="Calibri" pitchFamily="34" charset="0"/>
                <a:cs typeface="Calibri" pitchFamily="34" charset="0"/>
              </a:rPr>
              <a:t>primjeri – </a:t>
            </a:r>
            <a:r>
              <a:rPr lang="hr-HR" sz="2200" i="1" dirty="0" err="1">
                <a:latin typeface="Calibri" pitchFamily="34" charset="0"/>
                <a:cs typeface="Calibri" pitchFamily="34" charset="0"/>
              </a:rPr>
              <a:t>Oneida</a:t>
            </a:r>
            <a:r>
              <a:rPr lang="hr-HR" sz="2200" i="1" dirty="0">
                <a:latin typeface="Calibri" pitchFamily="34" charset="0"/>
                <a:cs typeface="Calibri" pitchFamily="34" charset="0"/>
              </a:rPr>
              <a:t>, </a:t>
            </a:r>
            <a:r>
              <a:rPr lang="hr-HR" sz="2200" i="1" dirty="0" err="1">
                <a:latin typeface="Calibri" pitchFamily="34" charset="0"/>
                <a:cs typeface="Calibri" pitchFamily="34" charset="0"/>
              </a:rPr>
              <a:t>hippiji</a:t>
            </a:r>
            <a:r>
              <a:rPr lang="hr-HR" sz="2200" i="1" dirty="0">
                <a:latin typeface="Calibri" pitchFamily="34" charset="0"/>
                <a:cs typeface="Calibri" pitchFamily="34" charset="0"/>
              </a:rPr>
              <a:t> 60-ih i izraelski kibuci</a:t>
            </a:r>
          </a:p>
          <a:p>
            <a:pPr marL="287338" indent="-287338" hangingPunct="0">
              <a:lnSpc>
                <a:spcPct val="93000"/>
              </a:lnSpc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</a:pPr>
            <a:r>
              <a:rPr lang="hr-HR" sz="2200" dirty="0">
                <a:latin typeface="Calibri" pitchFamily="34" charset="0"/>
                <a:cs typeface="Calibri" pitchFamily="34" charset="0"/>
              </a:rPr>
              <a:t>članovi komune se osjećaju  kao </a:t>
            </a:r>
            <a:r>
              <a:rPr lang="hr-HR" sz="2200" dirty="0" smtClean="0">
                <a:latin typeface="Calibri" pitchFamily="34" charset="0"/>
                <a:cs typeface="Calibri" pitchFamily="34" charset="0"/>
              </a:rPr>
              <a:t>„autsajderi”</a:t>
            </a:r>
            <a:endParaRPr lang="hr-HR" sz="2200" dirty="0">
              <a:latin typeface="Calibri" pitchFamily="34" charset="0"/>
              <a:cs typeface="Calibri" pitchFamily="34" charset="0"/>
            </a:endParaRPr>
          </a:p>
          <a:p>
            <a:pPr marL="287338" indent="-287338" hangingPunct="0">
              <a:lnSpc>
                <a:spcPct val="93000"/>
              </a:lnSpc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</a:pPr>
            <a:r>
              <a:rPr lang="hr-HR" sz="2200" dirty="0">
                <a:latin typeface="Calibri" pitchFamily="34" charset="0"/>
                <a:cs typeface="Calibri" pitchFamily="34" charset="0"/>
              </a:rPr>
              <a:t>obiteljske vrijednosti prevladaju čak i u komuni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3214688" y="2641220"/>
            <a:ext cx="2786062" cy="2918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87338" indent="-287338" hangingPunct="0">
              <a:lnSpc>
                <a:spcPct val="93000"/>
              </a:lnSpc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</a:pPr>
            <a:r>
              <a:rPr lang="hr-HR" sz="2200" dirty="0">
                <a:latin typeface="Calibri" pitchFamily="34" charset="0"/>
                <a:cs typeface="Calibri" pitchFamily="34" charset="0"/>
              </a:rPr>
              <a:t>zajednički život </a:t>
            </a: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bez formalno </a:t>
            </a: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sklopljenog </a:t>
            </a: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braka</a:t>
            </a:r>
          </a:p>
          <a:p>
            <a:pPr marL="287338" indent="-287338" hangingPunct="0">
              <a:lnSpc>
                <a:spcPct val="93000"/>
              </a:lnSpc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</a:pPr>
            <a:r>
              <a:rPr lang="hr-HR" sz="2200" i="1" dirty="0">
                <a:latin typeface="Calibri" pitchFamily="34" charset="0"/>
                <a:cs typeface="Calibri" pitchFamily="34" charset="0"/>
              </a:rPr>
              <a:t>Švedska – 99% parova živi zajedno prije braka</a:t>
            </a:r>
          </a:p>
          <a:p>
            <a:pPr marL="287338" indent="-287338" hangingPunct="0">
              <a:lnSpc>
                <a:spcPct val="93000"/>
              </a:lnSpc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</a:pPr>
            <a:r>
              <a:rPr lang="hr-HR" sz="2200" dirty="0" smtClean="0">
                <a:latin typeface="Calibri" pitchFamily="34" charset="0"/>
                <a:cs typeface="Calibri" pitchFamily="34" charset="0"/>
              </a:rPr>
              <a:t>„probni rok” </a:t>
            </a:r>
            <a:r>
              <a:rPr lang="hr-HR" sz="2200" dirty="0">
                <a:latin typeface="Calibri" pitchFamily="34" charset="0"/>
                <a:cs typeface="Calibri" pitchFamily="34" charset="0"/>
              </a:rPr>
              <a:t>prije sklapanja </a:t>
            </a:r>
            <a:r>
              <a:rPr lang="hr-HR" sz="2200" dirty="0" smtClean="0">
                <a:latin typeface="Calibri" pitchFamily="34" charset="0"/>
                <a:cs typeface="Calibri" pitchFamily="34" charset="0"/>
              </a:rPr>
              <a:t>braka</a:t>
            </a:r>
            <a:endParaRPr lang="hr-HR" sz="22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6281411" y="2641220"/>
            <a:ext cx="2643187" cy="2954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87338" indent="-287338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</a:pPr>
            <a:r>
              <a:rPr lang="hr-HR" sz="2200" dirty="0">
                <a:latin typeface="Calibri" pitchFamily="34" charset="0"/>
                <a:cs typeface="Calibri" pitchFamily="34" charset="0"/>
              </a:rPr>
              <a:t>posljedica kasnijeg stupanja u brak i većeg broja razvoda</a:t>
            </a:r>
          </a:p>
          <a:p>
            <a:pPr marL="287338" indent="-287338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</a:pPr>
            <a:r>
              <a:rPr lang="hr-HR" sz="2200" b="1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manji dr. pritisak</a:t>
            </a:r>
            <a:r>
              <a:rPr lang="hr-HR" sz="2200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hr-HR" sz="2200" dirty="0">
                <a:latin typeface="Calibri" pitchFamily="34" charset="0"/>
                <a:cs typeface="Calibri" pitchFamily="34" charset="0"/>
              </a:rPr>
              <a:t>(na žene) i </a:t>
            </a:r>
            <a:r>
              <a:rPr lang="hr-HR" sz="2200" b="1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karijera</a:t>
            </a:r>
            <a:r>
              <a:rPr lang="hr-HR" sz="2200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hr-HR" sz="2200" dirty="0">
                <a:latin typeface="Calibri" pitchFamily="34" charset="0"/>
                <a:cs typeface="Calibri" pitchFamily="34" charset="0"/>
              </a:rPr>
              <a:t>(ekonomska neovisnost žene)</a:t>
            </a:r>
          </a:p>
        </p:txBody>
      </p:sp>
      <p:cxnSp>
        <p:nvCxnSpPr>
          <p:cNvPr id="17" name="Straight Connector 16"/>
          <p:cNvCxnSpPr>
            <a:cxnSpLocks noChangeShapeType="1"/>
          </p:cNvCxnSpPr>
          <p:nvPr/>
        </p:nvCxnSpPr>
        <p:spPr bwMode="auto">
          <a:xfrm rot="5400000">
            <a:off x="589075" y="4194834"/>
            <a:ext cx="5002213" cy="1587"/>
          </a:xfrm>
          <a:prstGeom prst="line">
            <a:avLst/>
          </a:prstGeom>
          <a:noFill/>
          <a:ln w="12700" algn="ctr">
            <a:solidFill>
              <a:schemeClr val="tx1"/>
            </a:solidFill>
            <a:prstDash val="dash"/>
            <a:round/>
            <a:headEnd/>
            <a:tailEnd/>
          </a:ln>
        </p:spPr>
      </p:cxnSp>
      <p:cxnSp>
        <p:nvCxnSpPr>
          <p:cNvPr id="18" name="Straight Connector 17"/>
          <p:cNvCxnSpPr>
            <a:cxnSpLocks noChangeShapeType="1"/>
          </p:cNvCxnSpPr>
          <p:nvPr/>
        </p:nvCxnSpPr>
        <p:spPr bwMode="auto">
          <a:xfrm rot="5400000">
            <a:off x="3511899" y="4194834"/>
            <a:ext cx="5002213" cy="1587"/>
          </a:xfrm>
          <a:prstGeom prst="line">
            <a:avLst/>
          </a:prstGeom>
          <a:noFill/>
          <a:ln w="12700" algn="ctr">
            <a:solidFill>
              <a:schemeClr val="tx1"/>
            </a:solidFill>
            <a:prstDash val="dash"/>
            <a:round/>
            <a:headEnd/>
            <a:tailEnd/>
          </a:ln>
        </p:spPr>
      </p:cxnSp>
      <p:sp>
        <p:nvSpPr>
          <p:cNvPr id="16" name="TextBox 15"/>
          <p:cNvSpPr txBox="1"/>
          <p:nvPr/>
        </p:nvSpPr>
        <p:spPr>
          <a:xfrm>
            <a:off x="8121618" y="-589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hr-HR" sz="16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169 – 170</a:t>
            </a:r>
            <a:endParaRPr lang="hr-HR" sz="1600" dirty="0">
              <a:solidFill>
                <a:schemeClr val="bg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5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5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25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25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25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25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75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5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5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75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5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5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5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 animBg="1"/>
      <p:bldP spid="11" grpId="0" build="allAtOnce" animBg="1"/>
      <p:bldP spid="12" grpId="0" build="allAtOnce" animBg="1"/>
      <p:bldP spid="13" grpId="0" build="allAtOnce"/>
      <p:bldP spid="14" grpId="0" uiExpand="1" build="allAtOnce"/>
      <p:bldP spid="15" grpId="0" uiExpand="1" build="allAtOnce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57488" y="202596"/>
            <a:ext cx="2448000" cy="575438"/>
          </a:xfrm>
          <a:prstGeom prst="rect">
            <a:avLst/>
          </a:prstGeom>
          <a:solidFill>
            <a:srgbClr val="002060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32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BRAK</a:t>
            </a:r>
            <a:endParaRPr lang="hr-HR" sz="3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85720" y="1442461"/>
            <a:ext cx="2448000" cy="504000"/>
          </a:xfrm>
          <a:prstGeom prst="rect">
            <a:avLst/>
          </a:prstGeom>
          <a:solidFill>
            <a:srgbClr val="002060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MONOGAMIJA</a:t>
            </a:r>
          </a:p>
        </p:txBody>
      </p:sp>
      <p:sp>
        <p:nvSpPr>
          <p:cNvPr id="4" name="Rectangle 3"/>
          <p:cNvSpPr/>
          <p:nvPr/>
        </p:nvSpPr>
        <p:spPr>
          <a:xfrm>
            <a:off x="4786314" y="1442461"/>
            <a:ext cx="2448000" cy="504000"/>
          </a:xfrm>
          <a:prstGeom prst="rect">
            <a:avLst/>
          </a:prstGeom>
          <a:solidFill>
            <a:srgbClr val="C00000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POLIGAMIJA</a:t>
            </a:r>
          </a:p>
        </p:txBody>
      </p:sp>
      <p:cxnSp>
        <p:nvCxnSpPr>
          <p:cNvPr id="5" name="Elbow Connector 4"/>
          <p:cNvCxnSpPr>
            <a:stCxn id="2" idx="2"/>
            <a:endCxn id="3" idx="0"/>
          </p:cNvCxnSpPr>
          <p:nvPr/>
        </p:nvCxnSpPr>
        <p:spPr>
          <a:xfrm rot="5400000">
            <a:off x="2463391" y="-175637"/>
            <a:ext cx="664427" cy="2571768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Elbow Connector 5"/>
          <p:cNvCxnSpPr>
            <a:stCxn id="2" idx="2"/>
            <a:endCxn id="4" idx="0"/>
          </p:cNvCxnSpPr>
          <p:nvPr/>
        </p:nvCxnSpPr>
        <p:spPr>
          <a:xfrm rot="16200000" flipH="1">
            <a:off x="4713688" y="145834"/>
            <a:ext cx="664427" cy="1928826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3929058" y="2561191"/>
            <a:ext cx="1928826" cy="504000"/>
          </a:xfrm>
          <a:prstGeom prst="rect">
            <a:avLst/>
          </a:prstGeom>
          <a:solidFill>
            <a:srgbClr val="FF0000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POLIGINIJA</a:t>
            </a:r>
          </a:p>
        </p:txBody>
      </p:sp>
      <p:sp>
        <p:nvSpPr>
          <p:cNvPr id="8" name="Rectangle 7"/>
          <p:cNvSpPr/>
          <p:nvPr/>
        </p:nvSpPr>
        <p:spPr>
          <a:xfrm>
            <a:off x="6231191" y="2561191"/>
            <a:ext cx="1947934" cy="504000"/>
          </a:xfrm>
          <a:prstGeom prst="rect">
            <a:avLst/>
          </a:prstGeom>
          <a:solidFill>
            <a:srgbClr val="FF0000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POLIANDRIJA</a:t>
            </a:r>
          </a:p>
        </p:txBody>
      </p:sp>
      <p:cxnSp>
        <p:nvCxnSpPr>
          <p:cNvPr id="9" name="Elbow Connector 8"/>
          <p:cNvCxnSpPr>
            <a:stCxn id="4" idx="2"/>
            <a:endCxn id="7" idx="0"/>
          </p:cNvCxnSpPr>
          <p:nvPr/>
        </p:nvCxnSpPr>
        <p:spPr>
          <a:xfrm rot="5400000">
            <a:off x="5144528" y="1695405"/>
            <a:ext cx="614730" cy="1116843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4" idx="2"/>
            <a:endCxn id="8" idx="0"/>
          </p:cNvCxnSpPr>
          <p:nvPr/>
        </p:nvCxnSpPr>
        <p:spPr>
          <a:xfrm rot="16200000" flipH="1">
            <a:off x="6300371" y="1656404"/>
            <a:ext cx="614730" cy="1194844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354692" y="1282777"/>
            <a:ext cx="797014" cy="461665"/>
          </a:xfrm>
          <a:prstGeom prst="rect">
            <a:avLst/>
          </a:prstGeom>
          <a:noFill/>
          <a:effectLst/>
        </p:spPr>
        <p:txBody>
          <a:bodyPr wrap="none" rtlCol="0" anchor="ctr">
            <a:spAutoFit/>
          </a:bodyPr>
          <a:lstStyle/>
          <a:p>
            <a:pPr algn="ctr"/>
            <a:r>
              <a:rPr lang="hr-HR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1 + </a:t>
            </a:r>
            <a:r>
              <a:rPr lang="hr-HR" sz="2400" b="1" dirty="0" smtClean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endParaRPr lang="hr-HR" sz="2400" b="1" dirty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286573" y="3163319"/>
            <a:ext cx="1213795" cy="461665"/>
          </a:xfrm>
          <a:prstGeom prst="rect">
            <a:avLst/>
          </a:prstGeom>
          <a:noFill/>
          <a:effectLst/>
        </p:spPr>
        <p:txBody>
          <a:bodyPr wrap="none" rtlCol="0" anchor="ctr">
            <a:spAutoFit/>
          </a:bodyPr>
          <a:lstStyle/>
          <a:p>
            <a:pPr algn="ctr"/>
            <a:r>
              <a:rPr lang="hr-HR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hr-HR" sz="2400" b="1" dirty="0" smtClean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hr-HR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+ </a:t>
            </a:r>
            <a:r>
              <a:rPr lang="hr-HR" sz="24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hr-HR" sz="2400" b="1" dirty="0" err="1" smtClean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Ž</a:t>
            </a:r>
            <a:endParaRPr lang="hr-HR" sz="2400" b="1" dirty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598261" y="3163319"/>
            <a:ext cx="1213794" cy="461665"/>
          </a:xfrm>
          <a:prstGeom prst="rect">
            <a:avLst/>
          </a:prstGeom>
          <a:noFill/>
          <a:effectLst/>
        </p:spPr>
        <p:txBody>
          <a:bodyPr wrap="none" rtlCol="0" anchor="ctr">
            <a:spAutoFit/>
          </a:bodyPr>
          <a:lstStyle/>
          <a:p>
            <a:pPr algn="ctr"/>
            <a:r>
              <a:rPr lang="hr-HR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hr-HR" sz="2400" b="1" dirty="0" smtClean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Ž</a:t>
            </a:r>
            <a:r>
              <a:rPr lang="hr-HR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+ n</a:t>
            </a:r>
            <a:r>
              <a:rPr lang="hr-HR" sz="2400" b="1" dirty="0" smtClean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endParaRPr lang="hr-HR" sz="2400" b="1" dirty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811027" y="1294919"/>
            <a:ext cx="787395" cy="461665"/>
          </a:xfrm>
          <a:prstGeom prst="rect">
            <a:avLst/>
          </a:prstGeom>
          <a:noFill/>
          <a:effectLst/>
        </p:spPr>
        <p:txBody>
          <a:bodyPr wrap="none" rtlCol="0" anchor="ctr">
            <a:spAutoFit/>
          </a:bodyPr>
          <a:lstStyle/>
          <a:p>
            <a:pPr algn="ctr"/>
            <a:r>
              <a:rPr lang="hr-HR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1 + </a:t>
            </a:r>
            <a:r>
              <a:rPr lang="hr-HR" sz="2400" b="1" dirty="0" smtClean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hr-HR" sz="2400" b="1" dirty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072462" y="2570920"/>
            <a:ext cx="1142976" cy="461665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/>
          <a:p>
            <a:pPr algn="ctr"/>
            <a:r>
              <a:rPr lang="hr-HR" sz="2400" b="1" dirty="0" smtClean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0,5 %</a:t>
            </a:r>
            <a:endParaRPr lang="hr-HR" sz="2400" b="1" dirty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52190" y="3923642"/>
            <a:ext cx="1928826" cy="504000"/>
          </a:xfrm>
          <a:prstGeom prst="rect">
            <a:avLst/>
          </a:prstGeom>
          <a:solidFill>
            <a:srgbClr val="C00000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INCEST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732529" y="3923642"/>
            <a:ext cx="2283293" cy="504000"/>
          </a:xfrm>
          <a:prstGeom prst="rect">
            <a:avLst/>
          </a:prstGeom>
          <a:solidFill>
            <a:srgbClr val="008000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EGZOGAMIJA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467336" y="3923642"/>
            <a:ext cx="2233686" cy="504000"/>
          </a:xfrm>
          <a:prstGeom prst="rect">
            <a:avLst/>
          </a:prstGeom>
          <a:solidFill>
            <a:srgbClr val="0070C0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ENDOGAMIJA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79512" y="4508841"/>
            <a:ext cx="2714644" cy="1015663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/>
          <a:p>
            <a:pPr marL="180000" indent="-180000">
              <a:buFont typeface="Arial" pitchFamily="34" charset="0"/>
              <a:buChar char="–"/>
            </a:pPr>
            <a:r>
              <a:rPr lang="hr-H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TABU INCESTA</a:t>
            </a:r>
          </a:p>
          <a:p>
            <a:pPr marL="180000" indent="-180000">
              <a:buFont typeface="Arial" pitchFamily="34" charset="0"/>
              <a:buChar char="–"/>
            </a:pPr>
            <a:r>
              <a:rPr lang="hr-H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ZABRANA INCESTA</a:t>
            </a:r>
          </a:p>
          <a:p>
            <a:pPr marL="180000" indent="-180000">
              <a:buFont typeface="Arial" pitchFamily="34" charset="0"/>
              <a:buChar char="–"/>
            </a:pPr>
            <a:r>
              <a:rPr lang="hr-H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KRALJEVSKI INCEST</a:t>
            </a:r>
            <a:endParaRPr lang="hr-H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783473" y="4317372"/>
            <a:ext cx="2466067" cy="1015663"/>
          </a:xfrm>
          <a:prstGeom prst="rect">
            <a:avLst/>
          </a:prstGeom>
          <a:noFill/>
          <a:ln w="38100">
            <a:noFill/>
          </a:ln>
          <a:effectLst/>
        </p:spPr>
        <p:txBody>
          <a:bodyPr wrap="square" rtlCol="0" anchor="ctr">
            <a:spAutoFit/>
          </a:bodyPr>
          <a:lstStyle/>
          <a:p>
            <a:pPr marL="180000" indent="-180000">
              <a:buFont typeface="Arial" pitchFamily="34" charset="0"/>
              <a:buChar char="–"/>
            </a:pPr>
            <a:r>
              <a:rPr lang="hr-H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ZABRANA SKLAPANJA BRAKA</a:t>
            </a:r>
            <a:endParaRPr lang="hr-H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85720" y="2001676"/>
            <a:ext cx="2643206" cy="707886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/>
          <a:p>
            <a:pPr marL="180000" indent="-180000">
              <a:buFont typeface="Arial" pitchFamily="34" charset="0"/>
              <a:buChar char="–"/>
            </a:pPr>
            <a:r>
              <a:rPr lang="hr-H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UZASTOPNA MONOGAMIJA</a:t>
            </a:r>
          </a:p>
        </p:txBody>
      </p:sp>
      <p:sp>
        <p:nvSpPr>
          <p:cNvPr id="32" name="Rounded Rectangular Callout 31"/>
          <p:cNvSpPr/>
          <p:nvPr/>
        </p:nvSpPr>
        <p:spPr>
          <a:xfrm>
            <a:off x="5588041" y="68296"/>
            <a:ext cx="3055909" cy="912432"/>
          </a:xfrm>
          <a:prstGeom prst="wedgeRoundRectCallout">
            <a:avLst>
              <a:gd name="adj1" fmla="val -61517"/>
              <a:gd name="adj2" fmla="val -1232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društveno prihvaćena </a:t>
            </a:r>
            <a:r>
              <a:rPr lang="pl-PL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spolna zajednica dviju ili više osoba (različitog ili istog spola)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415006" y="4508841"/>
            <a:ext cx="1928826" cy="707886"/>
          </a:xfrm>
          <a:prstGeom prst="rect">
            <a:avLst/>
          </a:prstGeom>
          <a:noFill/>
          <a:ln w="38100">
            <a:noFill/>
          </a:ln>
          <a:effectLst/>
        </p:spPr>
        <p:txBody>
          <a:bodyPr wrap="square" rtlCol="0" anchor="ctr">
            <a:spAutoFit/>
          </a:bodyPr>
          <a:lstStyle/>
          <a:p>
            <a:pPr marL="180000" indent="-180000">
              <a:buFont typeface="Arial" pitchFamily="34" charset="0"/>
              <a:buChar char="–"/>
            </a:pPr>
            <a:r>
              <a:rPr lang="hr-H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STATISTIČKA PRAVILNOST</a:t>
            </a:r>
            <a:endParaRPr lang="hr-H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534506" y="6290697"/>
            <a:ext cx="1317414" cy="378663"/>
          </a:xfrm>
          <a:prstGeom prst="rect">
            <a:avLst/>
          </a:prstGeom>
          <a:solidFill>
            <a:srgbClr val="C00000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KOMUNA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000599" y="6290697"/>
            <a:ext cx="1887019" cy="378663"/>
          </a:xfrm>
          <a:prstGeom prst="rect">
            <a:avLst/>
          </a:prstGeom>
          <a:solidFill>
            <a:srgbClr val="008000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KOHABITACIJA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036297" y="6290697"/>
            <a:ext cx="2973037" cy="378663"/>
          </a:xfrm>
          <a:prstGeom prst="rect">
            <a:avLst/>
          </a:prstGeom>
          <a:solidFill>
            <a:srgbClr val="0070C0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SAMAČKA DOMAĆINSTVA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155824" y="5478449"/>
            <a:ext cx="3597375" cy="378663"/>
          </a:xfrm>
          <a:prstGeom prst="rect">
            <a:avLst/>
          </a:prstGeom>
          <a:solidFill>
            <a:srgbClr val="FF00FF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ALTERNATIVNI STILOVI ŽIVOTA</a:t>
            </a:r>
          </a:p>
        </p:txBody>
      </p:sp>
      <p:cxnSp>
        <p:nvCxnSpPr>
          <p:cNvPr id="16" name="Elbow Connector 15"/>
          <p:cNvCxnSpPr>
            <a:stCxn id="28" idx="2"/>
            <a:endCxn id="24" idx="0"/>
          </p:cNvCxnSpPr>
          <p:nvPr/>
        </p:nvCxnSpPr>
        <p:spPr>
          <a:xfrm rot="5400000">
            <a:off x="4357071" y="4693255"/>
            <a:ext cx="433585" cy="2761299"/>
          </a:xfrm>
          <a:prstGeom prst="bentConnector3">
            <a:avLst/>
          </a:prstGeom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28" idx="2"/>
            <a:endCxn id="26" idx="0"/>
          </p:cNvCxnSpPr>
          <p:nvPr/>
        </p:nvCxnSpPr>
        <p:spPr>
          <a:xfrm rot="5400000">
            <a:off x="5232519" y="5568703"/>
            <a:ext cx="433585" cy="1010403"/>
          </a:xfrm>
          <a:prstGeom prst="bentConnector3">
            <a:avLst/>
          </a:prstGeom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28" idx="2"/>
            <a:endCxn id="27" idx="0"/>
          </p:cNvCxnSpPr>
          <p:nvPr/>
        </p:nvCxnSpPr>
        <p:spPr>
          <a:xfrm rot="16200000" flipH="1">
            <a:off x="6521872" y="5289752"/>
            <a:ext cx="433585" cy="1568304"/>
          </a:xfrm>
          <a:prstGeom prst="bentConnector3">
            <a:avLst/>
          </a:prstGeom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-36512" y="-6811"/>
            <a:ext cx="2586613" cy="53918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 algn="ctr" hangingPunct="0"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800" b="1" dirty="0" smtClean="0">
                <a:solidFill>
                  <a:srgbClr val="FFC000"/>
                </a:solidFill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PONONOVIMO</a:t>
            </a:r>
            <a:endParaRPr lang="en-US" sz="3200" b="1" dirty="0">
              <a:solidFill>
                <a:srgbClr val="FFC000"/>
              </a:solidFill>
              <a:latin typeface="Calibri" panose="020F0502020204030204" pitchFamily="34" charset="0"/>
              <a:ea typeface="WenQuanYi Micro Hei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"/>
                            </p:stCondLst>
                            <p:childTnLst>
                              <p:par>
                                <p:cTn id="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75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"/>
                            </p:stCondLst>
                            <p:childTnLst>
                              <p:par>
                                <p:cTn id="5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50"/>
                            </p:stCondLst>
                            <p:childTnLst>
                              <p:par>
                                <p:cTn id="6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5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50"/>
                            </p:stCondLst>
                            <p:childTnLst>
                              <p:par>
                                <p:cTn id="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4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250"/>
                            </p:stCondLst>
                            <p:childTnLst>
                              <p:par>
                                <p:cTn id="1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00"/>
                            </p:stCondLst>
                            <p:childTnLst>
                              <p:par>
                                <p:cTn id="12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2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750"/>
                            </p:stCondLst>
                            <p:childTnLst>
                              <p:par>
                                <p:cTn id="1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6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000"/>
                            </p:stCondLst>
                            <p:childTnLst>
                              <p:par>
                                <p:cTn id="1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250"/>
                            </p:stCondLst>
                            <p:childTnLst>
                              <p:par>
                                <p:cTn id="1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4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7" grpId="0" animBg="1"/>
      <p:bldP spid="8" grpId="0" animBg="1"/>
      <p:bldP spid="12" grpId="0"/>
      <p:bldP spid="13" grpId="0"/>
      <p:bldP spid="14" grpId="0"/>
      <p:bldP spid="15" grpId="0"/>
      <p:bldP spid="17" grpId="0"/>
      <p:bldP spid="18" grpId="0" animBg="1"/>
      <p:bldP spid="19" grpId="0" animBg="1"/>
      <p:bldP spid="20" grpId="0" animBg="1"/>
      <p:bldP spid="21" grpId="0"/>
      <p:bldP spid="22" grpId="0"/>
      <p:bldP spid="23" grpId="0"/>
      <p:bldP spid="32" grpId="0" animBg="1"/>
      <p:bldP spid="32" grpId="1" animBg="1"/>
      <p:bldP spid="25" grpId="0"/>
      <p:bldP spid="24" grpId="0" animBg="1"/>
      <p:bldP spid="26" grpId="0" animBg="1"/>
      <p:bldP spid="27" grpId="0" animBg="1"/>
      <p:bldP spid="2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142875" y="0"/>
            <a:ext cx="8929688" cy="1000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 algn="ctr" hangingPunct="0"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4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OBITELJ</a:t>
            </a:r>
            <a:endParaRPr lang="en-US" sz="40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142875" y="1071563"/>
            <a:ext cx="8858250" cy="5572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15900" hangingPunct="0">
              <a:spcBef>
                <a:spcPts val="1200"/>
              </a:spcBef>
              <a:buClr>
                <a:schemeClr val="tx1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3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OBITELJ</a:t>
            </a:r>
            <a:r>
              <a:rPr lang="hr-HR" sz="2800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– </a:t>
            </a:r>
            <a:r>
              <a:rPr lang="hr-HR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relativno trajna</a:t>
            </a:r>
            <a:r>
              <a:rPr lang="hr-HR" sz="28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800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grupa </a:t>
            </a:r>
            <a:r>
              <a:rPr lang="hr-HR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povezana srodstvom, brakom</a:t>
            </a:r>
            <a:r>
              <a:rPr lang="hr-HR" sz="28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800" dirty="0">
                <a:latin typeface="Calibri" pitchFamily="34" charset="0"/>
                <a:ea typeface="WenQuanYi Micro Hei" charset="0"/>
                <a:cs typeface="Calibri" pitchFamily="34" charset="0"/>
              </a:rPr>
              <a:t>ili</a:t>
            </a:r>
            <a:r>
              <a:rPr lang="hr-HR" sz="28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usvajanjem</a:t>
            </a:r>
            <a:r>
              <a:rPr lang="hr-HR" sz="2800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, čiji članovi </a:t>
            </a:r>
            <a:r>
              <a:rPr lang="hr-HR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žive zajedno</a:t>
            </a:r>
            <a:r>
              <a:rPr lang="hr-HR" sz="2800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, </a:t>
            </a:r>
            <a:r>
              <a:rPr lang="hr-HR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ekonomski</a:t>
            </a:r>
            <a:r>
              <a:rPr lang="hr-HR" sz="28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surađuju</a:t>
            </a:r>
            <a:r>
              <a:rPr lang="hr-HR" sz="2800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i </a:t>
            </a:r>
            <a:r>
              <a:rPr lang="hr-HR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skrbe za potomstvo</a:t>
            </a:r>
          </a:p>
          <a:p>
            <a:pPr marL="215900" indent="-215900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̶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lang="hr-HR" sz="2800" dirty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215900" indent="-215900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̶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3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karakteristike obitelji:</a:t>
            </a:r>
            <a:endParaRPr lang="hr-HR" sz="3200" dirty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958850" lvl="1" indent="-215900" hangingPunct="0">
              <a:spcBef>
                <a:spcPts val="600"/>
              </a:spcBef>
              <a:buClr>
                <a:schemeClr val="tx1"/>
              </a:buClr>
              <a:buSzPct val="100000"/>
              <a:buFont typeface="Arial" pitchFamily="34" charset="0"/>
              <a:buChar char="̶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800" dirty="0">
                <a:latin typeface="Calibri" pitchFamily="34" charset="0"/>
                <a:ea typeface="WenQuanYi Micro Hei" charset="0"/>
                <a:cs typeface="Calibri" pitchFamily="34" charset="0"/>
              </a:rPr>
              <a:t>sastav obitelji</a:t>
            </a:r>
          </a:p>
          <a:p>
            <a:pPr marL="958850" lvl="1" indent="-215900" hangingPunct="0">
              <a:spcBef>
                <a:spcPts val="600"/>
              </a:spcBef>
              <a:buClr>
                <a:schemeClr val="tx1"/>
              </a:buClr>
              <a:buSzPct val="100000"/>
              <a:buFont typeface="Arial" pitchFamily="34" charset="0"/>
              <a:buChar char="̶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800" dirty="0">
                <a:latin typeface="Calibri" pitchFamily="34" charset="0"/>
                <a:ea typeface="WenQuanYi Micro Hei" charset="0"/>
                <a:cs typeface="Calibri" pitchFamily="34" charset="0"/>
              </a:rPr>
              <a:t>nasljeđivanje</a:t>
            </a:r>
          </a:p>
          <a:p>
            <a:pPr marL="958850" lvl="1" indent="-215900" hangingPunct="0">
              <a:spcBef>
                <a:spcPts val="600"/>
              </a:spcBef>
              <a:buClr>
                <a:schemeClr val="tx1"/>
              </a:buClr>
              <a:buSzPct val="100000"/>
              <a:buFont typeface="Arial" pitchFamily="34" charset="0"/>
              <a:buChar char="̶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800" dirty="0">
                <a:latin typeface="Calibri" pitchFamily="34" charset="0"/>
                <a:ea typeface="WenQuanYi Micro Hei" charset="0"/>
                <a:cs typeface="Calibri" pitchFamily="34" charset="0"/>
              </a:rPr>
              <a:t>obitavanje</a:t>
            </a:r>
          </a:p>
          <a:p>
            <a:pPr marL="958850" lvl="1" indent="-215900" hangingPunct="0">
              <a:spcBef>
                <a:spcPts val="600"/>
              </a:spcBef>
              <a:buClr>
                <a:schemeClr val="tx1"/>
              </a:buClr>
              <a:buSzPct val="100000"/>
              <a:buFont typeface="Arial" pitchFamily="34" charset="0"/>
              <a:buChar char="̶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800" dirty="0">
                <a:latin typeface="Calibri" pitchFamily="34" charset="0"/>
                <a:ea typeface="WenQuanYi Micro Hei" charset="0"/>
                <a:cs typeface="Calibri" pitchFamily="34" charset="0"/>
              </a:rPr>
              <a:t>odnosi moći u obitelji</a:t>
            </a:r>
            <a:endParaRPr lang="en-US" sz="2800" dirty="0"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pic>
        <p:nvPicPr>
          <p:cNvPr id="5124" name="Picture 3" descr="stick-fam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75213" y="4071938"/>
            <a:ext cx="4268787" cy="278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8121618" y="-589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hr-HR" sz="16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159 – 160</a:t>
            </a:r>
            <a:endParaRPr lang="hr-HR" sz="1600" dirty="0">
              <a:solidFill>
                <a:schemeClr val="bg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6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0" dur="25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4" dur="250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8" dur="250"/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foto_keluarga_besa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8963" y="3381575"/>
            <a:ext cx="5872162" cy="3429000"/>
          </a:xfrm>
          <a:prstGeom prst="rect">
            <a:avLst/>
          </a:prstGeom>
          <a:ln>
            <a:noFill/>
          </a:ln>
          <a:effectLst/>
        </p:spPr>
      </p:pic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71438" y="1"/>
            <a:ext cx="8929687" cy="10112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 algn="ctr" hangingPunct="0"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4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SASTAV OBITELJI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714375" y="1477316"/>
            <a:ext cx="2928938" cy="1143000"/>
          </a:xfrm>
          <a:prstGeom prst="rect">
            <a:avLst/>
          </a:prstGeom>
          <a:solidFill>
            <a:srgbClr val="00206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NUKLEARNA OBITELJ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5572125" y="1477316"/>
            <a:ext cx="2928938" cy="1143000"/>
          </a:xfrm>
          <a:prstGeom prst="rect">
            <a:avLst/>
          </a:prstGeom>
          <a:solidFill>
            <a:srgbClr val="C0000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PROŠIRENA OBITELJ</a:t>
            </a:r>
          </a:p>
        </p:txBody>
      </p:sp>
      <p:pic>
        <p:nvPicPr>
          <p:cNvPr id="15" name="Picture 14" descr="simpsons0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143250"/>
            <a:ext cx="3279775" cy="3714750"/>
          </a:xfrm>
          <a:prstGeom prst="rect">
            <a:avLst/>
          </a:prstGeom>
          <a:ln>
            <a:noFill/>
          </a:ln>
          <a:effectLst/>
        </p:spPr>
      </p:pic>
      <p:sp>
        <p:nvSpPr>
          <p:cNvPr id="7" name="Rectangle 6"/>
          <p:cNvSpPr/>
          <p:nvPr/>
        </p:nvSpPr>
        <p:spPr bwMode="auto">
          <a:xfrm rot="582616">
            <a:off x="6746875" y="2810816"/>
            <a:ext cx="2309813" cy="571500"/>
          </a:xfrm>
          <a:prstGeom prst="rect">
            <a:avLst/>
          </a:prstGeom>
          <a:solidFill>
            <a:srgbClr val="00800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PORODICA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629770" y="-5898"/>
            <a:ext cx="4972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hr-HR" sz="16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159</a:t>
            </a:r>
            <a:endParaRPr lang="hr-HR" sz="1600" dirty="0">
              <a:solidFill>
                <a:schemeClr val="bg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allAtOnce" animBg="1"/>
      <p:bldP spid="11" grpId="0" build="allAtOnce" animBg="1"/>
      <p:bldP spid="7" grpId="0" build="allAtOnce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71438" y="0"/>
            <a:ext cx="8929687" cy="868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 algn="ctr" hangingPunct="0"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4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SASTAV OBITELJI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1928813" y="1000125"/>
            <a:ext cx="5214937" cy="857250"/>
          </a:xfrm>
          <a:prstGeom prst="rect">
            <a:avLst/>
          </a:prstGeom>
          <a:solidFill>
            <a:srgbClr val="00206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NUKLEARNA OBITELJ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1143000" y="2778190"/>
            <a:ext cx="2571750" cy="1008000"/>
          </a:xfrm>
          <a:prstGeom prst="rect">
            <a:avLst/>
          </a:prstGeom>
          <a:solidFill>
            <a:srgbClr val="C0000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OBITELJ </a:t>
            </a:r>
            <a:r>
              <a:rPr lang="hr-H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ORIJENTACIJE</a:t>
            </a:r>
            <a:endParaRPr lang="hr-H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5214938" y="2778190"/>
            <a:ext cx="2571750" cy="1008000"/>
          </a:xfrm>
          <a:prstGeom prst="rect">
            <a:avLst/>
          </a:prstGeom>
          <a:solidFill>
            <a:srgbClr val="00800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OBITELJ PROKREACIJE</a:t>
            </a:r>
          </a:p>
        </p:txBody>
      </p:sp>
      <p:pic>
        <p:nvPicPr>
          <p:cNvPr id="21" name="Picture 20" descr="1362347104_agt_family-off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0125" y="4000500"/>
            <a:ext cx="28575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21" descr="family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72063" y="3929063"/>
            <a:ext cx="2714625" cy="271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22" descr="obitelj.pn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000125" y="4000500"/>
            <a:ext cx="28575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4" name="Straight Arrow Connector 23"/>
          <p:cNvCxnSpPr/>
          <p:nvPr/>
        </p:nvCxnSpPr>
        <p:spPr bwMode="auto">
          <a:xfrm flipV="1">
            <a:off x="3143250" y="5072063"/>
            <a:ext cx="1785938" cy="857250"/>
          </a:xfrm>
          <a:prstGeom prst="straightConnector1">
            <a:avLst/>
          </a:prstGeom>
          <a:solidFill>
            <a:srgbClr val="00B8FF"/>
          </a:solidFill>
          <a:ln w="76200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 w="med" len="med"/>
          </a:ln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</p:spPr>
      </p:cxn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5000625" y="3929063"/>
            <a:ext cx="1571625" cy="1571625"/>
          </a:xfrm>
          <a:prstGeom prst="ellipse">
            <a:avLst/>
          </a:prstGeom>
          <a:noFill/>
          <a:ln w="76200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hr-HR" sz="200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14" name="Elbow Connector 13"/>
          <p:cNvCxnSpPr>
            <a:stCxn id="10" idx="2"/>
            <a:endCxn id="19" idx="0"/>
          </p:cNvCxnSpPr>
          <p:nvPr/>
        </p:nvCxnSpPr>
        <p:spPr>
          <a:xfrm rot="5400000">
            <a:off x="3022172" y="1264079"/>
            <a:ext cx="920815" cy="2107407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10" idx="2"/>
            <a:endCxn id="20" idx="0"/>
          </p:cNvCxnSpPr>
          <p:nvPr/>
        </p:nvCxnSpPr>
        <p:spPr>
          <a:xfrm rot="16200000" flipH="1">
            <a:off x="5058140" y="1335516"/>
            <a:ext cx="920815" cy="1964531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121618" y="-589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hr-HR" sz="16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159 – 160</a:t>
            </a:r>
            <a:endParaRPr lang="hr-HR" sz="1600" dirty="0">
              <a:solidFill>
                <a:schemeClr val="bg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250"/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5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75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250"/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25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allAtOnce" animBg="1"/>
      <p:bldP spid="19" grpId="0" build="allAtOnce" animBg="1"/>
      <p:bldP spid="20" grpId="0" uiExpand="1" build="allAtOnce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71438" y="-71462"/>
            <a:ext cx="8929687" cy="868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 algn="ctr" hangingPunct="0"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4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NASLJEĐIVANJE U OBITELJI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214313" y="857246"/>
            <a:ext cx="2714625" cy="857250"/>
          </a:xfrm>
          <a:prstGeom prst="rect">
            <a:avLst/>
          </a:prstGeom>
          <a:solidFill>
            <a:srgbClr val="C0000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PATRILINEARNO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3125409" y="857246"/>
            <a:ext cx="2857500" cy="857250"/>
          </a:xfrm>
          <a:prstGeom prst="rect">
            <a:avLst/>
          </a:prstGeom>
          <a:solidFill>
            <a:srgbClr val="00206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MATRILINEARNO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50031" y="1857371"/>
            <a:ext cx="2643188" cy="158068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2600">
                <a:latin typeface="Calibri" pitchFamily="34" charset="0"/>
                <a:ea typeface="+mn-ea"/>
                <a:cs typeface="Calibri" pitchFamily="34" charset="0"/>
              </a:rPr>
              <a:t>priznavanje porijekla i nasljeđa po </a:t>
            </a:r>
            <a:r>
              <a:rPr lang="hr-HR" sz="2600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očevoj</a:t>
            </a:r>
            <a:r>
              <a:rPr lang="hr-HR" sz="2600">
                <a:latin typeface="Calibri" pitchFamily="34" charset="0"/>
                <a:ea typeface="+mn-ea"/>
                <a:cs typeface="Calibri" pitchFamily="34" charset="0"/>
              </a:rPr>
              <a:t> liniji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339722" y="1857371"/>
            <a:ext cx="2428875" cy="158068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2600">
                <a:latin typeface="Calibri" pitchFamily="34" charset="0"/>
                <a:ea typeface="+mn-ea"/>
                <a:cs typeface="Calibri" pitchFamily="34" charset="0"/>
              </a:rPr>
              <a:t>priznavanje porijekla i nasljeđa po </a:t>
            </a:r>
            <a:r>
              <a:rPr lang="hr-HR" sz="2600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majčinoj</a:t>
            </a:r>
            <a:r>
              <a:rPr lang="hr-HR" sz="2600">
                <a:latin typeface="Calibri" pitchFamily="34" charset="0"/>
                <a:ea typeface="+mn-ea"/>
                <a:cs typeface="Calibri" pitchFamily="34" charset="0"/>
              </a:rPr>
              <a:t> liniji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3125409" y="857232"/>
            <a:ext cx="2857500" cy="2714658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hr-HR" sz="2000"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214313" y="857246"/>
            <a:ext cx="2714625" cy="2714658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hr-HR" sz="2000"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6143656" y="857246"/>
            <a:ext cx="2857500" cy="857250"/>
          </a:xfrm>
          <a:prstGeom prst="rect">
            <a:avLst/>
          </a:prstGeom>
          <a:solidFill>
            <a:srgbClr val="00800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3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BILINEARNO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322250" y="1857371"/>
            <a:ext cx="2500313" cy="120860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pl-PL" sz="2600">
                <a:latin typeface="Calibri" pitchFamily="34" charset="0"/>
                <a:ea typeface="+mn-ea"/>
                <a:cs typeface="Calibri" pitchFamily="34" charset="0"/>
              </a:rPr>
              <a:t>majčina i očeva linija </a:t>
            </a:r>
            <a:r>
              <a:rPr lang="pl-PL" sz="2600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jednako su važne</a:t>
            </a:r>
            <a:endParaRPr lang="hr-HR" sz="2600" b="1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6143656" y="857246"/>
            <a:ext cx="2857500" cy="2714658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hr-HR" sz="2000">
              <a:latin typeface="Calibri" pitchFamily="34" charset="0"/>
              <a:ea typeface="+mn-ea"/>
              <a:cs typeface="Calibri" pitchFamily="34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142844" y="3429013"/>
            <a:ext cx="3000396" cy="3286125"/>
            <a:chOff x="142844" y="3571875"/>
            <a:chExt cx="3000396" cy="3286125"/>
          </a:xfrm>
        </p:grpSpPr>
        <p:sp>
          <p:nvSpPr>
            <p:cNvPr id="12" name="Rectangle 11"/>
            <p:cNvSpPr/>
            <p:nvPr/>
          </p:nvSpPr>
          <p:spPr>
            <a:xfrm>
              <a:off x="142844" y="6334780"/>
              <a:ext cx="300039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hr-HR" sz="1400" i="1" dirty="0" smtClean="0">
                  <a:latin typeface="Calibri" pitchFamily="34" charset="0"/>
                  <a:cs typeface="Calibri" pitchFamily="34" charset="0"/>
                </a:rPr>
                <a:t>(</a:t>
              </a:r>
              <a:r>
                <a:rPr lang="hr-HR" sz="1400" i="1" dirty="0" err="1" smtClean="0">
                  <a:latin typeface="Calibri" pitchFamily="34" charset="0"/>
                  <a:cs typeface="Calibri" pitchFamily="34" charset="0"/>
                </a:rPr>
                <a:t>Abū</a:t>
              </a:r>
              <a:r>
                <a:rPr lang="hr-HR" sz="1400" i="1" dirty="0" smtClean="0">
                  <a:latin typeface="Calibri" pitchFamily="34" charset="0"/>
                  <a:cs typeface="Calibri" pitchFamily="34" charset="0"/>
                </a:rPr>
                <a:t> </a:t>
              </a:r>
              <a:r>
                <a:rPr lang="hr-HR" sz="1400" i="1" dirty="0" err="1" smtClean="0">
                  <a:latin typeface="Calibri" pitchFamily="34" charset="0"/>
                  <a:cs typeface="Calibri" pitchFamily="34" charset="0"/>
                </a:rPr>
                <a:t>Zayd</a:t>
              </a:r>
              <a:r>
                <a:rPr lang="hr-HR" sz="1400" i="1" dirty="0" smtClean="0">
                  <a:latin typeface="Calibri" pitchFamily="34" charset="0"/>
                  <a:cs typeface="Calibri" pitchFamily="34" charset="0"/>
                </a:rPr>
                <a:t> ‘</a:t>
              </a:r>
              <a:r>
                <a:rPr lang="hr-HR" sz="1400" i="1" dirty="0" err="1" smtClean="0">
                  <a:latin typeface="Calibri" pitchFamily="34" charset="0"/>
                  <a:cs typeface="Calibri" pitchFamily="34" charset="0"/>
                </a:rPr>
                <a:t>Abdu</a:t>
              </a:r>
              <a:r>
                <a:rPr lang="hr-HR" sz="1400" i="1" dirty="0" smtClean="0">
                  <a:latin typeface="Calibri" pitchFamily="34" charset="0"/>
                  <a:cs typeface="Calibri" pitchFamily="34" charset="0"/>
                </a:rPr>
                <a:t> al-</a:t>
              </a:r>
              <a:r>
                <a:rPr lang="hr-HR" sz="1400" i="1" dirty="0" err="1" smtClean="0">
                  <a:latin typeface="Calibri" pitchFamily="34" charset="0"/>
                  <a:cs typeface="Calibri" pitchFamily="34" charset="0"/>
                </a:rPr>
                <a:t>Rahmān</a:t>
              </a:r>
              <a:r>
                <a:rPr lang="hr-HR" sz="1400" i="1" dirty="0" smtClean="0">
                  <a:latin typeface="Calibri" pitchFamily="34" charset="0"/>
                  <a:cs typeface="Calibri" pitchFamily="34" charset="0"/>
                </a:rPr>
                <a:t> </a:t>
              </a:r>
              <a:r>
                <a:rPr lang="hr-HR" sz="1400" b="1" i="1" dirty="0" err="1" smtClean="0">
                  <a:latin typeface="Calibri" pitchFamily="34" charset="0"/>
                  <a:cs typeface="Calibri" pitchFamily="34" charset="0"/>
                </a:rPr>
                <a:t>ibn</a:t>
              </a:r>
              <a:r>
                <a:rPr lang="hr-HR" sz="1400" i="1" dirty="0" smtClean="0">
                  <a:latin typeface="Calibri" pitchFamily="34" charset="0"/>
                  <a:cs typeface="Calibri" pitchFamily="34" charset="0"/>
                </a:rPr>
                <a:t> </a:t>
              </a:r>
              <a:r>
                <a:rPr lang="hr-HR" sz="1400" b="1" i="1" dirty="0" smtClean="0">
                  <a:latin typeface="Calibri" pitchFamily="34" charset="0"/>
                  <a:cs typeface="Calibri" pitchFamily="34" charset="0"/>
                </a:rPr>
                <a:t>Muhamed </a:t>
              </a:r>
              <a:r>
                <a:rPr lang="hr-HR" sz="1400" b="1" i="1" dirty="0" err="1" smtClean="0">
                  <a:latin typeface="Calibri" pitchFamily="34" charset="0"/>
                  <a:cs typeface="Calibri" pitchFamily="34" charset="0"/>
                </a:rPr>
                <a:t>ibn</a:t>
              </a:r>
              <a:r>
                <a:rPr lang="hr-HR" sz="1400" b="1" i="1" dirty="0" smtClean="0">
                  <a:latin typeface="Calibri" pitchFamily="34" charset="0"/>
                  <a:cs typeface="Calibri" pitchFamily="34" charset="0"/>
                </a:rPr>
                <a:t> </a:t>
              </a:r>
              <a:r>
                <a:rPr lang="hr-HR" sz="1400" b="1" i="1" dirty="0" err="1" smtClean="0">
                  <a:latin typeface="Calibri" pitchFamily="34" charset="0"/>
                  <a:cs typeface="Calibri" pitchFamily="34" charset="0"/>
                </a:rPr>
                <a:t>Haldūn</a:t>
              </a:r>
              <a:r>
                <a:rPr lang="hr-HR" sz="1400" i="1" dirty="0" smtClean="0">
                  <a:latin typeface="Calibri" pitchFamily="34" charset="0"/>
                  <a:cs typeface="Calibri" pitchFamily="34" charset="0"/>
                </a:rPr>
                <a:t> Al-</a:t>
              </a:r>
              <a:r>
                <a:rPr lang="hr-HR" sz="1400" i="1" dirty="0" err="1" smtClean="0">
                  <a:latin typeface="Calibri" pitchFamily="34" charset="0"/>
                  <a:cs typeface="Calibri" pitchFamily="34" charset="0"/>
                </a:rPr>
                <a:t>Hadrami</a:t>
              </a:r>
              <a:r>
                <a:rPr lang="hr-HR" sz="1400" i="1" dirty="0" smtClean="0">
                  <a:latin typeface="Calibri" pitchFamily="34" charset="0"/>
                  <a:cs typeface="Calibri" pitchFamily="34" charset="0"/>
                </a:rPr>
                <a:t>)</a:t>
              </a:r>
              <a:endParaRPr lang="hr-HR" sz="1400" i="1" dirty="0">
                <a:latin typeface="Calibri" pitchFamily="34" charset="0"/>
                <a:cs typeface="Calibri" pitchFamily="34" charset="0"/>
              </a:endParaRPr>
            </a:p>
          </p:txBody>
        </p:sp>
        <p:pic>
          <p:nvPicPr>
            <p:cNvPr id="18" name="Picture 17" descr="Ibn_Khaldun.jpg"/>
            <p:cNvPicPr>
              <a:picLocks noChangeAspect="1"/>
            </p:cNvPicPr>
            <p:nvPr/>
          </p:nvPicPr>
          <p:blipFill>
            <a:blip r:embed="rId3" cstate="email"/>
            <a:stretch>
              <a:fillRect/>
            </a:stretch>
          </p:blipFill>
          <p:spPr>
            <a:xfrm>
              <a:off x="714348" y="3571875"/>
              <a:ext cx="1650827" cy="2684679"/>
            </a:xfrm>
            <a:prstGeom prst="rect">
              <a:avLst/>
            </a:prstGeom>
          </p:spPr>
        </p:pic>
        <p:sp>
          <p:nvSpPr>
            <p:cNvPr id="17" name="Rectangle 16"/>
            <p:cNvSpPr/>
            <p:nvPr/>
          </p:nvSpPr>
          <p:spPr>
            <a:xfrm>
              <a:off x="928662" y="5947966"/>
              <a:ext cx="135732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hr-HR" sz="1600" b="1" i="1" dirty="0" err="1" smtClean="0">
                  <a:latin typeface="Calibri" pitchFamily="34" charset="0"/>
                  <a:cs typeface="Calibri" pitchFamily="34" charset="0"/>
                </a:rPr>
                <a:t>Ibn</a:t>
              </a:r>
              <a:r>
                <a:rPr lang="hr-HR" sz="1600" b="1" i="1" dirty="0" smtClean="0">
                  <a:latin typeface="Calibri" pitchFamily="34" charset="0"/>
                  <a:cs typeface="Calibri" pitchFamily="34" charset="0"/>
                </a:rPr>
                <a:t> </a:t>
              </a:r>
              <a:r>
                <a:rPr lang="hr-HR" sz="1600" b="1" i="1" dirty="0" err="1">
                  <a:latin typeface="Calibri" pitchFamily="34" charset="0"/>
                  <a:cs typeface="Calibri" pitchFamily="34" charset="0"/>
                </a:rPr>
                <a:t>H</a:t>
              </a:r>
              <a:r>
                <a:rPr lang="hr-HR" sz="1600" b="1" i="1" dirty="0" err="1" smtClean="0">
                  <a:latin typeface="Calibri" pitchFamily="34" charset="0"/>
                  <a:cs typeface="Calibri" pitchFamily="34" charset="0"/>
                </a:rPr>
                <a:t>aldūn</a:t>
              </a:r>
              <a:endParaRPr lang="hr-HR" sz="1600" b="1" dirty="0"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429388" y="3357576"/>
            <a:ext cx="2357454" cy="3237864"/>
            <a:chOff x="6429388" y="3500438"/>
            <a:chExt cx="2357454" cy="3237864"/>
          </a:xfrm>
        </p:grpSpPr>
        <p:sp>
          <p:nvSpPr>
            <p:cNvPr id="21" name="Rectangle 20"/>
            <p:cNvSpPr/>
            <p:nvPr/>
          </p:nvSpPr>
          <p:spPr>
            <a:xfrm>
              <a:off x="6429388" y="6215082"/>
              <a:ext cx="235745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hr-HR" sz="1400" b="1" i="1" smtClean="0"/>
                <a:t>Pelé</a:t>
              </a:r>
              <a:endParaRPr lang="hr-HR" sz="1400" i="1" smtClean="0">
                <a:latin typeface="Calibri" pitchFamily="34" charset="0"/>
                <a:cs typeface="Calibri" pitchFamily="34" charset="0"/>
              </a:endParaRPr>
            </a:p>
            <a:p>
              <a:pPr algn="ctr"/>
              <a:r>
                <a:rPr lang="pt-BR" sz="1400" i="1" smtClean="0">
                  <a:latin typeface="Calibri" pitchFamily="34" charset="0"/>
                  <a:cs typeface="Calibri" pitchFamily="34" charset="0"/>
                </a:rPr>
                <a:t>Edson Arantes do Nascimento</a:t>
              </a:r>
              <a:endParaRPr lang="hr-HR" sz="1400">
                <a:latin typeface="Calibri" pitchFamily="34" charset="0"/>
                <a:cs typeface="Calibri" pitchFamily="34" charset="0"/>
              </a:endParaRPr>
            </a:p>
          </p:txBody>
        </p:sp>
        <p:pic>
          <p:nvPicPr>
            <p:cNvPr id="23" name="Picture 22" descr="pele.jpg"/>
            <p:cNvPicPr>
              <a:picLocks noChangeAspect="1"/>
            </p:cNvPicPr>
            <p:nvPr/>
          </p:nvPicPr>
          <p:blipFill>
            <a:blip r:embed="rId4" cstate="email"/>
            <a:stretch>
              <a:fillRect/>
            </a:stretch>
          </p:blipFill>
          <p:spPr>
            <a:xfrm>
              <a:off x="6713868" y="3500438"/>
              <a:ext cx="1788495" cy="2685600"/>
            </a:xfrm>
            <a:prstGeom prst="rect">
              <a:avLst/>
            </a:prstGeom>
          </p:spPr>
        </p:pic>
      </p:grpSp>
      <p:pic>
        <p:nvPicPr>
          <p:cNvPr id="25" name="Picture 24" descr="zidovi.jpg"/>
          <p:cNvPicPr>
            <a:picLocks noChangeAspect="1"/>
          </p:cNvPicPr>
          <p:nvPr/>
        </p:nvPicPr>
        <p:blipFill>
          <a:blip r:embed="rId5" cstate="email"/>
          <a:stretch>
            <a:fillRect/>
          </a:stretch>
        </p:blipFill>
        <p:spPr>
          <a:xfrm>
            <a:off x="3143238" y="4080360"/>
            <a:ext cx="2857522" cy="1848984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8629770" y="-5898"/>
            <a:ext cx="4972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hr-HR" sz="16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160</a:t>
            </a:r>
            <a:endParaRPr lang="hr-HR" sz="1600" dirty="0">
              <a:solidFill>
                <a:schemeClr val="bg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5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250"/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5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25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allAtOnce" animBg="1"/>
      <p:bldP spid="20" grpId="0" build="allAtOnce" animBg="1"/>
      <p:bldP spid="13" grpId="0" build="allAtOnce"/>
      <p:bldP spid="14" grpId="0" build="allAtOnce"/>
      <p:bldP spid="16" grpId="0" animBg="1"/>
      <p:bldP spid="15" grpId="0" animBg="1"/>
      <p:bldP spid="9" grpId="0" build="allAtOnce" animBg="1"/>
      <p:bldP spid="10" grpId="0" build="allAtOnce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0" y="1"/>
            <a:ext cx="9144000" cy="76470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 algn="ctr" hangingPunct="0"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4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OBITAVANJE OBITELJI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214313" y="1289082"/>
            <a:ext cx="2772000" cy="857250"/>
          </a:xfrm>
          <a:prstGeom prst="rect">
            <a:avLst/>
          </a:prstGeom>
          <a:solidFill>
            <a:srgbClr val="C0000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3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PATRILOKALNE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3178975" y="1289082"/>
            <a:ext cx="2772000" cy="857250"/>
          </a:xfrm>
          <a:prstGeom prst="rect">
            <a:avLst/>
          </a:prstGeom>
          <a:solidFill>
            <a:srgbClr val="00206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3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MATRILOKALNE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66713" y="2289207"/>
            <a:ext cx="2390775" cy="192411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3200">
                <a:latin typeface="Calibri" pitchFamily="34" charset="0"/>
                <a:ea typeface="+mn-ea"/>
                <a:cs typeface="Calibri" pitchFamily="34" charset="0"/>
              </a:rPr>
              <a:t>obitelji žive u domaćinstvu ili zajednici </a:t>
            </a:r>
            <a:r>
              <a:rPr lang="hr-HR" sz="3200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mladoženje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370273" y="2289207"/>
            <a:ext cx="2403475" cy="192411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3200">
                <a:latin typeface="Calibri" pitchFamily="34" charset="0"/>
                <a:ea typeface="+mn-ea"/>
                <a:cs typeface="Calibri" pitchFamily="34" charset="0"/>
              </a:rPr>
              <a:t>obitelji žive kod </a:t>
            </a:r>
            <a:r>
              <a:rPr lang="hr-HR" sz="3200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nevjestine obitelji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3178968" y="1289082"/>
            <a:ext cx="2772000" cy="3068612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hr-HR" sz="2000"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214312" y="1289082"/>
            <a:ext cx="2772000" cy="3068612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hr-HR" sz="2000"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6143636" y="1289082"/>
            <a:ext cx="2772000" cy="857250"/>
          </a:xfrm>
          <a:prstGeom prst="rect">
            <a:avLst/>
          </a:prstGeom>
          <a:solidFill>
            <a:srgbClr val="00800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3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NEOLOKALNE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240491" y="2289207"/>
            <a:ext cx="2546351" cy="19241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3200">
                <a:latin typeface="Calibri" pitchFamily="34" charset="0"/>
                <a:ea typeface="+mn-ea"/>
                <a:cs typeface="Calibri" pitchFamily="34" charset="0"/>
              </a:rPr>
              <a:t>obitelj obitava </a:t>
            </a:r>
            <a:r>
              <a:rPr lang="hr-HR" sz="3200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neovisno</a:t>
            </a:r>
            <a:r>
              <a:rPr lang="hr-HR" sz="3200">
                <a:latin typeface="Calibri" pitchFamily="34" charset="0"/>
                <a:ea typeface="+mn-ea"/>
                <a:cs typeface="Calibri" pitchFamily="34" charset="0"/>
              </a:rPr>
              <a:t> o roditeljima i rodbini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6143625" y="1289082"/>
            <a:ext cx="2772000" cy="3068612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hr-HR" sz="2000">
              <a:latin typeface="Calibri" pitchFamily="34" charset="0"/>
              <a:ea typeface="+mn-ea"/>
              <a:cs typeface="Calibri" pitchFamily="34" charset="0"/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6000760" y="4503710"/>
            <a:ext cx="2812478" cy="1639934"/>
            <a:chOff x="6000760" y="4503710"/>
            <a:chExt cx="2812478" cy="1639934"/>
          </a:xfrm>
        </p:grpSpPr>
        <p:pic>
          <p:nvPicPr>
            <p:cNvPr id="18" name="Picture 13" descr="D:\BackUp_skola\sociologija\slike\home.png"/>
            <p:cNvPicPr>
              <a:picLocks noChangeAspect="1" noChangeArrowheads="1"/>
            </p:cNvPicPr>
            <p:nvPr/>
          </p:nvPicPr>
          <p:blipFill>
            <a:blip r:embed="rId3" cstate="email"/>
            <a:srcRect/>
            <a:stretch>
              <a:fillRect/>
            </a:stretch>
          </p:blipFill>
          <p:spPr bwMode="auto">
            <a:xfrm>
              <a:off x="7173304" y="4503710"/>
              <a:ext cx="1639934" cy="1639934"/>
            </a:xfrm>
            <a:prstGeom prst="rect">
              <a:avLst/>
            </a:prstGeom>
            <a:noFill/>
          </p:spPr>
        </p:pic>
        <p:sp>
          <p:nvSpPr>
            <p:cNvPr id="29" name="Right Arrow 28"/>
            <p:cNvSpPr/>
            <p:nvPr/>
          </p:nvSpPr>
          <p:spPr>
            <a:xfrm>
              <a:off x="7030428" y="5429264"/>
              <a:ext cx="500066" cy="428628"/>
            </a:xfrm>
            <a:prstGeom prst="rightArrow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sz="2000">
                <a:latin typeface="Calibri" pitchFamily="34" charset="0"/>
                <a:cs typeface="Calibri" pitchFamily="34" charset="0"/>
              </a:endParaRPr>
            </a:p>
          </p:txBody>
        </p:sp>
        <p:pic>
          <p:nvPicPr>
            <p:cNvPr id="9230" name="Picture 14" descr="D:\BackUp_skola\sociologija\slike\obitelj\Z.png"/>
            <p:cNvPicPr>
              <a:picLocks noChangeAspect="1" noChangeArrowheads="1"/>
            </p:cNvPicPr>
            <p:nvPr/>
          </p:nvPicPr>
          <p:blipFill>
            <a:blip r:embed="rId4" cstate="email"/>
            <a:srcRect/>
            <a:stretch>
              <a:fillRect/>
            </a:stretch>
          </p:blipFill>
          <p:spPr bwMode="auto">
            <a:xfrm>
              <a:off x="6455784" y="5064206"/>
              <a:ext cx="508306" cy="1008000"/>
            </a:xfrm>
            <a:prstGeom prst="rect">
              <a:avLst/>
            </a:prstGeom>
            <a:noFill/>
          </p:spPr>
        </p:pic>
        <p:pic>
          <p:nvPicPr>
            <p:cNvPr id="9232" name="Picture 16" descr="D:\BackUp_skola\sociologija\slike\obitelj\M.png"/>
            <p:cNvPicPr>
              <a:picLocks noChangeAspect="1" noChangeArrowheads="1"/>
            </p:cNvPicPr>
            <p:nvPr/>
          </p:nvPicPr>
          <p:blipFill>
            <a:blip r:embed="rId5" cstate="email"/>
            <a:srcRect/>
            <a:stretch>
              <a:fillRect/>
            </a:stretch>
          </p:blipFill>
          <p:spPr bwMode="auto">
            <a:xfrm>
              <a:off x="6000760" y="5028206"/>
              <a:ext cx="526462" cy="1044000"/>
            </a:xfrm>
            <a:prstGeom prst="rect">
              <a:avLst/>
            </a:prstGeom>
            <a:noFill/>
          </p:spPr>
        </p:pic>
      </p:grpSp>
      <p:grpSp>
        <p:nvGrpSpPr>
          <p:cNvPr id="41" name="Group 40"/>
          <p:cNvGrpSpPr/>
          <p:nvPr/>
        </p:nvGrpSpPr>
        <p:grpSpPr>
          <a:xfrm>
            <a:off x="3357554" y="4495842"/>
            <a:ext cx="2428892" cy="1639934"/>
            <a:chOff x="3357554" y="4495842"/>
            <a:chExt cx="2428892" cy="1639934"/>
          </a:xfrm>
        </p:grpSpPr>
        <p:pic>
          <p:nvPicPr>
            <p:cNvPr id="21" name="Picture 13" descr="D:\BackUp_skola\sociologija\slike\home.png"/>
            <p:cNvPicPr>
              <a:picLocks noChangeAspect="1" noChangeArrowheads="1"/>
            </p:cNvPicPr>
            <p:nvPr/>
          </p:nvPicPr>
          <p:blipFill>
            <a:blip r:embed="rId3" cstate="email"/>
            <a:srcRect/>
            <a:stretch>
              <a:fillRect/>
            </a:stretch>
          </p:blipFill>
          <p:spPr bwMode="auto">
            <a:xfrm>
              <a:off x="4146512" y="4495842"/>
              <a:ext cx="1639934" cy="1639934"/>
            </a:xfrm>
            <a:prstGeom prst="rect">
              <a:avLst/>
            </a:prstGeom>
            <a:noFill/>
          </p:spPr>
        </p:pic>
        <p:pic>
          <p:nvPicPr>
            <p:cNvPr id="9229" name="Picture 13" descr="D:\BackUp_skola\sociologija\slike\obitelj\obitelj.png"/>
            <p:cNvPicPr>
              <a:picLocks noChangeAspect="1" noChangeArrowheads="1"/>
            </p:cNvPicPr>
            <p:nvPr/>
          </p:nvPicPr>
          <p:blipFill>
            <a:blip r:embed="rId6" cstate="email"/>
            <a:srcRect/>
            <a:stretch>
              <a:fillRect/>
            </a:stretch>
          </p:blipFill>
          <p:spPr bwMode="auto">
            <a:xfrm>
              <a:off x="4432264" y="4984338"/>
              <a:ext cx="1080000" cy="1080000"/>
            </a:xfrm>
            <a:prstGeom prst="rect">
              <a:avLst/>
            </a:prstGeom>
            <a:noFill/>
          </p:spPr>
        </p:pic>
        <p:sp>
          <p:nvSpPr>
            <p:cNvPr id="26" name="Right Arrow 25"/>
            <p:cNvSpPr/>
            <p:nvPr/>
          </p:nvSpPr>
          <p:spPr>
            <a:xfrm>
              <a:off x="3932198" y="5421396"/>
              <a:ext cx="500066" cy="428628"/>
            </a:xfrm>
            <a:prstGeom prst="rightArrow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sz="2000">
                <a:latin typeface="Calibri" pitchFamily="34" charset="0"/>
                <a:cs typeface="Calibri" pitchFamily="34" charset="0"/>
              </a:endParaRPr>
            </a:p>
          </p:txBody>
        </p:sp>
        <p:pic>
          <p:nvPicPr>
            <p:cNvPr id="35" name="Picture 14" descr="D:\BackUp_skola\sociologija\slike\obitelj\Z.png"/>
            <p:cNvPicPr>
              <a:picLocks noChangeAspect="1" noChangeArrowheads="1"/>
            </p:cNvPicPr>
            <p:nvPr/>
          </p:nvPicPr>
          <p:blipFill>
            <a:blip r:embed="rId4" cstate="email"/>
            <a:srcRect/>
            <a:stretch>
              <a:fillRect/>
            </a:stretch>
          </p:blipFill>
          <p:spPr bwMode="auto">
            <a:xfrm>
              <a:off x="4714876" y="5056338"/>
              <a:ext cx="508306" cy="1008000"/>
            </a:xfrm>
            <a:prstGeom prst="rect">
              <a:avLst/>
            </a:prstGeom>
            <a:noFill/>
          </p:spPr>
        </p:pic>
        <p:pic>
          <p:nvPicPr>
            <p:cNvPr id="36" name="Picture 16" descr="D:\BackUp_skola\sociologija\slike\obitelj\M.png"/>
            <p:cNvPicPr>
              <a:picLocks noChangeAspect="1" noChangeArrowheads="1"/>
            </p:cNvPicPr>
            <p:nvPr/>
          </p:nvPicPr>
          <p:blipFill>
            <a:blip r:embed="rId5" cstate="email"/>
            <a:srcRect/>
            <a:stretch>
              <a:fillRect/>
            </a:stretch>
          </p:blipFill>
          <p:spPr bwMode="auto">
            <a:xfrm>
              <a:off x="3357554" y="5020338"/>
              <a:ext cx="526462" cy="1044000"/>
            </a:xfrm>
            <a:prstGeom prst="rect">
              <a:avLst/>
            </a:prstGeom>
            <a:noFill/>
          </p:spPr>
        </p:pic>
      </p:grpSp>
      <p:grpSp>
        <p:nvGrpSpPr>
          <p:cNvPr id="40" name="Group 39"/>
          <p:cNvGrpSpPr/>
          <p:nvPr/>
        </p:nvGrpSpPr>
        <p:grpSpPr>
          <a:xfrm>
            <a:off x="357158" y="4492702"/>
            <a:ext cx="2453890" cy="1639934"/>
            <a:chOff x="357158" y="4492702"/>
            <a:chExt cx="2453890" cy="1639934"/>
          </a:xfrm>
        </p:grpSpPr>
        <p:pic>
          <p:nvPicPr>
            <p:cNvPr id="37" name="Picture 14" descr="D:\BackUp_skola\sociologija\slike\obitelj\Z.png"/>
            <p:cNvPicPr>
              <a:picLocks noChangeAspect="1" noChangeArrowheads="1"/>
            </p:cNvPicPr>
            <p:nvPr/>
          </p:nvPicPr>
          <p:blipFill>
            <a:blip r:embed="rId4" cstate="email"/>
            <a:srcRect/>
            <a:stretch>
              <a:fillRect/>
            </a:stretch>
          </p:blipFill>
          <p:spPr bwMode="auto">
            <a:xfrm>
              <a:off x="357158" y="5053198"/>
              <a:ext cx="508306" cy="1008000"/>
            </a:xfrm>
            <a:prstGeom prst="rect">
              <a:avLst/>
            </a:prstGeom>
            <a:noFill/>
          </p:spPr>
        </p:pic>
        <p:grpSp>
          <p:nvGrpSpPr>
            <p:cNvPr id="39" name="Group 38"/>
            <p:cNvGrpSpPr/>
            <p:nvPr/>
          </p:nvGrpSpPr>
          <p:grpSpPr>
            <a:xfrm>
              <a:off x="1171114" y="4492702"/>
              <a:ext cx="1639934" cy="1639934"/>
              <a:chOff x="1171114" y="4492702"/>
              <a:chExt cx="1639934" cy="1639934"/>
            </a:xfrm>
          </p:grpSpPr>
          <p:pic>
            <p:nvPicPr>
              <p:cNvPr id="30" name="Picture 13" descr="D:\BackUp_skola\sociologija\slike\home.png"/>
              <p:cNvPicPr>
                <a:picLocks noChangeAspect="1" noChangeArrowheads="1"/>
              </p:cNvPicPr>
              <p:nvPr/>
            </p:nvPicPr>
            <p:blipFill>
              <a:blip r:embed="rId3" cstate="email"/>
              <a:srcRect/>
              <a:stretch>
                <a:fillRect/>
              </a:stretch>
            </p:blipFill>
            <p:spPr bwMode="auto">
              <a:xfrm>
                <a:off x="1171114" y="4492702"/>
                <a:ext cx="1639934" cy="1639934"/>
              </a:xfrm>
              <a:prstGeom prst="rect">
                <a:avLst/>
              </a:prstGeom>
              <a:noFill/>
            </p:spPr>
          </p:pic>
          <p:pic>
            <p:nvPicPr>
              <p:cNvPr id="31" name="Picture 13" descr="D:\BackUp_skola\sociologija\slike\obitelj\obitelj.png"/>
              <p:cNvPicPr>
                <a:picLocks noChangeAspect="1" noChangeArrowheads="1"/>
              </p:cNvPicPr>
              <p:nvPr/>
            </p:nvPicPr>
            <p:blipFill>
              <a:blip r:embed="rId6" cstate="email"/>
              <a:srcRect/>
              <a:stretch>
                <a:fillRect/>
              </a:stretch>
            </p:blipFill>
            <p:spPr bwMode="auto">
              <a:xfrm>
                <a:off x="1456866" y="4981198"/>
                <a:ext cx="1080000" cy="1080000"/>
              </a:xfrm>
              <a:prstGeom prst="rect">
                <a:avLst/>
              </a:prstGeom>
              <a:noFill/>
            </p:spPr>
          </p:pic>
          <p:pic>
            <p:nvPicPr>
              <p:cNvPr id="38" name="Picture 16" descr="D:\BackUp_skola\sociologija\slike\obitelj\M.png"/>
              <p:cNvPicPr>
                <a:picLocks noChangeAspect="1" noChangeArrowheads="1"/>
              </p:cNvPicPr>
              <p:nvPr/>
            </p:nvPicPr>
            <p:blipFill>
              <a:blip r:embed="rId5" cstate="email"/>
              <a:srcRect/>
              <a:stretch>
                <a:fillRect/>
              </a:stretch>
            </p:blipFill>
            <p:spPr bwMode="auto">
              <a:xfrm>
                <a:off x="1759522" y="5017198"/>
                <a:ext cx="526462" cy="1044000"/>
              </a:xfrm>
              <a:prstGeom prst="rect">
                <a:avLst/>
              </a:prstGeom>
              <a:noFill/>
            </p:spPr>
          </p:pic>
        </p:grpSp>
        <p:sp>
          <p:nvSpPr>
            <p:cNvPr id="34" name="Right Arrow 33"/>
            <p:cNvSpPr/>
            <p:nvPr/>
          </p:nvSpPr>
          <p:spPr>
            <a:xfrm>
              <a:off x="928662" y="5418256"/>
              <a:ext cx="500066" cy="428628"/>
            </a:xfrm>
            <a:prstGeom prst="rightArrow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sz="2000"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8629770" y="-5898"/>
            <a:ext cx="4972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hr-HR" sz="16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160</a:t>
            </a:r>
            <a:endParaRPr lang="hr-HR" sz="1600" dirty="0">
              <a:solidFill>
                <a:schemeClr val="bg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5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250"/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5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25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allAtOnce" animBg="1"/>
      <p:bldP spid="20" grpId="0" build="allAtOnce" animBg="1"/>
      <p:bldP spid="13" grpId="0" build="allAtOnce"/>
      <p:bldP spid="14" grpId="0" build="allAtOnce"/>
      <p:bldP spid="16" grpId="0" animBg="1"/>
      <p:bldP spid="15" grpId="0" animBg="1"/>
      <p:bldP spid="9" grpId="0" build="allAtOnce" animBg="1"/>
      <p:bldP spid="10" grpId="0" build="allAtOnce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auto">
          <a:xfrm>
            <a:off x="214313" y="1449458"/>
            <a:ext cx="2786062" cy="1043438"/>
          </a:xfrm>
          <a:prstGeom prst="rect">
            <a:avLst/>
          </a:prstGeom>
          <a:solidFill>
            <a:srgbClr val="C00000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PATRIJARHALNE OBITELJI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3143250" y="1449458"/>
            <a:ext cx="2857500" cy="1043438"/>
          </a:xfrm>
          <a:prstGeom prst="rect">
            <a:avLst/>
          </a:prstGeom>
          <a:solidFill>
            <a:srgbClr val="002060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MATRIJARHALNE OBITELJI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6143625" y="1449458"/>
            <a:ext cx="2857500" cy="1043438"/>
          </a:xfrm>
          <a:prstGeom prst="rect">
            <a:avLst/>
          </a:prstGeom>
          <a:solidFill>
            <a:srgbClr val="008000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EGALITARNE OBITELJI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3143250" y="1428736"/>
            <a:ext cx="2857500" cy="342902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hr-HR" sz="2000"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214313" y="1428736"/>
            <a:ext cx="2786062" cy="342902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hr-HR" sz="2000"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6143625" y="1428736"/>
            <a:ext cx="2857500" cy="342902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hr-HR" sz="2000"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71438" y="3414"/>
            <a:ext cx="8929687" cy="868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 algn="ctr" hangingPunct="0"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4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ODNOS MOĆI U OBITELJI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21460" y="2571750"/>
            <a:ext cx="2571768" cy="19527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2600" dirty="0">
                <a:latin typeface="Calibri" pitchFamily="34" charset="0"/>
                <a:ea typeface="+mn-ea"/>
                <a:cs typeface="Calibri" pitchFamily="34" charset="0"/>
              </a:rPr>
              <a:t>poredak u kojem </a:t>
            </a:r>
            <a:r>
              <a:rPr lang="hr-HR" sz="2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najstariji muškarac </a:t>
            </a:r>
            <a:r>
              <a:rPr lang="hr-HR" sz="2600" dirty="0">
                <a:latin typeface="Calibri" pitchFamily="34" charset="0"/>
                <a:ea typeface="+mn-ea"/>
                <a:cs typeface="Calibri" pitchFamily="34" charset="0"/>
              </a:rPr>
              <a:t>u obitelji donosi najvažnije odluke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357558" y="2571750"/>
            <a:ext cx="2428884" cy="20960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2800">
                <a:latin typeface="Calibri" pitchFamily="34" charset="0"/>
                <a:ea typeface="+mn-ea"/>
                <a:cs typeface="Calibri" pitchFamily="34" charset="0"/>
              </a:rPr>
              <a:t>poredak u kojem </a:t>
            </a:r>
            <a:r>
              <a:rPr lang="hr-HR" sz="2800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žene donose najvažnije odluke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370638" y="2714625"/>
            <a:ext cx="2403475" cy="169533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2800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jednaka raspodjela moći </a:t>
            </a:r>
            <a:r>
              <a:rPr lang="hr-HR" sz="2800">
                <a:latin typeface="Calibri" pitchFamily="34" charset="0"/>
                <a:ea typeface="+mn-ea"/>
                <a:cs typeface="Calibri" pitchFamily="34" charset="0"/>
              </a:rPr>
              <a:t>kod supružnika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787377" y="5003776"/>
            <a:ext cx="1639934" cy="1639934"/>
            <a:chOff x="857224" y="4964917"/>
            <a:chExt cx="1639934" cy="1639934"/>
          </a:xfrm>
        </p:grpSpPr>
        <p:pic>
          <p:nvPicPr>
            <p:cNvPr id="30" name="Picture 13" descr="D:\BackUp_skola\sociologija\slike\home.png"/>
            <p:cNvPicPr>
              <a:picLocks noChangeAspect="1" noChangeArrowheads="1"/>
            </p:cNvPicPr>
            <p:nvPr/>
          </p:nvPicPr>
          <p:blipFill>
            <a:blip r:embed="rId3" cstate="email"/>
            <a:srcRect/>
            <a:stretch>
              <a:fillRect/>
            </a:stretch>
          </p:blipFill>
          <p:spPr bwMode="auto">
            <a:xfrm>
              <a:off x="857224" y="4964917"/>
              <a:ext cx="1639934" cy="1639934"/>
            </a:xfrm>
            <a:prstGeom prst="rect">
              <a:avLst/>
            </a:prstGeom>
            <a:noFill/>
          </p:spPr>
        </p:pic>
        <p:grpSp>
          <p:nvGrpSpPr>
            <p:cNvPr id="28" name="Group 27"/>
            <p:cNvGrpSpPr/>
            <p:nvPr/>
          </p:nvGrpSpPr>
          <p:grpSpPr>
            <a:xfrm>
              <a:off x="1000100" y="5096272"/>
              <a:ext cx="1285884" cy="1476000"/>
              <a:chOff x="1000100" y="5096272"/>
              <a:chExt cx="1285884" cy="1476000"/>
            </a:xfrm>
          </p:grpSpPr>
          <p:grpSp>
            <p:nvGrpSpPr>
              <p:cNvPr id="48" name="Group 47"/>
              <p:cNvGrpSpPr/>
              <p:nvPr/>
            </p:nvGrpSpPr>
            <p:grpSpPr>
              <a:xfrm>
                <a:off x="1071538" y="5096272"/>
                <a:ext cx="1214446" cy="1476000"/>
                <a:chOff x="7429520" y="5072074"/>
                <a:chExt cx="1214446" cy="1500198"/>
              </a:xfrm>
            </p:grpSpPr>
            <p:sp>
              <p:nvSpPr>
                <p:cNvPr id="49" name="Rectangle 48"/>
                <p:cNvSpPr/>
                <p:nvPr/>
              </p:nvSpPr>
              <p:spPr>
                <a:xfrm>
                  <a:off x="7429520" y="5643578"/>
                  <a:ext cx="1214446" cy="92869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hr-HR" sz="2000"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50" name="Isosceles Triangle 49"/>
                <p:cNvSpPr/>
                <p:nvPr/>
              </p:nvSpPr>
              <p:spPr>
                <a:xfrm>
                  <a:off x="7429520" y="5072074"/>
                  <a:ext cx="1214446" cy="571504"/>
                </a:xfrm>
                <a:prstGeom prst="triangle">
                  <a:avLst>
                    <a:gd name="adj" fmla="val 49556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hr-HR" sz="2000">
                    <a:latin typeface="Calibri" pitchFamily="34" charset="0"/>
                    <a:cs typeface="Calibri" pitchFamily="34" charset="0"/>
                  </a:endParaRPr>
                </a:p>
              </p:txBody>
            </p:sp>
          </p:grpSp>
          <p:pic>
            <p:nvPicPr>
              <p:cNvPr id="10254" name="Picture 14" descr="D:\BackUp_skola\sociologija\slike\obitelj\partijarhalne.png"/>
              <p:cNvPicPr>
                <a:picLocks noChangeAspect="1" noChangeArrowheads="1"/>
              </p:cNvPicPr>
              <p:nvPr/>
            </p:nvPicPr>
            <p:blipFill>
              <a:blip r:embed="rId4" cstate="email"/>
              <a:srcRect/>
              <a:stretch>
                <a:fillRect/>
              </a:stretch>
            </p:blipFill>
            <p:spPr bwMode="auto">
              <a:xfrm>
                <a:off x="1000100" y="5489132"/>
                <a:ext cx="1152673" cy="1080000"/>
              </a:xfrm>
              <a:prstGeom prst="rect">
                <a:avLst/>
              </a:prstGeom>
              <a:noFill/>
            </p:spPr>
          </p:pic>
        </p:grpSp>
      </p:grpSp>
      <p:grpSp>
        <p:nvGrpSpPr>
          <p:cNvPr id="31" name="Group 30"/>
          <p:cNvGrpSpPr/>
          <p:nvPr/>
        </p:nvGrpSpPr>
        <p:grpSpPr>
          <a:xfrm>
            <a:off x="3752033" y="5003776"/>
            <a:ext cx="1639934" cy="1639934"/>
            <a:chOff x="3857620" y="4964917"/>
            <a:chExt cx="1639934" cy="1639934"/>
          </a:xfrm>
        </p:grpSpPr>
        <p:pic>
          <p:nvPicPr>
            <p:cNvPr id="27" name="Picture 13" descr="D:\BackUp_skola\sociologija\slike\home.png"/>
            <p:cNvPicPr>
              <a:picLocks noChangeAspect="1" noChangeArrowheads="1"/>
            </p:cNvPicPr>
            <p:nvPr/>
          </p:nvPicPr>
          <p:blipFill>
            <a:blip r:embed="rId3" cstate="email"/>
            <a:srcRect/>
            <a:stretch>
              <a:fillRect/>
            </a:stretch>
          </p:blipFill>
          <p:spPr bwMode="auto">
            <a:xfrm>
              <a:off x="3857620" y="4964917"/>
              <a:ext cx="1639934" cy="1639934"/>
            </a:xfrm>
            <a:prstGeom prst="rect">
              <a:avLst/>
            </a:prstGeom>
            <a:noFill/>
          </p:spPr>
        </p:pic>
        <p:grpSp>
          <p:nvGrpSpPr>
            <p:cNvPr id="45" name="Group 44"/>
            <p:cNvGrpSpPr/>
            <p:nvPr/>
          </p:nvGrpSpPr>
          <p:grpSpPr>
            <a:xfrm>
              <a:off x="4071934" y="5096272"/>
              <a:ext cx="1214446" cy="1476000"/>
              <a:chOff x="7429520" y="5072074"/>
              <a:chExt cx="1214446" cy="1500198"/>
            </a:xfrm>
          </p:grpSpPr>
          <p:sp>
            <p:nvSpPr>
              <p:cNvPr id="46" name="Rectangle 45"/>
              <p:cNvSpPr/>
              <p:nvPr/>
            </p:nvSpPr>
            <p:spPr>
              <a:xfrm>
                <a:off x="7429520" y="5643578"/>
                <a:ext cx="1214446" cy="92869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r-HR" sz="200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47" name="Isosceles Triangle 46"/>
              <p:cNvSpPr/>
              <p:nvPr/>
            </p:nvSpPr>
            <p:spPr>
              <a:xfrm>
                <a:off x="7429520" y="5072074"/>
                <a:ext cx="1214446" cy="571504"/>
              </a:xfrm>
              <a:prstGeom prst="triangle">
                <a:avLst>
                  <a:gd name="adj" fmla="val 49556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r-HR" sz="2000">
                  <a:latin typeface="Calibri" pitchFamily="34" charset="0"/>
                  <a:cs typeface="Calibri" pitchFamily="34" charset="0"/>
                </a:endParaRPr>
              </a:p>
            </p:txBody>
          </p:sp>
        </p:grpSp>
        <p:pic>
          <p:nvPicPr>
            <p:cNvPr id="10256" name="Picture 16" descr="D:\BackUp_skola\sociologija\slike\obitelj\matrijarhalne.png"/>
            <p:cNvPicPr>
              <a:picLocks noChangeAspect="1" noChangeArrowheads="1"/>
            </p:cNvPicPr>
            <p:nvPr/>
          </p:nvPicPr>
          <p:blipFill>
            <a:blip r:embed="rId5" cstate="email"/>
            <a:srcRect/>
            <a:stretch>
              <a:fillRect/>
            </a:stretch>
          </p:blipFill>
          <p:spPr bwMode="auto">
            <a:xfrm>
              <a:off x="4071934" y="5489132"/>
              <a:ext cx="1152673" cy="1080000"/>
            </a:xfrm>
            <a:prstGeom prst="rect">
              <a:avLst/>
            </a:prstGeom>
            <a:noFill/>
          </p:spPr>
        </p:pic>
      </p:grpSp>
      <p:grpSp>
        <p:nvGrpSpPr>
          <p:cNvPr id="32" name="Group 31"/>
          <p:cNvGrpSpPr/>
          <p:nvPr/>
        </p:nvGrpSpPr>
        <p:grpSpPr>
          <a:xfrm>
            <a:off x="6752408" y="5003776"/>
            <a:ext cx="1639934" cy="1639934"/>
            <a:chOff x="7004032" y="4964917"/>
            <a:chExt cx="1639934" cy="1639934"/>
          </a:xfrm>
        </p:grpSpPr>
        <p:pic>
          <p:nvPicPr>
            <p:cNvPr id="23" name="Picture 13" descr="D:\BackUp_skola\sociologija\slike\home.png"/>
            <p:cNvPicPr>
              <a:picLocks noChangeAspect="1" noChangeArrowheads="1"/>
            </p:cNvPicPr>
            <p:nvPr/>
          </p:nvPicPr>
          <p:blipFill>
            <a:blip r:embed="rId3" cstate="email"/>
            <a:srcRect/>
            <a:stretch>
              <a:fillRect/>
            </a:stretch>
          </p:blipFill>
          <p:spPr bwMode="auto">
            <a:xfrm>
              <a:off x="7004032" y="4964917"/>
              <a:ext cx="1639934" cy="1639934"/>
            </a:xfrm>
            <a:prstGeom prst="rect">
              <a:avLst/>
            </a:prstGeom>
            <a:noFill/>
          </p:spPr>
        </p:pic>
        <p:grpSp>
          <p:nvGrpSpPr>
            <p:cNvPr id="40" name="Group 39"/>
            <p:cNvGrpSpPr/>
            <p:nvPr/>
          </p:nvGrpSpPr>
          <p:grpSpPr>
            <a:xfrm>
              <a:off x="7216776" y="5096272"/>
              <a:ext cx="1214446" cy="1476000"/>
              <a:chOff x="7429520" y="5072074"/>
              <a:chExt cx="1214446" cy="1500198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7429520" y="5643578"/>
                <a:ext cx="1214446" cy="92869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r-HR" sz="200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4" name="Isosceles Triangle 33"/>
              <p:cNvSpPr/>
              <p:nvPr/>
            </p:nvSpPr>
            <p:spPr>
              <a:xfrm>
                <a:off x="7429520" y="5072074"/>
                <a:ext cx="1214446" cy="571504"/>
              </a:xfrm>
              <a:prstGeom prst="triangle">
                <a:avLst>
                  <a:gd name="adj" fmla="val 49556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r-HR" sz="2000">
                  <a:latin typeface="Calibri" pitchFamily="34" charset="0"/>
                  <a:cs typeface="Calibri" pitchFamily="34" charset="0"/>
                </a:endParaRPr>
              </a:p>
            </p:txBody>
          </p:sp>
        </p:grpSp>
        <p:pic>
          <p:nvPicPr>
            <p:cNvPr id="10255" name="Picture 15" descr="D:\BackUp_skola\sociologija\slike\obitelj\egalitarne.png"/>
            <p:cNvPicPr>
              <a:picLocks noChangeAspect="1" noChangeArrowheads="1"/>
            </p:cNvPicPr>
            <p:nvPr/>
          </p:nvPicPr>
          <p:blipFill>
            <a:blip r:embed="rId6" cstate="email"/>
            <a:srcRect/>
            <a:stretch>
              <a:fillRect/>
            </a:stretch>
          </p:blipFill>
          <p:spPr bwMode="auto">
            <a:xfrm>
              <a:off x="7215206" y="5489132"/>
              <a:ext cx="1152673" cy="1080000"/>
            </a:xfrm>
            <a:prstGeom prst="rect">
              <a:avLst/>
            </a:prstGeom>
            <a:noFill/>
          </p:spPr>
        </p:pic>
      </p:grpSp>
      <p:sp>
        <p:nvSpPr>
          <p:cNvPr id="35" name="TextBox 34"/>
          <p:cNvSpPr txBox="1"/>
          <p:nvPr/>
        </p:nvSpPr>
        <p:spPr>
          <a:xfrm>
            <a:off x="8629770" y="-5898"/>
            <a:ext cx="4972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hr-HR" sz="16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160</a:t>
            </a:r>
            <a:endParaRPr lang="hr-HR" sz="1600" dirty="0">
              <a:solidFill>
                <a:schemeClr val="bg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5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250"/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5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25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allAtOnce" animBg="1"/>
      <p:bldP spid="20" grpId="0" build="allAtOnce" animBg="1"/>
      <p:bldP spid="9" grpId="0" build="allAtOnce" animBg="1"/>
      <p:bldP spid="16" grpId="0" animBg="1"/>
      <p:bldP spid="15" grpId="0" animBg="1"/>
      <p:bldP spid="11" grpId="0" animBg="1"/>
      <p:bldP spid="13" grpId="0" build="allAtOnce"/>
      <p:bldP spid="14" grpId="0" build="allAtOnce"/>
      <p:bldP spid="10" grpId="0" build="allAtOnce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5720" y="4226724"/>
            <a:ext cx="2286016" cy="762006"/>
          </a:xfrm>
          <a:prstGeom prst="rect">
            <a:avLst/>
          </a:prstGeom>
          <a:solidFill>
            <a:srgbClr val="008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OBITAVANJE</a:t>
            </a:r>
            <a:endParaRPr lang="hr-HR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5720" y="5643578"/>
            <a:ext cx="2286016" cy="785818"/>
          </a:xfrm>
          <a:prstGeom prst="rect">
            <a:avLst/>
          </a:prstGeom>
          <a:solidFill>
            <a:srgbClr val="FF00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ODNOSI MOĆI U OBITELJI</a:t>
            </a:r>
          </a:p>
        </p:txBody>
      </p:sp>
      <p:sp>
        <p:nvSpPr>
          <p:cNvPr id="54" name="Rectangle 53"/>
          <p:cNvSpPr/>
          <p:nvPr/>
        </p:nvSpPr>
        <p:spPr>
          <a:xfrm>
            <a:off x="2774144" y="4357694"/>
            <a:ext cx="1928826" cy="500066"/>
          </a:xfrm>
          <a:prstGeom prst="rect">
            <a:avLst/>
          </a:prstGeom>
          <a:solidFill>
            <a:srgbClr val="008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PATRILOKALNE</a:t>
            </a:r>
            <a:endParaRPr lang="hr-HR" sz="2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7000892" y="4357694"/>
            <a:ext cx="1714512" cy="500066"/>
          </a:xfrm>
          <a:prstGeom prst="rect">
            <a:avLst/>
          </a:prstGeom>
          <a:solidFill>
            <a:srgbClr val="008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NEOLOKALNE</a:t>
            </a:r>
            <a:endParaRPr lang="hr-HR" sz="2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869658" y="4357694"/>
            <a:ext cx="1964545" cy="500066"/>
          </a:xfrm>
          <a:prstGeom prst="rect">
            <a:avLst/>
          </a:prstGeom>
          <a:solidFill>
            <a:srgbClr val="008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MATRILOKALNE </a:t>
            </a:r>
            <a:endParaRPr lang="hr-HR" sz="2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2774144" y="5786454"/>
            <a:ext cx="1928826" cy="500066"/>
          </a:xfrm>
          <a:prstGeom prst="rect">
            <a:avLst/>
          </a:prstGeom>
          <a:solidFill>
            <a:srgbClr val="FF00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PATRIJARHALNE</a:t>
            </a:r>
            <a:endParaRPr lang="hr-HR" sz="2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7000892" y="5786454"/>
            <a:ext cx="1714512" cy="500066"/>
          </a:xfrm>
          <a:prstGeom prst="rect">
            <a:avLst/>
          </a:prstGeom>
          <a:solidFill>
            <a:srgbClr val="FF00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EGALITARNE</a:t>
            </a:r>
            <a:endParaRPr lang="hr-HR" sz="2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869658" y="5786454"/>
            <a:ext cx="1964545" cy="500066"/>
          </a:xfrm>
          <a:prstGeom prst="rect">
            <a:avLst/>
          </a:prstGeom>
          <a:solidFill>
            <a:srgbClr val="FF00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MATRIJARHALNE</a:t>
            </a:r>
            <a:endParaRPr lang="hr-HR" sz="2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42875" y="44624"/>
            <a:ext cx="8929688" cy="8683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 hangingPunct="0"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4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OBITELJ - </a:t>
            </a:r>
            <a:r>
              <a:rPr lang="hr-HR" sz="36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PONAVLJANJE</a:t>
            </a:r>
            <a:endParaRPr lang="en-US" sz="40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5720" y="1357298"/>
            <a:ext cx="2286016" cy="857256"/>
          </a:xfrm>
          <a:prstGeom prst="rect">
            <a:avLst/>
          </a:prstGeom>
          <a:solidFill>
            <a:srgbClr val="00206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SASTAV OBITELJI</a:t>
            </a:r>
            <a:endParaRPr lang="hr-HR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5720" y="2928934"/>
            <a:ext cx="2286016" cy="785818"/>
          </a:xfrm>
          <a:prstGeom prst="rect">
            <a:avLst/>
          </a:prstGeom>
          <a:solidFill>
            <a:srgbClr val="C0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NASLJEĐIVANJE</a:t>
            </a:r>
            <a:endParaRPr lang="hr-HR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357554" y="1071546"/>
            <a:ext cx="2857520" cy="571504"/>
          </a:xfrm>
          <a:prstGeom prst="rect">
            <a:avLst/>
          </a:prstGeom>
          <a:solidFill>
            <a:srgbClr val="00206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NUKLEARNA OBITELJ</a:t>
            </a:r>
            <a:endParaRPr lang="hr-HR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357554" y="1928802"/>
            <a:ext cx="2857520" cy="571504"/>
          </a:xfrm>
          <a:prstGeom prst="rect">
            <a:avLst/>
          </a:prstGeom>
          <a:solidFill>
            <a:srgbClr val="00206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PROŠIRENA OBITELJ</a:t>
            </a:r>
            <a:endParaRPr lang="hr-HR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143768" y="714356"/>
            <a:ext cx="1714512" cy="785818"/>
          </a:xfrm>
          <a:prstGeom prst="rect">
            <a:avLst/>
          </a:prstGeom>
          <a:solidFill>
            <a:srgbClr val="00206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OBITELJ ORIJENTACIJE</a:t>
            </a:r>
            <a:endParaRPr lang="hr-H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143768" y="1785926"/>
            <a:ext cx="1714512" cy="785818"/>
          </a:xfrm>
          <a:prstGeom prst="rect">
            <a:avLst/>
          </a:prstGeom>
          <a:solidFill>
            <a:srgbClr val="00206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OBITELJ PROKREACIJE</a:t>
            </a:r>
            <a:endParaRPr lang="hr-HR" sz="2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14" name="Elbow Connector 13"/>
          <p:cNvCxnSpPr>
            <a:stCxn id="5" idx="3"/>
            <a:endCxn id="10" idx="1"/>
          </p:cNvCxnSpPr>
          <p:nvPr/>
        </p:nvCxnSpPr>
        <p:spPr>
          <a:xfrm>
            <a:off x="2571736" y="1785926"/>
            <a:ext cx="785818" cy="428628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5" idx="3"/>
            <a:endCxn id="9" idx="1"/>
          </p:cNvCxnSpPr>
          <p:nvPr/>
        </p:nvCxnSpPr>
        <p:spPr>
          <a:xfrm flipV="1">
            <a:off x="2571736" y="1357298"/>
            <a:ext cx="785818" cy="428628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9" idx="3"/>
            <a:endCxn id="11" idx="1"/>
          </p:cNvCxnSpPr>
          <p:nvPr/>
        </p:nvCxnSpPr>
        <p:spPr>
          <a:xfrm flipV="1">
            <a:off x="6215074" y="1107265"/>
            <a:ext cx="928694" cy="250033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9" idx="3"/>
            <a:endCxn id="12" idx="1"/>
          </p:cNvCxnSpPr>
          <p:nvPr/>
        </p:nvCxnSpPr>
        <p:spPr>
          <a:xfrm>
            <a:off x="6215074" y="1357298"/>
            <a:ext cx="928694" cy="821537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2786050" y="3071810"/>
            <a:ext cx="2071702" cy="500066"/>
          </a:xfrm>
          <a:prstGeom prst="rect">
            <a:avLst/>
          </a:prstGeom>
          <a:solidFill>
            <a:srgbClr val="C0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PATRILINEARNO</a:t>
            </a:r>
            <a:endParaRPr lang="hr-HR" sz="2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143768" y="3071810"/>
            <a:ext cx="1571636" cy="500066"/>
          </a:xfrm>
          <a:prstGeom prst="rect">
            <a:avLst/>
          </a:prstGeom>
          <a:solidFill>
            <a:srgbClr val="C0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BILINEARNO</a:t>
            </a:r>
            <a:endParaRPr lang="hr-HR" sz="2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000628" y="3071810"/>
            <a:ext cx="2000264" cy="500066"/>
          </a:xfrm>
          <a:prstGeom prst="rect">
            <a:avLst/>
          </a:prstGeom>
          <a:solidFill>
            <a:srgbClr val="C0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MATRILINEARNO </a:t>
            </a:r>
            <a:endParaRPr lang="hr-HR" sz="2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85720" y="5643578"/>
            <a:ext cx="8572560" cy="78581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400" b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285720" y="4214818"/>
            <a:ext cx="8572560" cy="78581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400" b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85720" y="2928934"/>
            <a:ext cx="8572560" cy="78581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400" b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grpSp>
        <p:nvGrpSpPr>
          <p:cNvPr id="82" name="Group 81"/>
          <p:cNvGrpSpPr/>
          <p:nvPr/>
        </p:nvGrpSpPr>
        <p:grpSpPr>
          <a:xfrm>
            <a:off x="3036083" y="3500438"/>
            <a:ext cx="1650827" cy="2957619"/>
            <a:chOff x="678629" y="3571875"/>
            <a:chExt cx="1650827" cy="2957619"/>
          </a:xfrm>
        </p:grpSpPr>
        <p:pic>
          <p:nvPicPr>
            <p:cNvPr id="84" name="Picture 83" descr="Ibn_Khaldun.jpg"/>
            <p:cNvPicPr>
              <a:picLocks noChangeAspect="1"/>
            </p:cNvPicPr>
            <p:nvPr/>
          </p:nvPicPr>
          <p:blipFill>
            <a:blip r:embed="rId2" cstate="email"/>
            <a:stretch>
              <a:fillRect/>
            </a:stretch>
          </p:blipFill>
          <p:spPr>
            <a:xfrm>
              <a:off x="678629" y="3571875"/>
              <a:ext cx="1650827" cy="2684679"/>
            </a:xfrm>
            <a:prstGeom prst="rect">
              <a:avLst/>
            </a:prstGeom>
          </p:spPr>
        </p:pic>
        <p:sp>
          <p:nvSpPr>
            <p:cNvPr id="85" name="Rectangle 84"/>
            <p:cNvSpPr/>
            <p:nvPr/>
          </p:nvSpPr>
          <p:spPr>
            <a:xfrm>
              <a:off x="682505" y="5643578"/>
              <a:ext cx="1643074" cy="338554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hr-HR" sz="1600" b="1" i="1" dirty="0" err="1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Ibn</a:t>
              </a:r>
              <a:r>
                <a:rPr lang="hr-HR" sz="1600" b="1" i="1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 </a:t>
              </a:r>
              <a:r>
                <a:rPr lang="hr-HR" sz="1600" b="1" i="1" dirty="0" err="1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H</a:t>
              </a:r>
              <a:r>
                <a:rPr lang="hr-HR" sz="1600" b="1" i="1" dirty="0" err="1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aldūn</a:t>
              </a:r>
              <a:endParaRPr lang="hr-HR" sz="16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682505" y="5929330"/>
              <a:ext cx="1643074" cy="600164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>
              <a:spAutoFit/>
            </a:bodyPr>
            <a:lstStyle/>
            <a:p>
              <a:r>
                <a:rPr lang="hr-HR" sz="1100" i="1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(</a:t>
              </a:r>
              <a:r>
                <a:rPr lang="hr-HR" sz="1100" i="1" dirty="0" err="1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Abū</a:t>
              </a:r>
              <a:r>
                <a:rPr lang="hr-HR" sz="1100" i="1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 </a:t>
              </a:r>
              <a:r>
                <a:rPr lang="hr-HR" sz="1100" i="1" dirty="0" err="1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Zayd</a:t>
              </a:r>
              <a:r>
                <a:rPr lang="hr-HR" sz="1100" i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 ‘</a:t>
              </a:r>
              <a:r>
                <a:rPr lang="hr-HR" sz="1100" i="1" dirty="0" err="1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Abdu</a:t>
              </a:r>
              <a:r>
                <a:rPr lang="hr-HR" sz="1100" i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 al-</a:t>
              </a:r>
              <a:r>
                <a:rPr lang="hr-HR" sz="1100" i="1" dirty="0" err="1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Rahmān</a:t>
              </a:r>
              <a:r>
                <a:rPr lang="hr-HR" sz="1100" i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 </a:t>
              </a:r>
              <a:r>
                <a:rPr lang="hr-HR" sz="1100" b="1" i="1" dirty="0" err="1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ibn</a:t>
              </a:r>
              <a:r>
                <a:rPr lang="hr-HR" sz="1100" b="1" i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 Muhamed </a:t>
              </a:r>
              <a:r>
                <a:rPr lang="hr-HR" sz="1100" b="1" i="1" dirty="0" err="1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ibn</a:t>
              </a:r>
              <a:r>
                <a:rPr lang="hr-HR" sz="1100" b="1" i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 </a:t>
              </a:r>
              <a:r>
                <a:rPr lang="hr-HR" sz="1100" b="1" i="1" dirty="0" err="1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Haldūn</a:t>
              </a:r>
              <a:r>
                <a:rPr lang="hr-HR" sz="1100" i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 Al-</a:t>
              </a:r>
              <a:r>
                <a:rPr lang="hr-HR" sz="1100" i="1" dirty="0" err="1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Hadrami</a:t>
              </a:r>
              <a:r>
                <a:rPr lang="hr-HR" sz="1100" i="1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)</a:t>
              </a:r>
              <a:endParaRPr lang="hr-HR" sz="1100" i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pic>
        <p:nvPicPr>
          <p:cNvPr id="89" name="Picture 88" descr="zidovi.jpg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4929190" y="3500438"/>
            <a:ext cx="2195075" cy="1420342"/>
          </a:xfrm>
          <a:prstGeom prst="rect">
            <a:avLst/>
          </a:prstGeom>
        </p:spPr>
      </p:pic>
      <p:grpSp>
        <p:nvGrpSpPr>
          <p:cNvPr id="90" name="Group 89"/>
          <p:cNvGrpSpPr/>
          <p:nvPr/>
        </p:nvGrpSpPr>
        <p:grpSpPr>
          <a:xfrm>
            <a:off x="7215206" y="3500438"/>
            <a:ext cx="1476000" cy="2810366"/>
            <a:chOff x="7215206" y="3571876"/>
            <a:chExt cx="1476000" cy="2810366"/>
          </a:xfrm>
        </p:grpSpPr>
        <p:pic>
          <p:nvPicPr>
            <p:cNvPr id="88" name="Picture 87" descr="pele.jpg"/>
            <p:cNvPicPr>
              <a:picLocks noChangeAspect="1"/>
            </p:cNvPicPr>
            <p:nvPr/>
          </p:nvPicPr>
          <p:blipFill>
            <a:blip r:embed="rId4" cstate="email"/>
            <a:stretch>
              <a:fillRect/>
            </a:stretch>
          </p:blipFill>
          <p:spPr>
            <a:xfrm>
              <a:off x="7215206" y="3571876"/>
              <a:ext cx="1476000" cy="2216378"/>
            </a:xfrm>
            <a:prstGeom prst="rect">
              <a:avLst/>
            </a:prstGeom>
          </p:spPr>
        </p:pic>
        <p:sp>
          <p:nvSpPr>
            <p:cNvPr id="87" name="Rectangle 86"/>
            <p:cNvSpPr/>
            <p:nvPr/>
          </p:nvSpPr>
          <p:spPr>
            <a:xfrm>
              <a:off x="7215206" y="5643578"/>
              <a:ext cx="1476000" cy="738664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hr-HR" sz="1400" b="1" i="1" smtClean="0">
                  <a:solidFill>
                    <a:schemeClr val="bg1"/>
                  </a:solidFill>
                </a:rPr>
                <a:t>Pelé</a:t>
              </a:r>
              <a:endParaRPr lang="hr-HR" sz="1400" i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  <a:p>
              <a:pPr algn="ctr"/>
              <a:r>
                <a:rPr lang="pt-BR" sz="1400" i="1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Edson Arantes do Nascimento</a:t>
              </a:r>
              <a:endParaRPr lang="hr-HR" sz="140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7000183" y="5072074"/>
            <a:ext cx="1715221" cy="1000132"/>
            <a:chOff x="6000760" y="4503710"/>
            <a:chExt cx="2812478" cy="1639934"/>
          </a:xfrm>
        </p:grpSpPr>
        <p:pic>
          <p:nvPicPr>
            <p:cNvPr id="92" name="Picture 13" descr="D:\BackUp_skola\sociologija\slike\home.png"/>
            <p:cNvPicPr>
              <a:picLocks noChangeAspect="1" noChangeArrowheads="1"/>
            </p:cNvPicPr>
            <p:nvPr/>
          </p:nvPicPr>
          <p:blipFill>
            <a:blip r:embed="rId5" cstate="email"/>
            <a:srcRect/>
            <a:stretch>
              <a:fillRect/>
            </a:stretch>
          </p:blipFill>
          <p:spPr bwMode="auto">
            <a:xfrm>
              <a:off x="7173304" y="4503710"/>
              <a:ext cx="1639934" cy="1639934"/>
            </a:xfrm>
            <a:prstGeom prst="rect">
              <a:avLst/>
            </a:prstGeom>
            <a:noFill/>
          </p:spPr>
        </p:pic>
        <p:sp>
          <p:nvSpPr>
            <p:cNvPr id="93" name="Right Arrow 92"/>
            <p:cNvSpPr/>
            <p:nvPr/>
          </p:nvSpPr>
          <p:spPr>
            <a:xfrm>
              <a:off x="7030428" y="5429264"/>
              <a:ext cx="500066" cy="428628"/>
            </a:xfrm>
            <a:prstGeom prst="rightArrow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sz="2000">
                <a:latin typeface="Calibri" pitchFamily="34" charset="0"/>
                <a:cs typeface="Calibri" pitchFamily="34" charset="0"/>
              </a:endParaRPr>
            </a:p>
          </p:txBody>
        </p:sp>
        <p:pic>
          <p:nvPicPr>
            <p:cNvPr id="94" name="Picture 14" descr="D:\BackUp_skola\sociologija\slike\obitelj\Z.png"/>
            <p:cNvPicPr>
              <a:picLocks noChangeAspect="1" noChangeArrowheads="1"/>
            </p:cNvPicPr>
            <p:nvPr/>
          </p:nvPicPr>
          <p:blipFill>
            <a:blip r:embed="rId6" cstate="email"/>
            <a:srcRect/>
            <a:stretch>
              <a:fillRect/>
            </a:stretch>
          </p:blipFill>
          <p:spPr bwMode="auto">
            <a:xfrm>
              <a:off x="6455784" y="5064206"/>
              <a:ext cx="508306" cy="1008000"/>
            </a:xfrm>
            <a:prstGeom prst="rect">
              <a:avLst/>
            </a:prstGeom>
            <a:noFill/>
          </p:spPr>
        </p:pic>
        <p:pic>
          <p:nvPicPr>
            <p:cNvPr id="95" name="Picture 16" descr="D:\BackUp_skola\sociologija\slike\obitelj\M.png"/>
            <p:cNvPicPr>
              <a:picLocks noChangeAspect="1" noChangeArrowheads="1"/>
            </p:cNvPicPr>
            <p:nvPr/>
          </p:nvPicPr>
          <p:blipFill>
            <a:blip r:embed="rId7" cstate="email"/>
            <a:srcRect/>
            <a:stretch>
              <a:fillRect/>
            </a:stretch>
          </p:blipFill>
          <p:spPr bwMode="auto">
            <a:xfrm>
              <a:off x="6000760" y="5028206"/>
              <a:ext cx="526462" cy="1044000"/>
            </a:xfrm>
            <a:prstGeom prst="rect">
              <a:avLst/>
            </a:prstGeom>
            <a:noFill/>
          </p:spPr>
        </p:pic>
      </p:grpSp>
      <p:grpSp>
        <p:nvGrpSpPr>
          <p:cNvPr id="96" name="Group 95"/>
          <p:cNvGrpSpPr/>
          <p:nvPr/>
        </p:nvGrpSpPr>
        <p:grpSpPr>
          <a:xfrm>
            <a:off x="5143504" y="5064206"/>
            <a:ext cx="1481287" cy="1000132"/>
            <a:chOff x="3357554" y="4495842"/>
            <a:chExt cx="2428892" cy="1639934"/>
          </a:xfrm>
        </p:grpSpPr>
        <p:pic>
          <p:nvPicPr>
            <p:cNvPr id="97" name="Picture 13" descr="D:\BackUp_skola\sociologija\slike\home.png"/>
            <p:cNvPicPr>
              <a:picLocks noChangeAspect="1" noChangeArrowheads="1"/>
            </p:cNvPicPr>
            <p:nvPr/>
          </p:nvPicPr>
          <p:blipFill>
            <a:blip r:embed="rId5" cstate="email"/>
            <a:srcRect/>
            <a:stretch>
              <a:fillRect/>
            </a:stretch>
          </p:blipFill>
          <p:spPr bwMode="auto">
            <a:xfrm>
              <a:off x="4146512" y="4495842"/>
              <a:ext cx="1639934" cy="1639934"/>
            </a:xfrm>
            <a:prstGeom prst="rect">
              <a:avLst/>
            </a:prstGeom>
            <a:noFill/>
          </p:spPr>
        </p:pic>
        <p:pic>
          <p:nvPicPr>
            <p:cNvPr id="98" name="Picture 13" descr="D:\BackUp_skola\sociologija\slike\obitelj\obitelj.png"/>
            <p:cNvPicPr>
              <a:picLocks noChangeAspect="1" noChangeArrowheads="1"/>
            </p:cNvPicPr>
            <p:nvPr/>
          </p:nvPicPr>
          <p:blipFill>
            <a:blip r:embed="rId8" cstate="email"/>
            <a:srcRect/>
            <a:stretch>
              <a:fillRect/>
            </a:stretch>
          </p:blipFill>
          <p:spPr bwMode="auto">
            <a:xfrm>
              <a:off x="4432264" y="4984338"/>
              <a:ext cx="1080000" cy="1080000"/>
            </a:xfrm>
            <a:prstGeom prst="rect">
              <a:avLst/>
            </a:prstGeom>
            <a:noFill/>
          </p:spPr>
        </p:pic>
        <p:sp>
          <p:nvSpPr>
            <p:cNvPr id="99" name="Right Arrow 98"/>
            <p:cNvSpPr/>
            <p:nvPr/>
          </p:nvSpPr>
          <p:spPr>
            <a:xfrm>
              <a:off x="3932198" y="5421396"/>
              <a:ext cx="500066" cy="428628"/>
            </a:xfrm>
            <a:prstGeom prst="rightArrow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sz="2000">
                <a:latin typeface="Calibri" pitchFamily="34" charset="0"/>
                <a:cs typeface="Calibri" pitchFamily="34" charset="0"/>
              </a:endParaRPr>
            </a:p>
          </p:txBody>
        </p:sp>
        <p:pic>
          <p:nvPicPr>
            <p:cNvPr id="100" name="Picture 14" descr="D:\BackUp_skola\sociologija\slike\obitelj\Z.png"/>
            <p:cNvPicPr>
              <a:picLocks noChangeAspect="1" noChangeArrowheads="1"/>
            </p:cNvPicPr>
            <p:nvPr/>
          </p:nvPicPr>
          <p:blipFill>
            <a:blip r:embed="rId6" cstate="email"/>
            <a:srcRect/>
            <a:stretch>
              <a:fillRect/>
            </a:stretch>
          </p:blipFill>
          <p:spPr bwMode="auto">
            <a:xfrm>
              <a:off x="4714876" y="5056338"/>
              <a:ext cx="508306" cy="1008000"/>
            </a:xfrm>
            <a:prstGeom prst="rect">
              <a:avLst/>
            </a:prstGeom>
            <a:noFill/>
          </p:spPr>
        </p:pic>
        <p:pic>
          <p:nvPicPr>
            <p:cNvPr id="101" name="Picture 16" descr="D:\BackUp_skola\sociologija\slike\obitelj\M.png"/>
            <p:cNvPicPr>
              <a:picLocks noChangeAspect="1" noChangeArrowheads="1"/>
            </p:cNvPicPr>
            <p:nvPr/>
          </p:nvPicPr>
          <p:blipFill>
            <a:blip r:embed="rId7" cstate="email"/>
            <a:srcRect/>
            <a:stretch>
              <a:fillRect/>
            </a:stretch>
          </p:blipFill>
          <p:spPr bwMode="auto">
            <a:xfrm>
              <a:off x="3357554" y="5020338"/>
              <a:ext cx="526462" cy="1044000"/>
            </a:xfrm>
            <a:prstGeom prst="rect">
              <a:avLst/>
            </a:prstGeom>
            <a:noFill/>
          </p:spPr>
        </p:pic>
      </p:grpSp>
      <p:grpSp>
        <p:nvGrpSpPr>
          <p:cNvPr id="102" name="Group 101"/>
          <p:cNvGrpSpPr/>
          <p:nvPr/>
        </p:nvGrpSpPr>
        <p:grpSpPr>
          <a:xfrm>
            <a:off x="2857488" y="5061066"/>
            <a:ext cx="1496532" cy="1000132"/>
            <a:chOff x="357158" y="4492702"/>
            <a:chExt cx="2453890" cy="1639934"/>
          </a:xfrm>
        </p:grpSpPr>
        <p:pic>
          <p:nvPicPr>
            <p:cNvPr id="103" name="Picture 14" descr="D:\BackUp_skola\sociologija\slike\obitelj\Z.png"/>
            <p:cNvPicPr>
              <a:picLocks noChangeAspect="1" noChangeArrowheads="1"/>
            </p:cNvPicPr>
            <p:nvPr/>
          </p:nvPicPr>
          <p:blipFill>
            <a:blip r:embed="rId6" cstate="email"/>
            <a:srcRect/>
            <a:stretch>
              <a:fillRect/>
            </a:stretch>
          </p:blipFill>
          <p:spPr bwMode="auto">
            <a:xfrm>
              <a:off x="357158" y="5053198"/>
              <a:ext cx="508306" cy="1008000"/>
            </a:xfrm>
            <a:prstGeom prst="rect">
              <a:avLst/>
            </a:prstGeom>
            <a:noFill/>
          </p:spPr>
        </p:pic>
        <p:grpSp>
          <p:nvGrpSpPr>
            <p:cNvPr id="104" name="Group 38"/>
            <p:cNvGrpSpPr/>
            <p:nvPr/>
          </p:nvGrpSpPr>
          <p:grpSpPr>
            <a:xfrm>
              <a:off x="1171114" y="4492702"/>
              <a:ext cx="1639934" cy="1639934"/>
              <a:chOff x="1171114" y="4492702"/>
              <a:chExt cx="1639934" cy="1639934"/>
            </a:xfrm>
          </p:grpSpPr>
          <p:pic>
            <p:nvPicPr>
              <p:cNvPr id="106" name="Picture 13" descr="D:\BackUp_skola\sociologija\slike\home.png"/>
              <p:cNvPicPr>
                <a:picLocks noChangeAspect="1" noChangeArrowheads="1"/>
              </p:cNvPicPr>
              <p:nvPr/>
            </p:nvPicPr>
            <p:blipFill>
              <a:blip r:embed="rId5" cstate="email"/>
              <a:srcRect/>
              <a:stretch>
                <a:fillRect/>
              </a:stretch>
            </p:blipFill>
            <p:spPr bwMode="auto">
              <a:xfrm>
                <a:off x="1171114" y="4492702"/>
                <a:ext cx="1639934" cy="1639934"/>
              </a:xfrm>
              <a:prstGeom prst="rect">
                <a:avLst/>
              </a:prstGeom>
              <a:noFill/>
            </p:spPr>
          </p:pic>
          <p:pic>
            <p:nvPicPr>
              <p:cNvPr id="107" name="Picture 13" descr="D:\BackUp_skola\sociologija\slike\obitelj\obitelj.png"/>
              <p:cNvPicPr>
                <a:picLocks noChangeAspect="1" noChangeArrowheads="1"/>
              </p:cNvPicPr>
              <p:nvPr/>
            </p:nvPicPr>
            <p:blipFill>
              <a:blip r:embed="rId8" cstate="email"/>
              <a:srcRect/>
              <a:stretch>
                <a:fillRect/>
              </a:stretch>
            </p:blipFill>
            <p:spPr bwMode="auto">
              <a:xfrm>
                <a:off x="1456866" y="4981198"/>
                <a:ext cx="1080000" cy="1080000"/>
              </a:xfrm>
              <a:prstGeom prst="rect">
                <a:avLst/>
              </a:prstGeom>
              <a:noFill/>
            </p:spPr>
          </p:pic>
          <p:pic>
            <p:nvPicPr>
              <p:cNvPr id="108" name="Picture 16" descr="D:\BackUp_skola\sociologija\slike\obitelj\M.png"/>
              <p:cNvPicPr>
                <a:picLocks noChangeAspect="1" noChangeArrowheads="1"/>
              </p:cNvPicPr>
              <p:nvPr/>
            </p:nvPicPr>
            <p:blipFill>
              <a:blip r:embed="rId7" cstate="email"/>
              <a:srcRect/>
              <a:stretch>
                <a:fillRect/>
              </a:stretch>
            </p:blipFill>
            <p:spPr bwMode="auto">
              <a:xfrm>
                <a:off x="1759522" y="5017198"/>
                <a:ext cx="526462" cy="1044000"/>
              </a:xfrm>
              <a:prstGeom prst="rect">
                <a:avLst/>
              </a:prstGeom>
              <a:noFill/>
            </p:spPr>
          </p:pic>
        </p:grpSp>
        <p:sp>
          <p:nvSpPr>
            <p:cNvPr id="105" name="Right Arrow 104"/>
            <p:cNvSpPr/>
            <p:nvPr/>
          </p:nvSpPr>
          <p:spPr>
            <a:xfrm>
              <a:off x="928662" y="5418256"/>
              <a:ext cx="500066" cy="428628"/>
            </a:xfrm>
            <a:prstGeom prst="rightArrow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sz="2000"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2932066" y="4003644"/>
            <a:ext cx="1639934" cy="1639934"/>
            <a:chOff x="857224" y="4964917"/>
            <a:chExt cx="1639934" cy="1639934"/>
          </a:xfrm>
        </p:grpSpPr>
        <p:pic>
          <p:nvPicPr>
            <p:cNvPr id="110" name="Picture 13" descr="D:\BackUp_skola\sociologija\slike\home.png"/>
            <p:cNvPicPr>
              <a:picLocks noChangeAspect="1" noChangeArrowheads="1"/>
            </p:cNvPicPr>
            <p:nvPr/>
          </p:nvPicPr>
          <p:blipFill>
            <a:blip r:embed="rId9" cstate="email"/>
            <a:srcRect/>
            <a:stretch>
              <a:fillRect/>
            </a:stretch>
          </p:blipFill>
          <p:spPr bwMode="auto">
            <a:xfrm>
              <a:off x="857224" y="4964917"/>
              <a:ext cx="1639934" cy="1639934"/>
            </a:xfrm>
            <a:prstGeom prst="rect">
              <a:avLst/>
            </a:prstGeom>
            <a:noFill/>
          </p:spPr>
        </p:pic>
        <p:grpSp>
          <p:nvGrpSpPr>
            <p:cNvPr id="111" name="Group 27"/>
            <p:cNvGrpSpPr/>
            <p:nvPr/>
          </p:nvGrpSpPr>
          <p:grpSpPr>
            <a:xfrm>
              <a:off x="1000100" y="5096272"/>
              <a:ext cx="1285884" cy="1476000"/>
              <a:chOff x="1000100" y="5096272"/>
              <a:chExt cx="1285884" cy="1476000"/>
            </a:xfrm>
          </p:grpSpPr>
          <p:grpSp>
            <p:nvGrpSpPr>
              <p:cNvPr id="112" name="Group 47"/>
              <p:cNvGrpSpPr/>
              <p:nvPr/>
            </p:nvGrpSpPr>
            <p:grpSpPr>
              <a:xfrm>
                <a:off x="1071538" y="5096272"/>
                <a:ext cx="1214446" cy="1476000"/>
                <a:chOff x="7429520" y="5072074"/>
                <a:chExt cx="1214446" cy="1500198"/>
              </a:xfrm>
            </p:grpSpPr>
            <p:sp>
              <p:nvSpPr>
                <p:cNvPr id="114" name="Rectangle 113"/>
                <p:cNvSpPr/>
                <p:nvPr/>
              </p:nvSpPr>
              <p:spPr>
                <a:xfrm>
                  <a:off x="7429520" y="5643578"/>
                  <a:ext cx="1214446" cy="92869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hr-HR" sz="2000"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115" name="Isosceles Triangle 114"/>
                <p:cNvSpPr/>
                <p:nvPr/>
              </p:nvSpPr>
              <p:spPr>
                <a:xfrm>
                  <a:off x="7429520" y="5072074"/>
                  <a:ext cx="1214446" cy="571504"/>
                </a:xfrm>
                <a:prstGeom prst="triangle">
                  <a:avLst>
                    <a:gd name="adj" fmla="val 49556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hr-HR" sz="2000">
                    <a:latin typeface="Calibri" pitchFamily="34" charset="0"/>
                    <a:cs typeface="Calibri" pitchFamily="34" charset="0"/>
                  </a:endParaRPr>
                </a:p>
              </p:txBody>
            </p:sp>
          </p:grpSp>
          <p:pic>
            <p:nvPicPr>
              <p:cNvPr id="113" name="Picture 14" descr="D:\BackUp_skola\sociologija\slike\obitelj\partijarhalne.png"/>
              <p:cNvPicPr>
                <a:picLocks noChangeAspect="1" noChangeArrowheads="1"/>
              </p:cNvPicPr>
              <p:nvPr/>
            </p:nvPicPr>
            <p:blipFill>
              <a:blip r:embed="rId10" cstate="email"/>
              <a:srcRect/>
              <a:stretch>
                <a:fillRect/>
              </a:stretch>
            </p:blipFill>
            <p:spPr bwMode="auto">
              <a:xfrm>
                <a:off x="1000100" y="5489132"/>
                <a:ext cx="1152673" cy="1080000"/>
              </a:xfrm>
              <a:prstGeom prst="rect">
                <a:avLst/>
              </a:prstGeom>
              <a:noFill/>
            </p:spPr>
          </p:pic>
        </p:grpSp>
      </p:grpSp>
      <p:grpSp>
        <p:nvGrpSpPr>
          <p:cNvPr id="116" name="Group 115"/>
          <p:cNvGrpSpPr/>
          <p:nvPr/>
        </p:nvGrpSpPr>
        <p:grpSpPr>
          <a:xfrm>
            <a:off x="5072066" y="4003644"/>
            <a:ext cx="1639934" cy="1639934"/>
            <a:chOff x="3857620" y="4964917"/>
            <a:chExt cx="1639934" cy="1639934"/>
          </a:xfrm>
        </p:grpSpPr>
        <p:pic>
          <p:nvPicPr>
            <p:cNvPr id="117" name="Picture 13" descr="D:\BackUp_skola\sociologija\slike\home.png"/>
            <p:cNvPicPr>
              <a:picLocks noChangeAspect="1" noChangeArrowheads="1"/>
            </p:cNvPicPr>
            <p:nvPr/>
          </p:nvPicPr>
          <p:blipFill>
            <a:blip r:embed="rId9" cstate="email"/>
            <a:srcRect/>
            <a:stretch>
              <a:fillRect/>
            </a:stretch>
          </p:blipFill>
          <p:spPr bwMode="auto">
            <a:xfrm>
              <a:off x="3857620" y="4964917"/>
              <a:ext cx="1639934" cy="1639934"/>
            </a:xfrm>
            <a:prstGeom prst="rect">
              <a:avLst/>
            </a:prstGeom>
            <a:noFill/>
          </p:spPr>
        </p:pic>
        <p:grpSp>
          <p:nvGrpSpPr>
            <p:cNvPr id="118" name="Group 44"/>
            <p:cNvGrpSpPr/>
            <p:nvPr/>
          </p:nvGrpSpPr>
          <p:grpSpPr>
            <a:xfrm>
              <a:off x="4071934" y="5096272"/>
              <a:ext cx="1214446" cy="1476000"/>
              <a:chOff x="7429520" y="5072074"/>
              <a:chExt cx="1214446" cy="1500198"/>
            </a:xfrm>
          </p:grpSpPr>
          <p:sp>
            <p:nvSpPr>
              <p:cNvPr id="120" name="Rectangle 119"/>
              <p:cNvSpPr/>
              <p:nvPr/>
            </p:nvSpPr>
            <p:spPr>
              <a:xfrm>
                <a:off x="7429520" y="5643578"/>
                <a:ext cx="1214446" cy="92869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r-HR" sz="200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21" name="Isosceles Triangle 120"/>
              <p:cNvSpPr/>
              <p:nvPr/>
            </p:nvSpPr>
            <p:spPr>
              <a:xfrm>
                <a:off x="7429520" y="5072074"/>
                <a:ext cx="1214446" cy="571504"/>
              </a:xfrm>
              <a:prstGeom prst="triangle">
                <a:avLst>
                  <a:gd name="adj" fmla="val 49556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r-HR" sz="2000">
                  <a:latin typeface="Calibri" pitchFamily="34" charset="0"/>
                  <a:cs typeface="Calibri" pitchFamily="34" charset="0"/>
                </a:endParaRPr>
              </a:p>
            </p:txBody>
          </p:sp>
        </p:grpSp>
        <p:pic>
          <p:nvPicPr>
            <p:cNvPr id="119" name="Picture 16" descr="D:\BackUp_skola\sociologija\slike\obitelj\matrijarhalne.png"/>
            <p:cNvPicPr>
              <a:picLocks noChangeAspect="1" noChangeArrowheads="1"/>
            </p:cNvPicPr>
            <p:nvPr/>
          </p:nvPicPr>
          <p:blipFill>
            <a:blip r:embed="rId11" cstate="email"/>
            <a:srcRect/>
            <a:stretch>
              <a:fillRect/>
            </a:stretch>
          </p:blipFill>
          <p:spPr bwMode="auto">
            <a:xfrm>
              <a:off x="4071934" y="5489132"/>
              <a:ext cx="1152673" cy="1080000"/>
            </a:xfrm>
            <a:prstGeom prst="rect">
              <a:avLst/>
            </a:prstGeom>
            <a:noFill/>
          </p:spPr>
        </p:pic>
      </p:grpSp>
      <p:grpSp>
        <p:nvGrpSpPr>
          <p:cNvPr id="122" name="Group 121"/>
          <p:cNvGrpSpPr/>
          <p:nvPr/>
        </p:nvGrpSpPr>
        <p:grpSpPr>
          <a:xfrm>
            <a:off x="7075470" y="4003644"/>
            <a:ext cx="1639934" cy="1639934"/>
            <a:chOff x="7004032" y="4964917"/>
            <a:chExt cx="1639934" cy="1639934"/>
          </a:xfrm>
        </p:grpSpPr>
        <p:pic>
          <p:nvPicPr>
            <p:cNvPr id="123" name="Picture 13" descr="D:\BackUp_skola\sociologija\slike\home.png"/>
            <p:cNvPicPr>
              <a:picLocks noChangeAspect="1" noChangeArrowheads="1"/>
            </p:cNvPicPr>
            <p:nvPr/>
          </p:nvPicPr>
          <p:blipFill>
            <a:blip r:embed="rId9" cstate="email"/>
            <a:srcRect/>
            <a:stretch>
              <a:fillRect/>
            </a:stretch>
          </p:blipFill>
          <p:spPr bwMode="auto">
            <a:xfrm>
              <a:off x="7004032" y="4964917"/>
              <a:ext cx="1639934" cy="1639934"/>
            </a:xfrm>
            <a:prstGeom prst="rect">
              <a:avLst/>
            </a:prstGeom>
            <a:noFill/>
          </p:spPr>
        </p:pic>
        <p:grpSp>
          <p:nvGrpSpPr>
            <p:cNvPr id="124" name="Group 39"/>
            <p:cNvGrpSpPr/>
            <p:nvPr/>
          </p:nvGrpSpPr>
          <p:grpSpPr>
            <a:xfrm>
              <a:off x="7216776" y="5096272"/>
              <a:ext cx="1214446" cy="1476000"/>
              <a:chOff x="7429520" y="5072074"/>
              <a:chExt cx="1214446" cy="1500198"/>
            </a:xfrm>
          </p:grpSpPr>
          <p:sp>
            <p:nvSpPr>
              <p:cNvPr id="126" name="Rectangle 125"/>
              <p:cNvSpPr/>
              <p:nvPr/>
            </p:nvSpPr>
            <p:spPr>
              <a:xfrm>
                <a:off x="7429520" y="5643578"/>
                <a:ext cx="1214446" cy="92869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r-HR" sz="200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27" name="Isosceles Triangle 126"/>
              <p:cNvSpPr/>
              <p:nvPr/>
            </p:nvSpPr>
            <p:spPr>
              <a:xfrm>
                <a:off x="7429520" y="5072074"/>
                <a:ext cx="1214446" cy="571504"/>
              </a:xfrm>
              <a:prstGeom prst="triangle">
                <a:avLst>
                  <a:gd name="adj" fmla="val 49556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r-HR" sz="2000">
                  <a:latin typeface="Calibri" pitchFamily="34" charset="0"/>
                  <a:cs typeface="Calibri" pitchFamily="34" charset="0"/>
                </a:endParaRPr>
              </a:p>
            </p:txBody>
          </p:sp>
        </p:grpSp>
        <p:pic>
          <p:nvPicPr>
            <p:cNvPr id="125" name="Picture 15" descr="D:\BackUp_skola\sociologija\slike\obitelj\egalitarne.png"/>
            <p:cNvPicPr>
              <a:picLocks noChangeAspect="1" noChangeArrowheads="1"/>
            </p:cNvPicPr>
            <p:nvPr/>
          </p:nvPicPr>
          <p:blipFill>
            <a:blip r:embed="rId12" cstate="email"/>
            <a:srcRect/>
            <a:stretch>
              <a:fillRect/>
            </a:stretch>
          </p:blipFill>
          <p:spPr bwMode="auto">
            <a:xfrm>
              <a:off x="7215206" y="5489132"/>
              <a:ext cx="1152673" cy="1080000"/>
            </a:xfrm>
            <a:prstGeom prst="rect">
              <a:avLst/>
            </a:prstGeom>
            <a:noFill/>
          </p:spPr>
        </p:pic>
      </p:grpSp>
      <p:pic>
        <p:nvPicPr>
          <p:cNvPr id="128" name="Picture 127" descr="simpsons01.png"/>
          <p:cNvPicPr>
            <a:picLocks noChangeAspect="1"/>
          </p:cNvPicPr>
          <p:nvPr/>
        </p:nvPicPr>
        <p:blipFill>
          <a:blip r:embed="rId13" cstate="email"/>
          <a:stretch>
            <a:fillRect/>
          </a:stretch>
        </p:blipFill>
        <p:spPr>
          <a:xfrm>
            <a:off x="2285984" y="183312"/>
            <a:ext cx="1285852" cy="1456386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129" name="Picture 128" descr="foto_keluarga_besar.jpg"/>
          <p:cNvPicPr>
            <a:picLocks noChangeAspect="1"/>
          </p:cNvPicPr>
          <p:nvPr/>
        </p:nvPicPr>
        <p:blipFill>
          <a:blip r:embed="rId14" cstate="email"/>
          <a:stretch>
            <a:fillRect/>
          </a:stretch>
        </p:blipFill>
        <p:spPr>
          <a:xfrm>
            <a:off x="1500166" y="1643050"/>
            <a:ext cx="1943103" cy="1134659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130" name="Picture 129" descr="family.png"/>
          <p:cNvPicPr>
            <a:picLocks noChangeAspect="1"/>
          </p:cNvPicPr>
          <p:nvPr/>
        </p:nvPicPr>
        <p:blipFill>
          <a:blip r:embed="rId15" cstate="email"/>
          <a:srcRect/>
          <a:stretch>
            <a:fillRect/>
          </a:stretch>
        </p:blipFill>
        <p:spPr bwMode="auto">
          <a:xfrm>
            <a:off x="6143636" y="1643050"/>
            <a:ext cx="1142986" cy="1142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1" name="Picture 130" descr="obitelj.png"/>
          <p:cNvPicPr>
            <a:picLocks noChangeAspect="1"/>
          </p:cNvPicPr>
          <p:nvPr/>
        </p:nvPicPr>
        <p:blipFill>
          <a:blip r:embed="rId16" cstate="email"/>
          <a:srcRect/>
          <a:stretch>
            <a:fillRect/>
          </a:stretch>
        </p:blipFill>
        <p:spPr bwMode="auto">
          <a:xfrm>
            <a:off x="6143636" y="285728"/>
            <a:ext cx="1203143" cy="1203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32" name="Straight Arrow Connector 131"/>
          <p:cNvCxnSpPr/>
          <p:nvPr/>
        </p:nvCxnSpPr>
        <p:spPr bwMode="auto">
          <a:xfrm rot="5400000">
            <a:off x="6322231" y="1464455"/>
            <a:ext cx="428628" cy="214314"/>
          </a:xfrm>
          <a:prstGeom prst="straightConnector1">
            <a:avLst/>
          </a:prstGeom>
          <a:solidFill>
            <a:srgbClr val="00B8FF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</p:spPr>
      </p:cxnSp>
      <p:sp>
        <p:nvSpPr>
          <p:cNvPr id="133" name="Oval 132"/>
          <p:cNvSpPr>
            <a:spLocks noChangeArrowheads="1"/>
          </p:cNvSpPr>
          <p:nvPr/>
        </p:nvSpPr>
        <p:spPr bwMode="auto">
          <a:xfrm>
            <a:off x="6143636" y="1695700"/>
            <a:ext cx="540000" cy="540000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hr-HR" sz="200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75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25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75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250"/>
                            </p:stCondLst>
                            <p:childTnLst>
                              <p:par>
                                <p:cTn id="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5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500"/>
                            </p:stCondLst>
                            <p:childTnLst>
                              <p:par>
                                <p:cTn id="7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25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25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50"/>
                            </p:stCondLst>
                            <p:childTnLst>
                              <p:par>
                                <p:cTn id="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25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750"/>
                            </p:stCondLst>
                            <p:childTnLst>
                              <p:par>
                                <p:cTn id="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25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000"/>
                            </p:stCondLst>
                            <p:childTnLst>
                              <p:par>
                                <p:cTn id="9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250"/>
                            </p:stCondLst>
                            <p:childTnLst>
                              <p:par>
                                <p:cTn id="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25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25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25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25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250"/>
                            </p:stCondLst>
                            <p:childTnLst>
                              <p:par>
                                <p:cTn id="1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2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250"/>
                            </p:stCondLst>
                            <p:childTnLst>
                              <p:par>
                                <p:cTn id="1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5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00"/>
                            </p:stCondLst>
                            <p:childTnLst>
                              <p:par>
                                <p:cTn id="1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9" dur="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750"/>
                            </p:stCondLst>
                            <p:childTnLst>
                              <p:par>
                                <p:cTn id="1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25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000"/>
                            </p:stCondLst>
                            <p:childTnLst>
                              <p:par>
                                <p:cTn id="1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25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250"/>
                            </p:stCondLst>
                            <p:childTnLst>
                              <p:par>
                                <p:cTn id="1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25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25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25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25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2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0" dur="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250"/>
                            </p:stCondLst>
                            <p:childTnLst>
                              <p:par>
                                <p:cTn id="1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25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500"/>
                            </p:stCondLst>
                            <p:childTnLst>
                              <p:par>
                                <p:cTn id="16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8" dur="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750"/>
                            </p:stCondLst>
                            <p:childTnLst>
                              <p:par>
                                <p:cTn id="1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25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1000"/>
                            </p:stCondLst>
                            <p:childTnLst>
                              <p:par>
                                <p:cTn id="17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6" dur="2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1250"/>
                            </p:stCondLst>
                            <p:childTnLst>
                              <p:par>
                                <p:cTn id="1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25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1500"/>
                            </p:stCondLst>
                            <p:childTnLst>
                              <p:par>
                                <p:cTn id="1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4" dur="2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54" grpId="0" animBg="1"/>
      <p:bldP spid="55" grpId="0" animBg="1"/>
      <p:bldP spid="56" grpId="0" animBg="1"/>
      <p:bldP spid="66" grpId="0" animBg="1"/>
      <p:bldP spid="67" grpId="0" animBg="1"/>
      <p:bldP spid="68" grpId="0" animBg="1"/>
      <p:bldP spid="5" grpId="0" animBg="1"/>
      <p:bldP spid="6" grpId="0" animBg="1"/>
      <p:bldP spid="9" grpId="0" animBg="1"/>
      <p:bldP spid="11" grpId="0" animBg="1"/>
      <p:bldP spid="12" grpId="0" animBg="1"/>
      <p:bldP spid="26" grpId="0" animBg="1"/>
      <p:bldP spid="28" grpId="0" animBg="1"/>
      <p:bldP spid="29" grpId="0" animBg="1"/>
      <p:bldP spid="71" grpId="0" animBg="1"/>
      <p:bldP spid="72" grpId="0" animBg="1"/>
      <p:bldP spid="74" grpId="0" animBg="1"/>
      <p:bldP spid="13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71438" y="256381"/>
            <a:ext cx="8929687" cy="868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 algn="ctr" hangingPunct="0"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4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FUNKCIJE OBITELJI</a:t>
            </a:r>
          </a:p>
          <a:p>
            <a:pPr algn="ctr" hangingPunct="0"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4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(FUNKCIONALISTIČKO STAJALIŠTE)</a:t>
            </a: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214313" y="2000250"/>
            <a:ext cx="8786812" cy="4643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15900" indent="-215900" hangingPunct="0">
              <a:spcBef>
                <a:spcPts val="1200"/>
              </a:spcBef>
              <a:buClr>
                <a:schemeClr val="tx1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3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FUNKCIJE OBITELJI:</a:t>
            </a:r>
          </a:p>
          <a:p>
            <a:pPr marL="1200150" lvl="1" indent="-457200" hangingPunct="0">
              <a:spcBef>
                <a:spcPts val="1200"/>
              </a:spcBef>
              <a:buClr>
                <a:schemeClr val="tx1"/>
              </a:buClr>
              <a:buSzPct val="100000"/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3200" dirty="0">
                <a:latin typeface="Calibri" pitchFamily="34" charset="0"/>
                <a:ea typeface="WenQuanYi Micro Hei" charset="0"/>
                <a:cs typeface="Calibri" pitchFamily="34" charset="0"/>
              </a:rPr>
              <a:t>regulacija spolnog ponašanja</a:t>
            </a:r>
          </a:p>
          <a:p>
            <a:pPr marL="1200150" lvl="1" indent="-457200" hangingPunct="0">
              <a:spcBef>
                <a:spcPts val="1200"/>
              </a:spcBef>
              <a:buClr>
                <a:schemeClr val="tx1"/>
              </a:buClr>
              <a:buSzPct val="100000"/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3200" dirty="0">
                <a:latin typeface="Calibri" pitchFamily="34" charset="0"/>
                <a:ea typeface="WenQuanYi Micro Hei" charset="0"/>
                <a:cs typeface="Calibri" pitchFamily="34" charset="0"/>
              </a:rPr>
              <a:t>reprodukcija</a:t>
            </a:r>
          </a:p>
          <a:p>
            <a:pPr marL="1200150" lvl="1" indent="-457200" hangingPunct="0">
              <a:spcBef>
                <a:spcPts val="1200"/>
              </a:spcBef>
              <a:buClr>
                <a:schemeClr val="tx1"/>
              </a:buClr>
              <a:buSzPct val="100000"/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3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socijalizacija </a:t>
            </a:r>
            <a:r>
              <a:rPr lang="hr-HR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T. </a:t>
            </a:r>
            <a:r>
              <a:rPr lang="hr-HR" sz="2400" b="1" dirty="0" err="1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Parsons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„barbarska invazija”)</a:t>
            </a:r>
            <a:endParaRPr lang="hr-HR" sz="3200" dirty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1200150" lvl="1" indent="-457200" hangingPunct="0">
              <a:spcBef>
                <a:spcPts val="1200"/>
              </a:spcBef>
              <a:buClr>
                <a:schemeClr val="tx1"/>
              </a:buClr>
              <a:buSzPct val="100000"/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3200" dirty="0">
                <a:latin typeface="Calibri" pitchFamily="34" charset="0"/>
                <a:ea typeface="WenQuanYi Micro Hei" charset="0"/>
                <a:cs typeface="Calibri" pitchFamily="34" charset="0"/>
              </a:rPr>
              <a:t>s</a:t>
            </a:r>
            <a:r>
              <a:rPr lang="en-US" sz="3200" dirty="0">
                <a:latin typeface="Calibri" pitchFamily="34" charset="0"/>
                <a:ea typeface="WenQuanYi Micro Hei" charset="0"/>
                <a:cs typeface="Calibri" pitchFamily="34" charset="0"/>
              </a:rPr>
              <a:t>krb, zaštita i emocionalna potpora</a:t>
            </a:r>
            <a:endParaRPr lang="hr-HR" sz="3200" dirty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1200150" lvl="1" indent="-457200" hangingPunct="0">
              <a:spcBef>
                <a:spcPts val="1200"/>
              </a:spcBef>
              <a:buClr>
                <a:schemeClr val="tx1"/>
              </a:buClr>
              <a:buSzPct val="100000"/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3200" dirty="0">
                <a:latin typeface="Calibri" pitchFamily="34" charset="0"/>
                <a:ea typeface="WenQuanYi Micro Hei" charset="0"/>
                <a:cs typeface="Calibri" pitchFamily="34" charset="0"/>
              </a:rPr>
              <a:t>p</a:t>
            </a:r>
            <a:r>
              <a:rPr lang="en-US" sz="3200" dirty="0">
                <a:latin typeface="Calibri" pitchFamily="34" charset="0"/>
                <a:ea typeface="WenQuanYi Micro Hei" charset="0"/>
                <a:cs typeface="Calibri" pitchFamily="34" charset="0"/>
              </a:rPr>
              <a:t>ridavanje društvenoga položaja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121618" y="-589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hr-HR" sz="16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160 – 161</a:t>
            </a:r>
            <a:endParaRPr lang="hr-HR" sz="1600" dirty="0">
              <a:solidFill>
                <a:schemeClr val="bg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5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1" dur="25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5" dur="25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9" dur="25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3" dur="25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7" dur="25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rketing_tema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>
    <a:spDef>
      <a:spPr>
        <a:solidFill>
          <a:schemeClr val="tx1"/>
        </a:solidFill>
        <a:ln>
          <a:solidFill>
            <a:schemeClr val="bg1"/>
          </a:solidFill>
        </a:ln>
      </a:spPr>
      <a:bodyPr rtlCol="0" anchor="ctr"/>
      <a:lstStyle>
        <a:defPPr algn="ctr">
          <a:defRPr sz="2000" smtClean="0">
            <a:solidFill>
              <a:schemeClr val="bg1"/>
            </a:solidFill>
            <a:latin typeface="Calibri" pitchFamily="34" charset="0"/>
            <a:cs typeface="Calibri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marketing_tema</Template>
  <TotalTime>2882</TotalTime>
  <Words>732</Words>
  <Application>Microsoft Office PowerPoint</Application>
  <PresentationFormat>On-screen Show (4:3)</PresentationFormat>
  <Paragraphs>201</Paragraphs>
  <Slides>18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marketing_tema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cornx</dc:creator>
  <cp:lastModifiedBy>cornx</cp:lastModifiedBy>
  <cp:revision>76</cp:revision>
  <cp:lastPrinted>1601-01-01T00:00:00Z</cp:lastPrinted>
  <dcterms:created xsi:type="dcterms:W3CDTF">1601-01-01T00:00:00Z</dcterms:created>
  <dcterms:modified xsi:type="dcterms:W3CDTF">2019-04-02T07:34:38Z</dcterms:modified>
</cp:coreProperties>
</file>