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theme/themeOverride2.xml" ContentType="application/vnd.openxmlformats-officedocument.themeOverride+xml"/>
  <Override PartName="/ppt/notesSlides/notesSlide15.xml" ContentType="application/vnd.openxmlformats-officedocument.presentationml.notesSlide+xml"/>
  <Override PartName="/ppt/charts/chart4.xml" ContentType="application/vnd.openxmlformats-officedocument.drawingml.chart+xml"/>
  <Override PartName="/ppt/theme/themeOverride3.xml" ContentType="application/vnd.openxmlformats-officedocument.themeOverride+xml"/>
  <Override PartName="/ppt/notesSlides/notesSlide16.xml" ContentType="application/vnd.openxmlformats-officedocument.presentationml.notesSlide+xml"/>
  <Override PartName="/ppt/charts/chart5.xml" ContentType="application/vnd.openxmlformats-officedocument.drawingml.chart+xml"/>
  <Override PartName="/ppt/theme/themeOverride4.xml" ContentType="application/vnd.openxmlformats-officedocument.themeOverride+xml"/>
  <Override PartName="/ppt/notesSlides/notesSlide17.xml" ContentType="application/vnd.openxmlformats-officedocument.presentationml.notesSlide+xml"/>
  <Override PartName="/ppt/charts/chart6.xml" ContentType="application/vnd.openxmlformats-officedocument.drawingml.chart+xml"/>
  <Override PartName="/ppt/theme/themeOverride5.xml" ContentType="application/vnd.openxmlformats-officedocument.themeOverride+xml"/>
  <Override PartName="/ppt/notesSlides/notesSlide18.xml" ContentType="application/vnd.openxmlformats-officedocument.presentationml.notesSlide+xml"/>
  <Override PartName="/ppt/charts/chart7.xml" ContentType="application/vnd.openxmlformats-officedocument.drawingml.chart+xml"/>
  <Override PartName="/ppt/theme/themeOverride6.xml" ContentType="application/vnd.openxmlformats-officedocument.themeOverr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8" r:id="rId1"/>
    <p:sldMasterId id="2147483710" r:id="rId2"/>
    <p:sldMasterId id="2147483722" r:id="rId3"/>
    <p:sldMasterId id="2147483734" r:id="rId4"/>
  </p:sldMasterIdLst>
  <p:notesMasterIdLst>
    <p:notesMasterId r:id="rId24"/>
  </p:notesMasterIdLst>
  <p:sldIdLst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91" r:id="rId13"/>
    <p:sldId id="292" r:id="rId14"/>
    <p:sldId id="289" r:id="rId15"/>
    <p:sldId id="293" r:id="rId16"/>
    <p:sldId id="295" r:id="rId17"/>
    <p:sldId id="296" r:id="rId18"/>
    <p:sldId id="297" r:id="rId19"/>
    <p:sldId id="298" r:id="rId20"/>
    <p:sldId id="299" r:id="rId21"/>
    <p:sldId id="294" r:id="rId22"/>
    <p:sldId id="290" r:id="rId23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7" autoAdjust="0"/>
    <p:restoredTop sz="94660"/>
  </p:normalViewPr>
  <p:slideViewPr>
    <p:cSldViewPr>
      <p:cViewPr varScale="1">
        <p:scale>
          <a:sx n="118" d="100"/>
          <a:sy n="118" d="100"/>
        </p:scale>
        <p:origin x="-1836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cornx\Desktop\migracije_data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ornx\Desktop\migracije_data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cornx\Desktop\migracije_data.xlsx" TargetMode="External"/><Relationship Id="rId1" Type="http://schemas.openxmlformats.org/officeDocument/2006/relationships/themeOverride" Target="../theme/themeOverrid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cornx\Desktop\migracije_data.xlsx" TargetMode="External"/><Relationship Id="rId1" Type="http://schemas.openxmlformats.org/officeDocument/2006/relationships/themeOverride" Target="../theme/themeOverride3.xm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cornx\Desktop\migracije_data.xlsx" TargetMode="External"/><Relationship Id="rId1" Type="http://schemas.openxmlformats.org/officeDocument/2006/relationships/themeOverride" Target="../theme/themeOverride4.xm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cornx\Desktop\migracije_data.xlsx" TargetMode="External"/><Relationship Id="rId1" Type="http://schemas.openxmlformats.org/officeDocument/2006/relationships/themeOverride" Target="../theme/themeOverride5.xml"/></Relationships>
</file>

<file path=ppt/charts/_rels/chart7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cornx\Desktop\migracije_data.xlsx" TargetMode="External"/><Relationship Id="rId1" Type="http://schemas.openxmlformats.org/officeDocument/2006/relationships/themeOverride" Target="../theme/themeOverrid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hr-HR"/>
              <a:t>Opći uspjeh na kraju školovanja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Opći uspjeh na kraju školovanja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9AD-4C62-ACAD-7B01258409FE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9AD-4C62-ACAD-7B01258409FE}"/>
              </c:ext>
            </c:extLst>
          </c:dPt>
          <c:dLbls>
            <c:dLbl>
              <c:idx val="2"/>
              <c:spPr/>
              <c:txPr>
                <a:bodyPr/>
                <a:lstStyle/>
                <a:p>
                  <a:pPr>
                    <a:defRPr sz="1600" b="1">
                      <a:solidFill>
                        <a:srgbClr val="FF0000"/>
                      </a:solidFill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/>
              <c:txPr>
                <a:bodyPr/>
                <a:lstStyle/>
                <a:p>
                  <a:pPr>
                    <a:defRPr sz="1200" b="0">
                      <a:solidFill>
                        <a:sysClr val="windowText" lastClr="000000"/>
                      </a:solidFill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Pag</c:v>
                </c:pt>
                <c:pt idx="1">
                  <c:v>Novalja, Gajac i St. Novalja</c:v>
                </c:pt>
                <c:pt idx="2">
                  <c:v>Povljana</c:v>
                </c:pt>
                <c:pt idx="3">
                  <c:v>Kolan i Mandre</c:v>
                </c:pt>
                <c:pt idx="4">
                  <c:v>Šimuni</c:v>
                </c:pt>
                <c:pt idx="5">
                  <c:v>Vlašići</c:v>
                </c:pt>
                <c:pt idx="6">
                  <c:v>Barbati</c:v>
                </c:pt>
                <c:pt idx="7">
                  <c:v>Dinjiška, Stara Vasa i Gorica</c:v>
                </c:pt>
                <c:pt idx="8">
                  <c:v>UKUPNI PROSJEK</c:v>
                </c:pt>
              </c:strCache>
            </c:strRef>
          </c:cat>
          <c:val>
            <c:numRef>
              <c:f>Sheet1!$G$2:$G$10</c:f>
              <c:numCache>
                <c:formatCode>0.00</c:formatCode>
                <c:ptCount val="9"/>
                <c:pt idx="0">
                  <c:v>4.0795454545454541</c:v>
                </c:pt>
                <c:pt idx="1">
                  <c:v>4.1468253968253972</c:v>
                </c:pt>
                <c:pt idx="2">
                  <c:v>4.25</c:v>
                </c:pt>
                <c:pt idx="3">
                  <c:v>4.0750000000000002</c:v>
                </c:pt>
                <c:pt idx="4" formatCode="General">
                  <c:v>3.95</c:v>
                </c:pt>
                <c:pt idx="5">
                  <c:v>3.7142857142857144</c:v>
                </c:pt>
                <c:pt idx="6">
                  <c:v>3.7777777777777777</c:v>
                </c:pt>
                <c:pt idx="7">
                  <c:v>4.1944444444444446</c:v>
                </c:pt>
                <c:pt idx="8">
                  <c:v>4.0234848484848484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9AD-4C62-ACAD-7B01258409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81635584"/>
        <c:axId val="192384960"/>
      </c:barChart>
      <c:catAx>
        <c:axId val="1816355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2384960"/>
        <c:crosses val="autoZero"/>
        <c:auto val="1"/>
        <c:lblAlgn val="ctr"/>
        <c:lblOffset val="100"/>
        <c:noMultiLvlLbl val="0"/>
      </c:catAx>
      <c:valAx>
        <c:axId val="19238496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0000">
                  <a:alpha val="62000"/>
                </a:srgbClr>
              </a:solidFill>
              <a:prstDash val="lgDash"/>
            </a:ln>
          </c:spPr>
        </c:majorGridlines>
        <c:numFmt formatCode="0.00" sourceLinked="1"/>
        <c:majorTickMark val="out"/>
        <c:minorTickMark val="none"/>
        <c:tickLblPos val="nextTo"/>
        <c:crossAx val="18163558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Hrvatski jezik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B68-4D19-BC84-31C668643C86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B68-4D19-BC84-31C668643C86}"/>
              </c:ext>
            </c:extLst>
          </c:dPt>
          <c:dLbls>
            <c:dLbl>
              <c:idx val="7"/>
              <c:spPr/>
              <c:txPr>
                <a:bodyPr/>
                <a:lstStyle/>
                <a:p>
                  <a:pPr>
                    <a:defRPr sz="1600" b="1">
                      <a:solidFill>
                        <a:srgbClr val="FF0000"/>
                      </a:solidFill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Pag</c:v>
                </c:pt>
                <c:pt idx="1">
                  <c:v>Novalja, Gajac i St. Novalja</c:v>
                </c:pt>
                <c:pt idx="2">
                  <c:v>Povljana</c:v>
                </c:pt>
                <c:pt idx="3">
                  <c:v>Kolan i Mandre</c:v>
                </c:pt>
                <c:pt idx="4">
                  <c:v>Šimuni</c:v>
                </c:pt>
                <c:pt idx="5">
                  <c:v>Vlašići</c:v>
                </c:pt>
                <c:pt idx="6">
                  <c:v>Barbati</c:v>
                </c:pt>
                <c:pt idx="7">
                  <c:v>Dinjiška, Stara Vasa i Gorica</c:v>
                </c:pt>
                <c:pt idx="8">
                  <c:v>UKUPNI PROSJEK</c:v>
                </c:pt>
              </c:strCache>
            </c:strRef>
          </c:cat>
          <c:val>
            <c:numRef>
              <c:f>Sheet1!$B$2:$B$10</c:f>
              <c:numCache>
                <c:formatCode>0.00</c:formatCode>
                <c:ptCount val="9"/>
                <c:pt idx="0">
                  <c:v>3.3590909090909093</c:v>
                </c:pt>
                <c:pt idx="1">
                  <c:v>3.5238095238095237</c:v>
                </c:pt>
                <c:pt idx="2">
                  <c:v>3.5416666666666665</c:v>
                </c:pt>
                <c:pt idx="3">
                  <c:v>3.2124999999999999</c:v>
                </c:pt>
                <c:pt idx="4" formatCode="General">
                  <c:v>3.45</c:v>
                </c:pt>
                <c:pt idx="5">
                  <c:v>2.75</c:v>
                </c:pt>
                <c:pt idx="6">
                  <c:v>2.8888888888888888</c:v>
                </c:pt>
                <c:pt idx="7">
                  <c:v>3.6111111111111112</c:v>
                </c:pt>
                <c:pt idx="8">
                  <c:v>3.2921333874458876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AB68-4D19-BC84-31C668643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81941760"/>
        <c:axId val="192386688"/>
      </c:barChart>
      <c:catAx>
        <c:axId val="181941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2386688"/>
        <c:crosses val="autoZero"/>
        <c:auto val="1"/>
        <c:lblAlgn val="ctr"/>
        <c:lblOffset val="100"/>
        <c:noMultiLvlLbl val="0"/>
      </c:catAx>
      <c:valAx>
        <c:axId val="19238668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0000">
                  <a:alpha val="62000"/>
                </a:srgbClr>
              </a:solidFill>
              <a:prstDash val="lgDash"/>
            </a:ln>
          </c:spPr>
        </c:majorGridlines>
        <c:numFmt formatCode="0.00" sourceLinked="1"/>
        <c:majorTickMark val="out"/>
        <c:minorTickMark val="none"/>
        <c:tickLblPos val="nextTo"/>
        <c:crossAx val="1819417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hr-HR"/>
              <a:t>Matematika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Matematika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8000-43C2-BE47-EDC75FEB10A2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8000-43C2-BE47-EDC75FEB10A2}"/>
              </c:ext>
            </c:extLst>
          </c:dPt>
          <c:dLbls>
            <c:dLbl>
              <c:idx val="1"/>
              <c:spPr/>
              <c:txPr>
                <a:bodyPr/>
                <a:lstStyle/>
                <a:p>
                  <a:pPr>
                    <a:defRPr sz="1600" b="1">
                      <a:solidFill>
                        <a:srgbClr val="FF0000"/>
                      </a:solidFill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/>
              <c:txPr>
                <a:bodyPr/>
                <a:lstStyle/>
                <a:p>
                  <a:pPr>
                    <a:defRPr sz="1200" b="0">
                      <a:solidFill>
                        <a:sysClr val="windowText" lastClr="000000"/>
                      </a:solidFill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Pag</c:v>
                </c:pt>
                <c:pt idx="1">
                  <c:v>Novalja, Gajac i St. Novalja</c:v>
                </c:pt>
                <c:pt idx="2">
                  <c:v>Povljana</c:v>
                </c:pt>
                <c:pt idx="3">
                  <c:v>Kolan i Mandre</c:v>
                </c:pt>
                <c:pt idx="4">
                  <c:v>Šimuni</c:v>
                </c:pt>
                <c:pt idx="5">
                  <c:v>Vlašići</c:v>
                </c:pt>
                <c:pt idx="6">
                  <c:v>Barbati</c:v>
                </c:pt>
                <c:pt idx="7">
                  <c:v>Dinjiška, Stara Vasa i Gorica</c:v>
                </c:pt>
                <c:pt idx="8">
                  <c:v>UKUPNI PROSJEK</c:v>
                </c:pt>
              </c:strCache>
            </c:strRef>
          </c:cat>
          <c:val>
            <c:numRef>
              <c:f>Sheet1!$D$2:$D$10</c:f>
              <c:numCache>
                <c:formatCode>0.00</c:formatCode>
                <c:ptCount val="9"/>
                <c:pt idx="0">
                  <c:v>3.0767045454545454</c:v>
                </c:pt>
                <c:pt idx="1">
                  <c:v>3.1031746031746033</c:v>
                </c:pt>
                <c:pt idx="2">
                  <c:v>2.7916666666666665</c:v>
                </c:pt>
                <c:pt idx="3">
                  <c:v>2.9125000000000001</c:v>
                </c:pt>
                <c:pt idx="4" formatCode="General">
                  <c:v>2.85</c:v>
                </c:pt>
                <c:pt idx="5">
                  <c:v>2.6428571428571428</c:v>
                </c:pt>
                <c:pt idx="6">
                  <c:v>2.8055555555555554</c:v>
                </c:pt>
                <c:pt idx="7">
                  <c:v>3.0277777777777777</c:v>
                </c:pt>
                <c:pt idx="8">
                  <c:v>2.9012795364357862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8000-43C2-BE47-EDC75FEB10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82008832"/>
        <c:axId val="192283200"/>
      </c:barChart>
      <c:catAx>
        <c:axId val="18200883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2283200"/>
        <c:crosses val="autoZero"/>
        <c:auto val="1"/>
        <c:lblAlgn val="ctr"/>
        <c:lblOffset val="100"/>
        <c:noMultiLvlLbl val="0"/>
      </c:catAx>
      <c:valAx>
        <c:axId val="192283200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0000">
                  <a:alpha val="62000"/>
                </a:srgbClr>
              </a:solidFill>
              <a:prstDash val="lgDash"/>
            </a:ln>
          </c:spPr>
        </c:majorGridlines>
        <c:numFmt formatCode="0.00" sourceLinked="1"/>
        <c:majorTickMark val="out"/>
        <c:minorTickMark val="none"/>
        <c:tickLblPos val="nextTo"/>
        <c:crossAx val="182008832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hr-HR"/>
              <a:t>Engleski jezik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Engleski jezik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A0D-4D88-9B46-6D707BB18EA2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AA0D-4D88-9B46-6D707BB18EA2}"/>
              </c:ext>
            </c:extLst>
          </c:dPt>
          <c:dLbls>
            <c:dLbl>
              <c:idx val="2"/>
              <c:spPr/>
              <c:txPr>
                <a:bodyPr/>
                <a:lstStyle/>
                <a:p>
                  <a:pPr algn="ctr">
                    <a:defRPr lang="hr-HR" sz="1600" b="1" i="0" u="none" strike="noStrike" kern="1200" baseline="0">
                      <a:solidFill>
                        <a:srgbClr val="FF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7"/>
              <c:spPr/>
              <c:txPr>
                <a:bodyPr/>
                <a:lstStyle/>
                <a:p>
                  <a:pPr algn="ctr">
                    <a:defRPr lang="hr-HR" sz="105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 algn="ctr">
                  <a:defRPr lang="hr-HR" sz="12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Pag</c:v>
                </c:pt>
                <c:pt idx="1">
                  <c:v>Novalja, Gajac i St. Novalja</c:v>
                </c:pt>
                <c:pt idx="2">
                  <c:v>Povljana</c:v>
                </c:pt>
                <c:pt idx="3">
                  <c:v>Kolan i Mandre</c:v>
                </c:pt>
                <c:pt idx="4">
                  <c:v>Šimuni</c:v>
                </c:pt>
                <c:pt idx="5">
                  <c:v>Vlašići</c:v>
                </c:pt>
                <c:pt idx="6">
                  <c:v>Barbati</c:v>
                </c:pt>
                <c:pt idx="7">
                  <c:v>Dinjiška, Stara Vasa i Gorica</c:v>
                </c:pt>
                <c:pt idx="8">
                  <c:v>UKUPNI PROSJEK</c:v>
                </c:pt>
              </c:strCache>
            </c:strRef>
          </c:cat>
          <c:val>
            <c:numRef>
              <c:f>Sheet1!$C$2:$C$10</c:f>
              <c:numCache>
                <c:formatCode>0.00</c:formatCode>
                <c:ptCount val="9"/>
                <c:pt idx="0">
                  <c:v>3.6079545454545454</c:v>
                </c:pt>
                <c:pt idx="1">
                  <c:v>3.8333333333333335</c:v>
                </c:pt>
                <c:pt idx="2">
                  <c:v>4.291666666666667</c:v>
                </c:pt>
                <c:pt idx="3">
                  <c:v>3.3</c:v>
                </c:pt>
                <c:pt idx="4" formatCode="General">
                  <c:v>3.55</c:v>
                </c:pt>
                <c:pt idx="5">
                  <c:v>3.5714285714285716</c:v>
                </c:pt>
                <c:pt idx="6">
                  <c:v>3.25</c:v>
                </c:pt>
                <c:pt idx="7">
                  <c:v>3.8333333333333335</c:v>
                </c:pt>
                <c:pt idx="8">
                  <c:v>3.6547145562770567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A0D-4D88-9B46-6D707BB18E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82156288"/>
        <c:axId val="192285504"/>
      </c:barChart>
      <c:catAx>
        <c:axId val="1821562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2285504"/>
        <c:crosses val="autoZero"/>
        <c:auto val="1"/>
        <c:lblAlgn val="ctr"/>
        <c:lblOffset val="100"/>
        <c:noMultiLvlLbl val="0"/>
      </c:catAx>
      <c:valAx>
        <c:axId val="192285504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0000">
                  <a:alpha val="62000"/>
                </a:srgbClr>
              </a:solidFill>
              <a:prstDash val="lgDash"/>
            </a:ln>
          </c:spPr>
        </c:majorGridlines>
        <c:numFmt formatCode="0.00" sourceLinked="1"/>
        <c:majorTickMark val="out"/>
        <c:minorTickMark val="none"/>
        <c:tickLblPos val="nextTo"/>
        <c:crossAx val="182156288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hr-HR"/>
              <a:t>Kemija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Kemija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69BA-4539-9E81-2963B32D5794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69BA-4539-9E81-2963B32D5794}"/>
              </c:ext>
            </c:extLst>
          </c:dPt>
          <c:dLbls>
            <c:dLbl>
              <c:idx val="7"/>
              <c:spPr/>
              <c:txPr>
                <a:bodyPr/>
                <a:lstStyle/>
                <a:p>
                  <a:pPr>
                    <a:defRPr sz="1600" b="1">
                      <a:solidFill>
                        <a:srgbClr val="FF0000"/>
                      </a:solidFill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Pag</c:v>
                </c:pt>
                <c:pt idx="1">
                  <c:v>Novalja, Gajac i St. Novalja</c:v>
                </c:pt>
                <c:pt idx="2">
                  <c:v>Povljana</c:v>
                </c:pt>
                <c:pt idx="3">
                  <c:v>Kolan i Mandre</c:v>
                </c:pt>
                <c:pt idx="4">
                  <c:v>Šimuni</c:v>
                </c:pt>
                <c:pt idx="5">
                  <c:v>Vlašići</c:v>
                </c:pt>
                <c:pt idx="6">
                  <c:v>Barbati</c:v>
                </c:pt>
                <c:pt idx="7">
                  <c:v>Dinjiška, Stara Vasa i Gorica</c:v>
                </c:pt>
                <c:pt idx="8">
                  <c:v>UKUPNI PROSJEK</c:v>
                </c:pt>
              </c:strCache>
            </c:strRef>
          </c:cat>
          <c:val>
            <c:numRef>
              <c:f>Sheet1!$E$2:$E$10</c:f>
              <c:numCache>
                <c:formatCode>0.00</c:formatCode>
                <c:ptCount val="9"/>
                <c:pt idx="0">
                  <c:v>3.7642045454545454</c:v>
                </c:pt>
                <c:pt idx="1">
                  <c:v>3.8690476190476191</c:v>
                </c:pt>
                <c:pt idx="2">
                  <c:v>3.625</c:v>
                </c:pt>
                <c:pt idx="3">
                  <c:v>3.875</c:v>
                </c:pt>
                <c:pt idx="4" formatCode="General">
                  <c:v>3.45</c:v>
                </c:pt>
                <c:pt idx="5">
                  <c:v>3.3928571428571428</c:v>
                </c:pt>
                <c:pt idx="6">
                  <c:v>3.4722222222222223</c:v>
                </c:pt>
                <c:pt idx="7">
                  <c:v>4</c:v>
                </c:pt>
                <c:pt idx="8">
                  <c:v>3.6810414411976908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9BA-4539-9E81-2963B32D57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82288896"/>
        <c:axId val="192287808"/>
      </c:barChart>
      <c:catAx>
        <c:axId val="1822888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2287808"/>
        <c:crosses val="autoZero"/>
        <c:auto val="1"/>
        <c:lblAlgn val="ctr"/>
        <c:lblOffset val="100"/>
        <c:noMultiLvlLbl val="0"/>
      </c:catAx>
      <c:valAx>
        <c:axId val="192287808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0000">
                  <a:alpha val="62000"/>
                </a:srgbClr>
              </a:solidFill>
              <a:prstDash val="lgDash"/>
            </a:ln>
          </c:spPr>
        </c:majorGridlines>
        <c:numFmt formatCode="0.00" sourceLinked="1"/>
        <c:majorTickMark val="out"/>
        <c:minorTickMark val="none"/>
        <c:tickLblPos val="nextTo"/>
        <c:crossAx val="18228889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hr-HR"/>
              <a:t>Biologija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Biologija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22A-452D-990A-A48ED98D9B9F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C22A-452D-990A-A48ED98D9B9F}"/>
              </c:ext>
            </c:extLst>
          </c:dPt>
          <c:dLbls>
            <c:dLbl>
              <c:idx val="7"/>
              <c:spPr/>
              <c:txPr>
                <a:bodyPr/>
                <a:lstStyle/>
                <a:p>
                  <a:pPr>
                    <a:defRPr sz="1600" b="1">
                      <a:solidFill>
                        <a:srgbClr val="FF0000"/>
                      </a:solidFill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Sheet1!$A$2:$A$10</c:f>
              <c:strCache>
                <c:ptCount val="9"/>
                <c:pt idx="0">
                  <c:v>Pag</c:v>
                </c:pt>
                <c:pt idx="1">
                  <c:v>Novalja, Gajac i St. Novalja</c:v>
                </c:pt>
                <c:pt idx="2">
                  <c:v>Povljana</c:v>
                </c:pt>
                <c:pt idx="3">
                  <c:v>Kolan i Mandre</c:v>
                </c:pt>
                <c:pt idx="4">
                  <c:v>Šimuni</c:v>
                </c:pt>
                <c:pt idx="5">
                  <c:v>Vlašići</c:v>
                </c:pt>
                <c:pt idx="6">
                  <c:v>Barbati</c:v>
                </c:pt>
                <c:pt idx="7">
                  <c:v>Dinjiška, Stara Vasa i Gorica</c:v>
                </c:pt>
                <c:pt idx="8">
                  <c:v>UKUPNI PROSJEK</c:v>
                </c:pt>
              </c:strCache>
            </c:strRef>
          </c:cat>
          <c:val>
            <c:numRef>
              <c:f>Sheet1!$F$2:$F$10</c:f>
              <c:numCache>
                <c:formatCode>0.00</c:formatCode>
                <c:ptCount val="9"/>
                <c:pt idx="0">
                  <c:v>3.90625</c:v>
                </c:pt>
                <c:pt idx="1">
                  <c:v>3.9563492063492065</c:v>
                </c:pt>
                <c:pt idx="2">
                  <c:v>3.9166666666666665</c:v>
                </c:pt>
                <c:pt idx="3">
                  <c:v>3.9750000000000001</c:v>
                </c:pt>
                <c:pt idx="4" formatCode="General">
                  <c:v>3.75</c:v>
                </c:pt>
                <c:pt idx="5">
                  <c:v>3.5</c:v>
                </c:pt>
                <c:pt idx="6">
                  <c:v>3.5833333333333335</c:v>
                </c:pt>
                <c:pt idx="7">
                  <c:v>4.166666666666667</c:v>
                </c:pt>
                <c:pt idx="8">
                  <c:v>3.8442832341269844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C22A-452D-990A-A48ED98D9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84390656"/>
        <c:axId val="192290112"/>
      </c:barChart>
      <c:catAx>
        <c:axId val="184390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92290112"/>
        <c:crosses val="autoZero"/>
        <c:auto val="1"/>
        <c:lblAlgn val="ctr"/>
        <c:lblOffset val="100"/>
        <c:noMultiLvlLbl val="0"/>
      </c:catAx>
      <c:valAx>
        <c:axId val="19229011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0000">
                  <a:alpha val="62000"/>
                </a:srgbClr>
              </a:solidFill>
              <a:prstDash val="lgDash"/>
            </a:ln>
          </c:spPr>
        </c:majorGridlines>
        <c:numFmt formatCode="0.00" sourceLinked="1"/>
        <c:majorTickMark val="out"/>
        <c:minorTickMark val="none"/>
        <c:tickLblPos val="nextTo"/>
        <c:crossAx val="18439065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r-H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hr-HR"/>
              <a:t>Vrijeme putovanja i opći</a:t>
            </a:r>
            <a:r>
              <a:rPr lang="hr-HR" baseline="0"/>
              <a:t> uspjeh</a:t>
            </a:r>
            <a:endParaRPr lang="hr-HR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udaljenost!$C$17</c:f>
              <c:strCache>
                <c:ptCount val="1"/>
                <c:pt idx="0">
                  <c:v>Opći uspjeh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2E5-40B3-9AC7-776C80D151A0}"/>
              </c:ext>
            </c:extLst>
          </c:dPt>
          <c:dPt>
            <c:idx val="8"/>
            <c:invertIfNegative val="0"/>
            <c:bubble3D val="0"/>
            <c:spPr>
              <a:solidFill>
                <a:srgbClr val="FFC00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2E5-40B3-9AC7-776C80D151A0}"/>
              </c:ext>
            </c:extLst>
          </c:dPt>
          <c:dLbls>
            <c:dLbl>
              <c:idx val="7"/>
              <c:spPr/>
              <c:txPr>
                <a:bodyPr/>
                <a:lstStyle/>
                <a:p>
                  <a:pPr>
                    <a:defRPr sz="1600" b="1">
                      <a:solidFill>
                        <a:srgbClr val="FF0000"/>
                      </a:solidFill>
                    </a:defRPr>
                  </a:pPr>
                  <a:endParaRPr lang="sr-Latn-R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/>
                </a:pPr>
                <a:endParaRPr lang="sr-Latn-R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udaljenost!$A$18:$A$26</c:f>
              <c:strCache>
                <c:ptCount val="9"/>
                <c:pt idx="0">
                  <c:v>Pag</c:v>
                </c:pt>
                <c:pt idx="1">
                  <c:v>Novalja, Gajac i St. Novalja</c:v>
                </c:pt>
                <c:pt idx="2">
                  <c:v>Povljana</c:v>
                </c:pt>
                <c:pt idx="3">
                  <c:v>Kolan i Mandre</c:v>
                </c:pt>
                <c:pt idx="4">
                  <c:v>Šimuni</c:v>
                </c:pt>
                <c:pt idx="5">
                  <c:v>Vlašići</c:v>
                </c:pt>
                <c:pt idx="6">
                  <c:v>Barbati</c:v>
                </c:pt>
                <c:pt idx="7">
                  <c:v>Dinjiška, Stara Vasa i Gorica</c:v>
                </c:pt>
                <c:pt idx="8">
                  <c:v>PROSJEK</c:v>
                </c:pt>
              </c:strCache>
            </c:strRef>
          </c:cat>
          <c:val>
            <c:numRef>
              <c:f>udaljenost!$C$18:$C$26</c:f>
              <c:numCache>
                <c:formatCode>0.00</c:formatCode>
                <c:ptCount val="9"/>
                <c:pt idx="0">
                  <c:v>4.0795454545454541</c:v>
                </c:pt>
                <c:pt idx="1">
                  <c:v>4.1468253968253972</c:v>
                </c:pt>
                <c:pt idx="2">
                  <c:v>4.25</c:v>
                </c:pt>
                <c:pt idx="3">
                  <c:v>4.0750000000000002</c:v>
                </c:pt>
                <c:pt idx="4" formatCode="General">
                  <c:v>3.95</c:v>
                </c:pt>
                <c:pt idx="5">
                  <c:v>3.7142857142857144</c:v>
                </c:pt>
                <c:pt idx="6">
                  <c:v>3.7777777777777777</c:v>
                </c:pt>
                <c:pt idx="7">
                  <c:v>4.1944444444444446</c:v>
                </c:pt>
                <c:pt idx="8">
                  <c:v>4.0234848484848484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32E5-40B3-9AC7-776C80D151A0}"/>
            </c:ext>
          </c:extLst>
        </c:ser>
        <c:ser>
          <c:idx val="1"/>
          <c:order val="1"/>
          <c:tx>
            <c:strRef>
              <c:f>udaljenost!$D$17</c:f>
              <c:strCache>
                <c:ptCount val="1"/>
                <c:pt idx="0">
                  <c:v>Vrijeme putovanja (min)</c:v>
                </c:pt>
              </c:strCache>
            </c:strRef>
          </c:tx>
          <c:invertIfNegative val="0"/>
          <c:dPt>
            <c:idx val="8"/>
            <c:invertIfNegative val="0"/>
            <c:bubble3D val="0"/>
            <c:spPr>
              <a:solidFill>
                <a:srgbClr val="92D050"/>
              </a:solidFill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32E5-40B3-9AC7-776C80D151A0}"/>
              </c:ext>
            </c:extLst>
          </c:dPt>
          <c:dLbls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udaljenost!$A$18:$A$26</c:f>
              <c:strCache>
                <c:ptCount val="9"/>
                <c:pt idx="0">
                  <c:v>Pag</c:v>
                </c:pt>
                <c:pt idx="1">
                  <c:v>Novalja, Gajac i St. Novalja</c:v>
                </c:pt>
                <c:pt idx="2">
                  <c:v>Povljana</c:v>
                </c:pt>
                <c:pt idx="3">
                  <c:v>Kolan i Mandre</c:v>
                </c:pt>
                <c:pt idx="4">
                  <c:v>Šimuni</c:v>
                </c:pt>
                <c:pt idx="5">
                  <c:v>Vlašići</c:v>
                </c:pt>
                <c:pt idx="6">
                  <c:v>Barbati</c:v>
                </c:pt>
                <c:pt idx="7">
                  <c:v>Dinjiška, Stara Vasa i Gorica</c:v>
                </c:pt>
                <c:pt idx="8">
                  <c:v>PROSJEK</c:v>
                </c:pt>
              </c:strCache>
            </c:strRef>
          </c:cat>
          <c:val>
            <c:numRef>
              <c:f>udaljenost!$D$18:$D$26</c:f>
              <c:numCache>
                <c:formatCode>General</c:formatCode>
                <c:ptCount val="9"/>
                <c:pt idx="0">
                  <c:v>5</c:v>
                </c:pt>
                <c:pt idx="1">
                  <c:v>30</c:v>
                </c:pt>
                <c:pt idx="2">
                  <c:v>16</c:v>
                </c:pt>
                <c:pt idx="3">
                  <c:v>21</c:v>
                </c:pt>
                <c:pt idx="4">
                  <c:v>15</c:v>
                </c:pt>
                <c:pt idx="5">
                  <c:v>19</c:v>
                </c:pt>
                <c:pt idx="6">
                  <c:v>37</c:v>
                </c:pt>
                <c:pt idx="7">
                  <c:v>14</c:v>
                </c:pt>
                <c:pt idx="8" formatCode="0.00">
                  <c:v>19.625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32E5-40B3-9AC7-776C80D15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90478848"/>
        <c:axId val="135038656"/>
      </c:barChart>
      <c:catAx>
        <c:axId val="19047884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5038656"/>
        <c:crosses val="autoZero"/>
        <c:auto val="1"/>
        <c:lblAlgn val="ctr"/>
        <c:lblOffset val="100"/>
        <c:noMultiLvlLbl val="0"/>
      </c:catAx>
      <c:valAx>
        <c:axId val="135038656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FF0000">
                  <a:alpha val="62000"/>
                </a:srgbClr>
              </a:solidFill>
              <a:prstDash val="lgDash"/>
            </a:ln>
          </c:spPr>
        </c:majorGridlines>
        <c:numFmt formatCode="0.00" sourceLinked="1"/>
        <c:majorTickMark val="out"/>
        <c:minorTickMark val="none"/>
        <c:tickLblPos val="nextTo"/>
        <c:crossAx val="1904788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8.5412332103089586E-2"/>
          <c:y val="0.1047606349791133"/>
          <c:w val="0.35455203162365523"/>
          <c:h val="0.1159474921117839"/>
        </c:manualLayout>
      </c:layout>
      <c:overlay val="1"/>
      <c:spPr>
        <a:solidFill>
          <a:sysClr val="window" lastClr="FFFFFF"/>
        </a:solidFill>
      </c:spPr>
      <c:txPr>
        <a:bodyPr/>
        <a:lstStyle/>
        <a:p>
          <a:pPr>
            <a:defRPr sz="2000"/>
          </a:pPr>
          <a:endParaRPr lang="sr-Latn-RS"/>
        </a:p>
      </c:txPr>
    </c:legend>
    <c:plotVisOnly val="1"/>
    <c:dispBlanksAs val="gap"/>
    <c:showDLblsOverMax val="0"/>
  </c:chart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2F2B62C7-F9F2-4EEA-84E2-6982D68A1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4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79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32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549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9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51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31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slike slajd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zervirano mjesto bilježak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324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8902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449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8832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BD28-1F48-4DFB-8EB0-7605825DF9C9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778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91A-34A4-4A89-B92E-EE81A567523B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968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6F69-D343-4B27-AD37-C98A11EAD7E1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37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4BE2-CC52-4E76-93C1-20D56521C7C7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58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B6B3-CA47-41A5-B993-D26A6B28A92B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98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7F0B-4CDA-4A30-BA1F-5DBB93C29A00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73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4240-DFAF-41EF-BAE2-49DDFC8274FE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357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87ED-E4EE-445F-BFCE-8305DEEE5EBD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948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886370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D14E-D4C5-43C4-87A9-88E5EDF21923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662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8525-A763-4B49-B277-CC25EC07C22F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27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EA83-17DB-460E-98F3-6F9FA49969BE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4535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BD28-1F48-4DFB-8EB0-7605825DF9C9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792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91A-34A4-4A89-B92E-EE81A567523B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0649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6F69-D343-4B27-AD37-C98A11EAD7E1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8401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4BE2-CC52-4E76-93C1-20D56521C7C7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790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B6B3-CA47-41A5-B993-D26A6B28A92B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824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7F0B-4CDA-4A30-BA1F-5DBB93C29A00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7931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4240-DFAF-41EF-BAE2-49DDFC8274FE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22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16919591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87ED-E4EE-445F-BFCE-8305DEEE5EBD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773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D14E-D4C5-43C4-87A9-88E5EDF21923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2669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8525-A763-4B49-B277-CC25EC07C22F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798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EA83-17DB-460E-98F3-6F9FA49969BE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263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8BD28-1F48-4DFB-8EB0-7605825DF9C9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490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991A-34A4-4A89-B92E-EE81A567523B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6469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A6F69-D343-4B27-AD37-C98A11EAD7E1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333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4BE2-CC52-4E76-93C1-20D56521C7C7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03466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B6B3-CA47-41A5-B993-D26A6B28A92B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404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A7F0B-4CDA-4A30-BA1F-5DBB93C29A00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14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278952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F4240-DFAF-41EF-BAE2-49DDFC8274FE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39207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987ED-E4EE-445F-BFCE-8305DEEE5EBD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7100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ED14E-D4C5-43C4-87A9-88E5EDF21923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4038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78525-A763-4B49-B277-CC25EC07C22F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50135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EA83-17DB-460E-98F3-6F9FA49969BE}" type="datetime1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2.4.2019.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hr-H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292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8" name="Picture 7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9" name="Picture 8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899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31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Picture 2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4" name="Picture 3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510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9" name="Picture 8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0" name="Picture 9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21199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8361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44515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FE76D78-3D53-44F6-AE0A-B9C0C9BB7A74}" type="datetime1">
              <a:rPr lang="hr-H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2.4.2019.</a:t>
            </a:fld>
            <a:endParaRPr lang="hr-H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hr-H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r-H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235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FE76D78-3D53-44F6-AE0A-B9C0C9BB7A74}" type="datetime1">
              <a:rPr lang="hr-H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2.4.2019.</a:t>
            </a:fld>
            <a:endParaRPr lang="hr-H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hr-H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r-H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886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AFE76D78-3D53-44F6-AE0A-B9C0C9BB7A74}" type="datetime1">
              <a:rPr lang="hr-H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2.4.2019.</a:t>
            </a:fld>
            <a:endParaRPr lang="hr-H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hr-H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6DBA2021-708C-4CAE-877E-D9DD155CF5D3}" type="slidenum">
              <a:rPr lang="hr-H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hr-H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350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294zRodS_4?t=363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hYMk3Bk08N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0" y="2285992"/>
            <a:ext cx="9144000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8000" b="1" kern="0" dirty="0" smtClean="0">
                <a:ln w="3175">
                  <a:noFill/>
                </a:ln>
                <a:solidFill>
                  <a:srgbClr val="FFFFFF"/>
                </a:solidFill>
                <a:latin typeface="Calibri" pitchFamily="34" charset="0"/>
                <a:ea typeface="+mj-ea"/>
                <a:cs typeface="Calibri" pitchFamily="34" charset="0"/>
              </a:rPr>
              <a:t>OBRAZOVANJE 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8000" b="1" kern="0" dirty="0" smtClean="0">
                <a:ln w="3175">
                  <a:noFill/>
                </a:ln>
                <a:solidFill>
                  <a:srgbClr val="FFFFFF"/>
                </a:solidFill>
                <a:latin typeface="Calibri" pitchFamily="34" charset="0"/>
                <a:ea typeface="+mj-ea"/>
                <a:cs typeface="Calibri" pitchFamily="34" charset="0"/>
              </a:rPr>
              <a:t>I ŠKOLSTVO</a:t>
            </a:r>
            <a:endParaRPr lang="hr-HR" sz="8000" b="1" kern="0" dirty="0">
              <a:ln w="3175">
                <a:noFill/>
              </a:ln>
              <a:solidFill>
                <a:srgbClr val="FFFFFF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1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7141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I DR. NEJEDNAKOST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348" y="708692"/>
            <a:ext cx="9145172" cy="61493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1"/>
          <a:lstStyle/>
          <a:p>
            <a:pPr marL="457200" indent="-4572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 startAt="4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POZICIJSKA TEORIJA</a:t>
            </a:r>
          </a:p>
          <a:p>
            <a:pPr marL="540000" lvl="1" indent="-252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obrazovni uspjeh pojedinca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ovisi o njegovom konkretnom položaju u dr. strukturi</a:t>
            </a:r>
          </a:p>
          <a:p>
            <a:pPr marL="540000" lvl="1" indent="-252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djeca i roditelji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odmjeravaju štete i koristi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 budućeg obrazovanja</a:t>
            </a:r>
          </a:p>
          <a:p>
            <a:pPr marL="940050" lvl="2" indent="-252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dijete iz više klase bit će pod pritiskom da odabere zanimanje slično zanimanju svojih roditelja, dok će dijete niže klase biti potaknuto školovati se radi uspjeha i bolje karijere</a:t>
            </a:r>
          </a:p>
          <a:p>
            <a:pPr marL="540000" lvl="1" indent="-252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što je veći jaz između zanimanja djeteta i roditelja, slabi veza sa zajednicom (obitelj, susjedi, prijatelji.)</a:t>
            </a:r>
          </a:p>
          <a:p>
            <a:pPr marL="540000" lvl="1" indent="-252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većina djece (statistički) odabire razinu obrazovanja kao što imaju i njihovi roditelji – odmjeravajući koristi i nedostatke</a:t>
            </a:r>
          </a:p>
        </p:txBody>
      </p:sp>
    </p:spTree>
    <p:extLst>
      <p:ext uri="{BB962C8B-B14F-4D97-AF65-F5344CB8AC3E}">
        <p14:creationId xmlns:p14="http://schemas.microsoft.com/office/powerpoint/2010/main" val="19078404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9382" y="26064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I ŠKOLSTVO </a:t>
            </a:r>
          </a:p>
          <a:p>
            <a:pPr algn="ctr" defTabSz="9144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 hrvatske perspektive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79988" y="80285"/>
            <a:ext cx="1899610" cy="1407994"/>
            <a:chOff x="6225217" y="71413"/>
            <a:chExt cx="2781219" cy="206144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97"/>
            <a:stretch/>
          </p:blipFill>
          <p:spPr bwMode="auto">
            <a:xfrm>
              <a:off x="6225218" y="71413"/>
              <a:ext cx="2781218" cy="2061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47" b="50000"/>
            <a:stretch/>
          </p:blipFill>
          <p:spPr bwMode="auto">
            <a:xfrm>
              <a:off x="6225217" y="260648"/>
              <a:ext cx="331913" cy="1030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9382" y="2345460"/>
            <a:ext cx="9178840" cy="4499464"/>
            <a:chOff x="9382" y="2345460"/>
            <a:chExt cx="9178840" cy="449946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9988" y="2345460"/>
              <a:ext cx="1970463" cy="3020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2" y="5365761"/>
              <a:ext cx="9178840" cy="1479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3764230" y="4082400"/>
              <a:ext cx="3688090" cy="1362824"/>
              <a:chOff x="5148064" y="3132587"/>
              <a:chExt cx="3688090" cy="1362824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3440"/>
              <a:stretch/>
            </p:blipFill>
            <p:spPr bwMode="auto">
              <a:xfrm>
                <a:off x="5148064" y="4150308"/>
                <a:ext cx="3688090" cy="345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7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000"/>
              <a:stretch/>
            </p:blipFill>
            <p:spPr bwMode="auto">
              <a:xfrm>
                <a:off x="5148064" y="3132587"/>
                <a:ext cx="3688090" cy="1041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3128" y="619868"/>
            <a:ext cx="5945116" cy="4531257"/>
            <a:chOff x="3128" y="619868"/>
            <a:chExt cx="5945116" cy="453125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" y="619868"/>
              <a:ext cx="2064563" cy="2664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446"/>
            <a:stretch/>
          </p:blipFill>
          <p:spPr bwMode="auto">
            <a:xfrm>
              <a:off x="3128" y="3243919"/>
              <a:ext cx="2777584" cy="1907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419" y="1257150"/>
              <a:ext cx="4021825" cy="1588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1538572" y="2846599"/>
              <a:ext cx="3660053" cy="1134189"/>
              <a:chOff x="1471657" y="1711655"/>
              <a:chExt cx="7320106" cy="2268378"/>
            </a:xfrm>
          </p:grpSpPr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8033" y="1711655"/>
                <a:ext cx="5573730" cy="2268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9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582" t="52803" b="19256"/>
              <a:stretch/>
            </p:blipFill>
            <p:spPr bwMode="auto">
              <a:xfrm>
                <a:off x="2163809" y="1711655"/>
                <a:ext cx="1746376" cy="6338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9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582" t="52803" b="19256"/>
              <a:stretch/>
            </p:blipFill>
            <p:spPr bwMode="auto">
              <a:xfrm>
                <a:off x="1471657" y="2028557"/>
                <a:ext cx="1746376" cy="6338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Box 18"/>
          <p:cNvSpPr txBox="1"/>
          <p:nvPr/>
        </p:nvSpPr>
        <p:spPr>
          <a:xfrm>
            <a:off x="107504" y="75982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hr-HR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izvor: DZS</a:t>
            </a:r>
            <a:endParaRPr lang="hr-HR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18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4503169"/>
              </p:ext>
            </p:extLst>
          </p:nvPr>
        </p:nvGraphicFramePr>
        <p:xfrm>
          <a:off x="179512" y="27820"/>
          <a:ext cx="8736174" cy="5320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Ravni poveznik 2"/>
          <p:cNvCxnSpPr/>
          <p:nvPr/>
        </p:nvCxnSpPr>
        <p:spPr>
          <a:xfrm flipH="1">
            <a:off x="467544" y="1908040"/>
            <a:ext cx="82809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842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140659"/>
              </p:ext>
            </p:extLst>
          </p:nvPr>
        </p:nvGraphicFramePr>
        <p:xfrm>
          <a:off x="179512" y="-12803"/>
          <a:ext cx="8741248" cy="51910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Ravni poveznik 4"/>
          <p:cNvCxnSpPr/>
          <p:nvPr/>
        </p:nvCxnSpPr>
        <p:spPr>
          <a:xfrm flipH="1">
            <a:off x="445680" y="1286572"/>
            <a:ext cx="82809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029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5908074"/>
              </p:ext>
            </p:extLst>
          </p:nvPr>
        </p:nvGraphicFramePr>
        <p:xfrm>
          <a:off x="179512" y="-99392"/>
          <a:ext cx="8728392" cy="5174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5" name="Ravni poveznik 4"/>
          <p:cNvCxnSpPr/>
          <p:nvPr/>
        </p:nvCxnSpPr>
        <p:spPr>
          <a:xfrm flipH="1">
            <a:off x="439252" y="1999426"/>
            <a:ext cx="82809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35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3505940"/>
              </p:ext>
            </p:extLst>
          </p:nvPr>
        </p:nvGraphicFramePr>
        <p:xfrm>
          <a:off x="409508" y="-27384"/>
          <a:ext cx="8324984" cy="50777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" name="Ravni poveznik 3"/>
          <p:cNvCxnSpPr/>
          <p:nvPr/>
        </p:nvCxnSpPr>
        <p:spPr>
          <a:xfrm flipH="1">
            <a:off x="467544" y="1622523"/>
            <a:ext cx="82809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182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0764925"/>
              </p:ext>
            </p:extLst>
          </p:nvPr>
        </p:nvGraphicFramePr>
        <p:xfrm>
          <a:off x="251520" y="44624"/>
          <a:ext cx="8693622" cy="5304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Ravni poveznik 2"/>
          <p:cNvCxnSpPr/>
          <p:nvPr/>
        </p:nvCxnSpPr>
        <p:spPr>
          <a:xfrm flipH="1">
            <a:off x="611560" y="2232912"/>
            <a:ext cx="82809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052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504333"/>
              </p:ext>
            </p:extLst>
          </p:nvPr>
        </p:nvGraphicFramePr>
        <p:xfrm>
          <a:off x="251520" y="44624"/>
          <a:ext cx="8740786" cy="5336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Ravni poveznik 2"/>
          <p:cNvCxnSpPr/>
          <p:nvPr/>
        </p:nvCxnSpPr>
        <p:spPr>
          <a:xfrm flipH="1">
            <a:off x="539552" y="2303248"/>
            <a:ext cx="82809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1185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4581730"/>
              </p:ext>
            </p:extLst>
          </p:nvPr>
        </p:nvGraphicFramePr>
        <p:xfrm>
          <a:off x="395536" y="27820"/>
          <a:ext cx="8481246" cy="5385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3" name="Straight Connector 8"/>
          <p:cNvCxnSpPr/>
          <p:nvPr/>
        </p:nvCxnSpPr>
        <p:spPr>
          <a:xfrm flipH="1">
            <a:off x="542323" y="4509120"/>
            <a:ext cx="84221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8"/>
          <p:cNvCxnSpPr/>
          <p:nvPr/>
        </p:nvCxnSpPr>
        <p:spPr>
          <a:xfrm flipH="1">
            <a:off x="542323" y="2789720"/>
            <a:ext cx="84221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807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9382" y="26064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KORISNI LINKOVI 				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(za lakše učenje)</a:t>
            </a:r>
            <a:endParaRPr lang="en-US" sz="24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" y="914696"/>
            <a:ext cx="9143999" cy="5800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OBRAZOVANJE U DRUŠTVU </a:t>
            </a:r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hr-HR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od 6:03 min)</a:t>
            </a:r>
            <a:endParaRPr lang="hr-HR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solidFill>
                  <a:srgbClr val="FFFFFF"/>
                </a:solidFill>
                <a:highlight>
                  <a:srgbClr val="0000FF"/>
                </a:highlight>
                <a:latin typeface="Calibri"/>
                <a:ea typeface="Calibri"/>
                <a:cs typeface="Times New Roman"/>
                <a:hlinkClick r:id="rId3"/>
              </a:rPr>
              <a:t>https://youtu.be/S294zRodS_4?t=363</a:t>
            </a:r>
            <a:endParaRPr lang="hr-HR" sz="2000" dirty="0">
              <a:solidFill>
                <a:srgbClr val="FFFFFF"/>
              </a:solidFill>
              <a:highlight>
                <a:srgbClr val="0000FF"/>
              </a:highlight>
              <a:latin typeface="Calibri"/>
              <a:ea typeface="Calibri"/>
              <a:cs typeface="Times New Roman"/>
            </a:endParaRPr>
          </a:p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SOCIOLOŠKE TEORIJE O OBRAZOVANJU </a:t>
            </a:r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(11:26 </a:t>
            </a:r>
            <a:r>
              <a:rPr lang="hr-HR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min)</a:t>
            </a: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solidFill>
                  <a:srgbClr val="FFFFFF"/>
                </a:solidFill>
                <a:highlight>
                  <a:srgbClr val="0000FF"/>
                </a:highlight>
                <a:latin typeface="Calibri"/>
                <a:ea typeface="Calibri"/>
                <a:cs typeface="Times New Roman"/>
                <a:hlinkClick r:id="rId4"/>
              </a:rPr>
              <a:t>https://youtu.be/hYMk3Bk08NA</a:t>
            </a:r>
            <a:r>
              <a:rPr lang="hr-HR" sz="2000" dirty="0">
                <a:solidFill>
                  <a:srgbClr val="FFFFFF"/>
                </a:solidFill>
                <a:highlight>
                  <a:srgbClr val="0000FF"/>
                </a:highlight>
                <a:latin typeface="Calibri"/>
                <a:ea typeface="Calibri"/>
                <a:cs typeface="Times New Roman"/>
              </a:rPr>
              <a:t> </a:t>
            </a: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60012" y="786476"/>
            <a:ext cx="8551969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6791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764705"/>
            <a:ext cx="8858312" cy="3672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u="sng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sustavno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u="sng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formalizirano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prenošenje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znanja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vrijednosti</a:t>
            </a:r>
          </a:p>
          <a:p>
            <a:pPr marL="745200" lvl="1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škola kao </a:t>
            </a:r>
            <a:r>
              <a:rPr lang="hr-HR" sz="2800" u="sng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čimbenik socijalizacije </a:t>
            </a:r>
          </a:p>
          <a:p>
            <a:pPr marL="745200" lvl="1" indent="-288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važna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odgojna uloga 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(u širem smislu)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prenošenje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znanja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(u užem smislu)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45200" lvl="1" indent="-288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uloga škole </a:t>
            </a:r>
            <a:r>
              <a:rPr lang="hr-HR" sz="28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„naučiti učenike ponašanju i natjerati ih da nešto nauče”</a:t>
            </a:r>
            <a:endParaRPr lang="hr-HR" sz="32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142852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OBRAZOVANJE</a:t>
            </a: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7" name="Picture 6" descr="15965_548498021842548_870659837_n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5220072" y="4034785"/>
            <a:ext cx="3852522" cy="275180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43826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2201" y="2240774"/>
            <a:ext cx="2731184" cy="45005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hr-HR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1648" y="2240774"/>
            <a:ext cx="3060704" cy="45005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hr-HR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15075" y="2240774"/>
            <a:ext cx="2786081" cy="45005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hr-HR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2907" y="-2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OBRAZOVANJA </a:t>
            </a:r>
            <a:r>
              <a:rPr lang="hr-H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(R. </a:t>
            </a:r>
            <a:r>
              <a:rPr lang="hr-HR" sz="3600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Collins</a:t>
            </a:r>
            <a:r>
              <a:rPr lang="hr-H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en-US" sz="40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0001" y="1678453"/>
            <a:ext cx="2571769" cy="767515"/>
          </a:xfrm>
          <a:prstGeom prst="rect">
            <a:avLst/>
          </a:prstGeom>
          <a:solidFill>
            <a:srgbClr val="CC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 PRAKTIČNE VJEŠTINE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51583" y="1678453"/>
            <a:ext cx="2840835" cy="767515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 PRIPADNOST STATUSNOJ GRUPI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322215" y="1678453"/>
            <a:ext cx="2571769" cy="767515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POD KONTROLOM BIROKRACIJE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563" y="2455088"/>
            <a:ext cx="2714644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itchFamily="34" charset="0"/>
              </a:rPr>
              <a:t>odvija se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procesu rada</a:t>
            </a: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, bez velike formalizacije</a:t>
            </a:r>
          </a:p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učenje</a:t>
            </a: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vještina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kroz praksu </a:t>
            </a:r>
            <a:r>
              <a:rPr lang="pl-PL" sz="2200" i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(učenje na samom poslu)</a:t>
            </a:r>
            <a:endParaRPr lang="pl-PL" sz="220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i danas prisutan oblik obrazovanja</a:t>
            </a:r>
          </a:p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nema svjedodžbi ili diploma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6443" y="2455088"/>
            <a:ext cx="31025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itchFamily="34" charset="0"/>
              </a:rPr>
              <a:t>učenje za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prestiž </a:t>
            </a: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ugled</a:t>
            </a: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(aristokracija i bogati slojevi društva)</a:t>
            </a:r>
          </a:p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elitno obrazovanje </a:t>
            </a:r>
            <a:b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</a:br>
            <a:r>
              <a:rPr lang="pl-PL" sz="2000" i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(Ivy league sveučilišta, Oxford, Cambridge...)</a:t>
            </a:r>
          </a:p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učenje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programa koji nisu praktično primjenjivi </a:t>
            </a:r>
            <a:b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l-PL" sz="2200" i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(filozofija, klasična književnost...)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5074" y="2455088"/>
            <a:ext cx="278605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itchFamily="34" charset="0"/>
              </a:rPr>
              <a:t>obrazovanje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nadzire </a:t>
            </a: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organizira država</a:t>
            </a:r>
          </a:p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sustav javnog školstva</a:t>
            </a:r>
          </a:p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sadržaj</a:t>
            </a: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segmentiran</a:t>
            </a: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, propisani uvjeti prelaska iz jednog u drugi stupanj, diplome...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70" y="642918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smtClean="0">
                <a:solidFill>
                  <a:srgbClr val="FFFFFF"/>
                </a:solidFill>
                <a:latin typeface="Calibri" panose="020F0502020204030204" pitchFamily="34" charset="0"/>
                <a:ea typeface="WenQuanYi Micro Hei" charset="0"/>
                <a:cs typeface="Calibri" pitchFamily="34" charset="0"/>
              </a:rPr>
              <a:t>s obzirom na različite zahtjeve za obrazovanjem (</a:t>
            </a:r>
            <a:r>
              <a:rPr lang="hr-HR" sz="2600" i="1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idealni tipovi</a:t>
            </a:r>
            <a:r>
              <a:rPr lang="hr-HR" sz="260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):</a:t>
            </a:r>
            <a:endParaRPr lang="hr-HR" sz="2600" i="1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7227" y="1093196"/>
            <a:ext cx="2557317" cy="56943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hr-HR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obrazovanje za </a:t>
            </a:r>
            <a:r>
              <a:rPr lang="hr-HR" u="sng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ekonomske</a:t>
            </a:r>
            <a:r>
              <a:rPr lang="hr-HR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u="sng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potrebe</a:t>
            </a:r>
            <a:r>
              <a:rPr lang="hr-HR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klasa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277193" y="1093196"/>
            <a:ext cx="2589615" cy="56943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hr-HR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obrazovanje za </a:t>
            </a:r>
            <a:r>
              <a:rPr lang="hr-HR" u="sng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prestiž</a:t>
            </a:r>
            <a:r>
              <a:rPr lang="hr-HR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statusna grupa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321665" y="1093196"/>
            <a:ext cx="2572869" cy="56943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hr-HR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obrazovanje za </a:t>
            </a:r>
            <a:r>
              <a:rPr lang="hr-HR" u="sng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kulturnu</a:t>
            </a:r>
            <a:r>
              <a:rPr lang="hr-HR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u="sng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integraciju</a:t>
            </a:r>
            <a:r>
              <a:rPr lang="hr-HR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pol. stranka</a:t>
            </a:r>
          </a:p>
        </p:txBody>
      </p:sp>
    </p:spTree>
    <p:extLst>
      <p:ext uri="{BB962C8B-B14F-4D97-AF65-F5344CB8AC3E}">
        <p14:creationId xmlns:p14="http://schemas.microsoft.com/office/powerpoint/2010/main" val="4225543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build="allAtOnce" animBg="1"/>
      <p:bldP spid="9" grpId="0" build="allAtOnce" animBg="1"/>
      <p:bldP spid="10" grpId="0" build="allAtOnce" animBg="1"/>
      <p:bldP spid="11" grpId="0" build="p"/>
      <p:bldP spid="12" grpId="0" build="p"/>
      <p:bldP spid="13" grpId="0" build="p"/>
      <p:bldP spid="14" grpId="0" build="p"/>
      <p:bldP spid="2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0069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6" y="134759"/>
            <a:ext cx="6286544" cy="3143272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  <p:pic>
        <p:nvPicPr>
          <p:cNvPr id="20" name="Picture 19" descr="get_slika_varijacija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287638" y="2620361"/>
            <a:ext cx="4762500" cy="3133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  <p:pic>
        <p:nvPicPr>
          <p:cNvPr id="19" name="Picture 18" descr="drzavna-matura.jp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85656" y="3706659"/>
            <a:ext cx="4398198" cy="3012897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  <p:sp>
        <p:nvSpPr>
          <p:cNvPr id="3" name="Rectangle 2"/>
          <p:cNvSpPr/>
          <p:nvPr/>
        </p:nvSpPr>
        <p:spPr>
          <a:xfrm>
            <a:off x="85921" y="2977207"/>
            <a:ext cx="1971565" cy="307777"/>
          </a:xfrm>
          <a:prstGeom prst="rect">
            <a:avLst/>
          </a:prstGeom>
          <a:solidFill>
            <a:schemeClr val="tx1"/>
          </a:solidFill>
        </p:spPr>
        <p:txBody>
          <a:bodyPr wrap="none" anchor="ctr">
            <a:spAutoFit/>
          </a:bodyPr>
          <a:lstStyle/>
          <a:p>
            <a:r>
              <a:rPr lang="hr-H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ZA PRAKTIČNE VJEŠTINE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1428" y="5473974"/>
            <a:ext cx="2779672" cy="307777"/>
          </a:xfrm>
          <a:prstGeom prst="rect">
            <a:avLst/>
          </a:prstGeom>
          <a:solidFill>
            <a:schemeClr val="tx1"/>
          </a:solidFill>
        </p:spPr>
        <p:txBody>
          <a:bodyPr wrap="none" anchor="ctr">
            <a:spAutoFit/>
          </a:bodyPr>
          <a:lstStyle/>
          <a:p>
            <a:r>
              <a:rPr lang="hr-H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ZA PRIPADNOST STATUSNOJ GRUPI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36" y="6433591"/>
            <a:ext cx="2553328" cy="307777"/>
          </a:xfrm>
          <a:prstGeom prst="rect">
            <a:avLst/>
          </a:prstGeom>
          <a:solidFill>
            <a:schemeClr val="tx1"/>
          </a:solidFill>
        </p:spPr>
        <p:txBody>
          <a:bodyPr wrap="none" anchor="ctr">
            <a:spAutoFit/>
          </a:bodyPr>
          <a:lstStyle/>
          <a:p>
            <a:r>
              <a:rPr lang="hr-H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POD KONTROLOM BIROKRACIJE</a:t>
            </a:r>
          </a:p>
        </p:txBody>
      </p:sp>
    </p:spTree>
    <p:extLst>
      <p:ext uri="{BB962C8B-B14F-4D97-AF65-F5344CB8AC3E}">
        <p14:creationId xmlns:p14="http://schemas.microsoft.com/office/powerpoint/2010/main" val="4062553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332656"/>
            <a:ext cx="9143999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ELITNO I DEMOKRATSKO OBRAZOVANJE 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(obrazovni sustavi)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1268760"/>
            <a:ext cx="8858312" cy="55007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ELITNO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obrazovanje nakon osnovnog je </a:t>
            </a:r>
            <a:r>
              <a:rPr lang="hr-HR" sz="28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„priprema za elitu” 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(različite statusne grupe i klase)</a:t>
            </a:r>
          </a:p>
          <a:p>
            <a:pPr marL="745200" lvl="1" indent="-288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Europa i Japan (primjer s Engleskom 11+)</a:t>
            </a:r>
          </a:p>
          <a:p>
            <a:pPr marL="745200" lvl="1" indent="-288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postoje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različiti tipovi srednjih škola </a:t>
            </a:r>
            <a:b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(u svrhu osposobljavanja za posao ili za daljnje školovanje)</a:t>
            </a:r>
            <a:endParaRPr lang="hr-HR" sz="28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defTabSz="914400" fontAlgn="auto"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DEMOKRATSKO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obrazovanje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služi javnim potrebama 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 predstavlja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opće dobro 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koje treba </a:t>
            </a:r>
            <a:r>
              <a:rPr lang="hr-HR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biti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dostupno svima</a:t>
            </a:r>
          </a:p>
          <a:p>
            <a:pPr marL="745200" lvl="1" indent="-288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SAD</a:t>
            </a:r>
          </a:p>
          <a:p>
            <a:pPr marL="745200" lvl="1" indent="-288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mladi završavaju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 srednju školu 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800" i="1" dirty="0" err="1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high</a:t>
            </a:r>
            <a:r>
              <a:rPr lang="hr-HR" sz="28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i="1" dirty="0" err="1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school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 – poslije upis na visoke škole</a:t>
            </a:r>
            <a:endParaRPr lang="hr-HR" sz="3200" i="1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99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40466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OBRAZOVNE IDEOLOGIJE </a:t>
            </a:r>
          </a:p>
          <a:p>
            <a:pPr algn="ctr" defTabSz="9144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(obrazovne politike)</a:t>
            </a:r>
            <a:endParaRPr lang="en-US" sz="40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1340768"/>
            <a:ext cx="8858312" cy="1036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vrsta obrazovanja u društvu ovisi o odnosu snaga između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različitih dr. skupina koje zagovaraju različite ideologije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2844" y="2449430"/>
            <a:ext cx="8929750" cy="4098902"/>
            <a:chOff x="142844" y="2259056"/>
            <a:chExt cx="8929750" cy="4098902"/>
          </a:xfrm>
        </p:grpSpPr>
        <p:pic>
          <p:nvPicPr>
            <p:cNvPr id="16" name="Picture 15" descr="004.jpg"/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142844" y="2259056"/>
              <a:ext cx="8929750" cy="409890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 bwMode="auto">
            <a:xfrm>
              <a:off x="7460573" y="4437224"/>
              <a:ext cx="1009465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888766" y="4683906"/>
              <a:ext cx="2293893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3894814" y="3770006"/>
              <a:ext cx="1386741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889475" y="5112534"/>
              <a:ext cx="2364474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3878828" y="6033136"/>
              <a:ext cx="4241584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929586" y="5786454"/>
              <a:ext cx="756000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219875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-2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SOCIOLOŠKE TEORIJE O OBRAZOVANJU</a:t>
            </a:r>
            <a:endParaRPr lang="en-US" sz="40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57222" y="642918"/>
            <a:ext cx="9501222" cy="6143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1"/>
          <a:lstStyle/>
          <a:p>
            <a:pPr marL="720000" lvl="1" indent="-360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FUNKCIONALISTIČKE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80000" lvl="2" indent="-288000" defTabSz="91440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socijalizacija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pojedinaca,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selekcija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alokacija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 dr. položaje, dr.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integracija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prema </a:t>
            </a: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meritokratskim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načelima</a:t>
            </a:r>
          </a:p>
          <a:p>
            <a:pPr marL="1080000" lvl="2" indent="-288000" defTabSz="91440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latentne funkcije škole</a:t>
            </a:r>
          </a:p>
          <a:p>
            <a:pPr marL="720000" lvl="1" indent="-360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KONFLIKTNE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80000" lvl="2" indent="-288000" defTabSz="91440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mehanizam održavanja postojećih sustava dr. stratifikacije (nejednakosti)</a:t>
            </a:r>
          </a:p>
          <a:p>
            <a:pPr marL="1080000" lvl="2" indent="-288000" defTabSz="91440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škola 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ideološki aparat države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prenošenje ideologije –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princip </a:t>
            </a: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korespodencije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skriveni nastavni program</a:t>
            </a:r>
          </a:p>
          <a:p>
            <a:pPr marL="1080000" lvl="2" indent="-288000" defTabSz="91440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kredencijalizam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360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INTERAKCIONISTIČKE</a:t>
            </a:r>
          </a:p>
          <a:p>
            <a:pPr marL="1080000" lvl="2" indent="-288000" defTabSz="91440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središtu je interakcija u </a:t>
            </a:r>
            <a:r>
              <a:rPr lang="hr-HR" sz="2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razredu ili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pojedinoj školi</a:t>
            </a:r>
          </a:p>
          <a:p>
            <a:pPr marL="1080000" lvl="2" indent="-288000" defTabSz="91440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tipiziranje i etiketiranje učenika, </a:t>
            </a:r>
            <a:r>
              <a:rPr lang="hr-HR" sz="2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teorija o </a:t>
            </a: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samoispunjavajućem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proročanstvu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143015" y="764704"/>
            <a:ext cx="4929579" cy="18722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</a:pPr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institucije za čuvanje djece</a:t>
            </a:r>
          </a:p>
          <a:p>
            <a:pPr marL="285750" indent="-285750" hangingPunct="0">
              <a:lnSpc>
                <a:spcPct val="93000"/>
              </a:lnSpc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</a:pPr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„bračno tržište” (endogamija)</a:t>
            </a:r>
          </a:p>
          <a:p>
            <a:pPr marL="285750" indent="-285750" hangingPunct="0">
              <a:lnSpc>
                <a:spcPct val="93000"/>
              </a:lnSpc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</a:pPr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mjesto razvijanja socijalnih vještina</a:t>
            </a:r>
          </a:p>
          <a:p>
            <a:pPr marL="285750" indent="-285750" hangingPunct="0">
              <a:lnSpc>
                <a:spcPct val="93000"/>
              </a:lnSpc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</a:pPr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mjesto nastanka omladinskih subkultura</a:t>
            </a:r>
          </a:p>
          <a:p>
            <a:pPr marL="285750" indent="-285750" hangingPunct="0">
              <a:lnSpc>
                <a:spcPct val="93000"/>
              </a:lnSpc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</a:pPr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smanjenje stope nezaposlenosti i onemogućavanje konkurencije za radna mjesta</a:t>
            </a:r>
          </a:p>
        </p:txBody>
      </p:sp>
    </p:spTree>
    <p:extLst>
      <p:ext uri="{BB962C8B-B14F-4D97-AF65-F5344CB8AC3E}">
        <p14:creationId xmlns:p14="http://schemas.microsoft.com/office/powerpoint/2010/main" val="781784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"/>
                            </p:stCondLst>
                            <p:childTnLst>
                              <p:par>
                                <p:cTn id="4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10"/>
                            </p:stCondLst>
                            <p:childTnLst>
                              <p:par>
                                <p:cTn id="4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7141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INTERAKCIONISTIČKE TEORIJE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348" y="708692"/>
            <a:ext cx="9001156" cy="5643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1"/>
          <a:lstStyle/>
          <a:p>
            <a:pPr marL="360000" indent="-360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P. Woods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err="1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Mertonova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teorija strukturalnog pritiska primijenjena na školu</a:t>
            </a:r>
          </a:p>
          <a:p>
            <a:pPr marL="360000" indent="-360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učenici upotrebljavaju različite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strategije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za prilagodbu zahtjevima koje im škola postavlja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(mogu prihvaćati ili odbacivati cilj akademskog uspjeha i sredstva za postizanje tog cilja)</a:t>
            </a:r>
          </a:p>
          <a:p>
            <a:pPr marL="457200" indent="-4572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UČENIČKE STRATEGIJE PRILAGODBE</a:t>
            </a:r>
          </a:p>
          <a:p>
            <a:pPr marL="720000" lvl="1" indent="-360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ulagivanje</a:t>
            </a:r>
            <a:endParaRPr lang="hr-HR" sz="20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360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poslušnost</a:t>
            </a:r>
          </a:p>
          <a:p>
            <a:pPr marL="720000" lvl="1" indent="-360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oportunizam</a:t>
            </a:r>
          </a:p>
          <a:p>
            <a:pPr marL="720000" lvl="1" indent="-360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ritualizam</a:t>
            </a:r>
          </a:p>
          <a:p>
            <a:pPr marL="720000" lvl="1" indent="-360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uzmicanje (povlačenje)</a:t>
            </a:r>
          </a:p>
          <a:p>
            <a:pPr marL="720000" lvl="1" indent="-360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kolonizacija</a:t>
            </a:r>
          </a:p>
          <a:p>
            <a:pPr marL="720000" lvl="1" indent="-360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nepopustljivost</a:t>
            </a:r>
          </a:p>
          <a:p>
            <a:pPr marL="720000" lvl="1" indent="-360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pobuna</a:t>
            </a:r>
          </a:p>
        </p:txBody>
      </p:sp>
      <p:sp>
        <p:nvSpPr>
          <p:cNvPr id="3" name="Rectangle 2"/>
          <p:cNvSpPr/>
          <p:nvPr/>
        </p:nvSpPr>
        <p:spPr>
          <a:xfrm>
            <a:off x="2339752" y="3352210"/>
            <a:ext cx="2439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„štreberi” i „ulizice”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405066" y="3786393"/>
            <a:ext cx="5505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uče radi uspjeha i slažu se s ciljevima i sredstvima</a:t>
            </a:r>
            <a:endParaRPr lang="hr-HR" dirty="0"/>
          </a:p>
        </p:txBody>
      </p:sp>
      <p:sp>
        <p:nvSpPr>
          <p:cNvPr id="8" name="Rectangle 7"/>
          <p:cNvSpPr/>
          <p:nvPr/>
        </p:nvSpPr>
        <p:spPr>
          <a:xfrm>
            <a:off x="2627784" y="4220576"/>
            <a:ext cx="6133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uče radi ocjena, ponekad odustaju od ciljeva i sredstava</a:t>
            </a:r>
            <a:endParaRPr lang="hr-HR" dirty="0"/>
          </a:p>
        </p:txBody>
      </p:sp>
      <p:sp>
        <p:nvSpPr>
          <p:cNvPr id="9" name="Rectangle 8"/>
          <p:cNvSpPr/>
          <p:nvPr/>
        </p:nvSpPr>
        <p:spPr>
          <a:xfrm>
            <a:off x="2206622" y="4654759"/>
            <a:ext cx="4767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ispunjavaju zadatke al ih ne zanima uspjeh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3995936" y="5078056"/>
            <a:ext cx="4286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„spavači”, odbacuju i ciljeve i sredstva</a:t>
            </a:r>
            <a:endParaRPr lang="hr-HR" dirty="0"/>
          </a:p>
        </p:txBody>
      </p:sp>
      <p:sp>
        <p:nvSpPr>
          <p:cNvPr id="11" name="Rectangle 10"/>
          <p:cNvSpPr/>
          <p:nvPr/>
        </p:nvSpPr>
        <p:spPr>
          <a:xfrm>
            <a:off x="2483768" y="5512239"/>
            <a:ext cx="5819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odbacuju sredstva i ciljeve – „provlače” se kroz školu</a:t>
            </a:r>
            <a:endParaRPr lang="hr-HR" dirty="0"/>
          </a:p>
        </p:txBody>
      </p:sp>
      <p:sp>
        <p:nvSpPr>
          <p:cNvPr id="12" name="Rectangle 11"/>
          <p:cNvSpPr/>
          <p:nvPr/>
        </p:nvSpPr>
        <p:spPr>
          <a:xfrm>
            <a:off x="2987824" y="5940980"/>
            <a:ext cx="41805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ometaju nastavu i ne zanima ih škola</a:t>
            </a:r>
            <a:endParaRPr lang="hr-HR" dirty="0"/>
          </a:p>
        </p:txBody>
      </p:sp>
      <p:sp>
        <p:nvSpPr>
          <p:cNvPr id="13" name="Rectangle 12"/>
          <p:cNvSpPr/>
          <p:nvPr/>
        </p:nvSpPr>
        <p:spPr>
          <a:xfrm>
            <a:off x="1977898" y="6366094"/>
            <a:ext cx="6177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odbacuju ciljeve i sredstva škole i zamjenjuju ih drugima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26297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7141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I DR. NEJEDNAKOST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348" y="708692"/>
            <a:ext cx="9145172" cy="61493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1"/>
          <a:lstStyle/>
          <a:p>
            <a:pPr marL="360000" indent="-360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obrazovanje bi trebalo biti sredstvo smanjivanja dr. nejednakosti</a:t>
            </a:r>
          </a:p>
          <a:p>
            <a:pPr marL="540000" lvl="1" indent="-252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 uspjeh u obrazovanju snažno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utječe dr. klasa kojoj pripada učenikova obitelj</a:t>
            </a:r>
          </a:p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objašnjenje različitog uspjeh ovisno o pripadnosti dr. klasi:</a:t>
            </a:r>
          </a:p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KLASNE SUBKULTURE I USPJEH U OBRAZOVANJU</a:t>
            </a:r>
          </a:p>
          <a:p>
            <a:pPr marL="540000" lvl="1" indent="-252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manji uspjeh učenika radničke klase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zbog različitog sustava vrijednosti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manje cijene obrazovanje pa se kraće školuju</a:t>
            </a:r>
          </a:p>
          <a:p>
            <a:pPr marL="360000" lvl="1" indent="-360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 startA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JEZIČNI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KÔDOVI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(ograničeni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i razrađeni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kôd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4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52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djeca različitog socijalnog podrijetla usvajaju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različite oblike govora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koji kasnije utječu na njihov školski uspjeh</a:t>
            </a:r>
          </a:p>
          <a:p>
            <a:pPr marL="540000" lvl="1" indent="-252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npr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 zabrana jedenja bombona</a:t>
            </a:r>
          </a:p>
          <a:p>
            <a:pPr marL="2250" indent="-4572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 startAt="3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KULTURNA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REPRODUKCIJA </a:t>
            </a:r>
          </a:p>
          <a:p>
            <a:pPr marL="540000" lvl="1" indent="-252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funkcija školstva je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reproducirati kulturu vladajuće skupine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društvu (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kulturni kapital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4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771800" y="4581128"/>
            <a:ext cx="2952328" cy="1368152"/>
          </a:xfrm>
          <a:prstGeom prst="wedgeRoundRectCallout">
            <a:avLst>
              <a:gd name="adj1" fmla="val -35072"/>
              <a:gd name="adj2" fmla="val 85883"/>
              <a:gd name="adj3" fmla="val 16667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skup znanja i vještin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 koji djeca primaju u najranijoj dobi</a:t>
            </a:r>
            <a:endParaRPr kumimoji="0" lang="hr-H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2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" y="1088352"/>
            <a:ext cx="9126150" cy="27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578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ema">
  <a:themeElements>
    <a:clrScheme name="Office 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ema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solidFill>
          <a:srgbClr val="00B8FF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Office 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2890</TotalTime>
  <Words>753</Words>
  <Application>Microsoft Office PowerPoint</Application>
  <PresentationFormat>On-screen Show (4:3)</PresentationFormat>
  <Paragraphs>130</Paragraphs>
  <Slides>19</Slides>
  <Notes>19</Notes>
  <HiddenSlides>7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Office tema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77</cp:revision>
  <cp:lastPrinted>1601-01-01T00:00:00Z</cp:lastPrinted>
  <dcterms:created xsi:type="dcterms:W3CDTF">1601-01-01T00:00:00Z</dcterms:created>
  <dcterms:modified xsi:type="dcterms:W3CDTF">2019-04-02T07:30:21Z</dcterms:modified>
</cp:coreProperties>
</file>