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9" r:id="rId3"/>
    <p:sldId id="260" r:id="rId4"/>
    <p:sldId id="264" r:id="rId5"/>
    <p:sldId id="261" r:id="rId6"/>
    <p:sldId id="269" r:id="rId7"/>
    <p:sldId id="263" r:id="rId8"/>
    <p:sldId id="268" r:id="rId9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37" autoAdjust="0"/>
    <p:restoredTop sz="94660" autoAdjust="0"/>
  </p:normalViewPr>
  <p:slideViewPr>
    <p:cSldViewPr>
      <p:cViewPr varScale="1">
        <p:scale>
          <a:sx n="118" d="100"/>
          <a:sy n="118" d="100"/>
        </p:scale>
        <p:origin x="-90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0BCC5-AC94-4A43-93AC-4ACC7513D6F1}" type="datetimeFigureOut">
              <a:rPr lang="sr-Latn-CS" smtClean="0"/>
              <a:pPr/>
              <a:t>13.3.2018.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DD15C-A260-40DA-A4AE-1E88A12DEA88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77989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93738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6360" y="4342535"/>
            <a:ext cx="5486681" cy="411451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2285992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hr-HR" sz="8000" b="1" i="0" u="none" strike="noStrike" kern="0" cap="none" spc="0" normalizeH="0" baseline="0" noProof="0" dirty="0" smtClean="0">
                <a:ln w="3175"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OBRAZOVANJE </a:t>
            </a:r>
          </a:p>
          <a:p>
            <a:pPr lvl="0" algn="ctr"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kumimoji="0" lang="hr-HR" sz="8000" b="1" i="0" u="none" strike="noStrike" kern="0" cap="none" spc="0" normalizeH="0" baseline="0" noProof="0" dirty="0" smtClean="0">
                <a:ln w="3175"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I ŠKOLSTVO</a:t>
            </a:r>
            <a:endParaRPr kumimoji="0" lang="hr-HR" sz="8000" b="1" i="0" u="none" strike="noStrike" kern="0" cap="none" spc="0" normalizeH="0" baseline="0" noProof="0" dirty="0">
              <a:ln w="3175">
                <a:noFill/>
              </a:ln>
              <a:effectLst/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64705"/>
            <a:ext cx="8858312" cy="3672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sustavno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formalizirano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prenošenje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</a:t>
            </a:r>
          </a:p>
          <a:p>
            <a:pPr marL="7452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kao </a:t>
            </a:r>
            <a:r>
              <a:rPr lang="hr-HR" sz="28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čimbenik socijalizacije 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važna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odgojna uloga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širem smislu)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prenošenje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(u užem smislu)</a:t>
            </a: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uloga škole 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„naučiti učenike ponašanju i natjerati ih da nešto nauče”</a:t>
            </a:r>
            <a:endParaRPr lang="hr-HR" sz="3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14285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OBRAZOVANJE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7" name="Picture 6" descr="15965_548498021842548_870659837_n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220072" y="4034785"/>
            <a:ext cx="3852522" cy="2751801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2201" y="2240774"/>
            <a:ext cx="273118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1648" y="2240774"/>
            <a:ext cx="306070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15075" y="2240774"/>
            <a:ext cx="2786081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OBRAZOVANJA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(R. </a:t>
            </a:r>
            <a:r>
              <a:rPr lang="hr-H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01" y="1678453"/>
            <a:ext cx="2571769" cy="767515"/>
          </a:xfrm>
          <a:prstGeom prst="rect">
            <a:avLst/>
          </a:prstGeom>
          <a:solidFill>
            <a:srgbClr val="CC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PRAKTIČNE VJEŠTINE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51583" y="1678453"/>
            <a:ext cx="2840835" cy="767515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22215" y="1678453"/>
            <a:ext cx="2571769" cy="767515"/>
          </a:xfrm>
          <a:prstGeom prst="rect">
            <a:avLst/>
          </a:prstGeom>
          <a:solidFill>
            <a:srgbClr val="0099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KONTROLOM BIROKRACIJE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63" y="2455088"/>
            <a:ext cx="271464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itchFamily="34" charset="0"/>
              </a:rPr>
              <a:t>odvija se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procesu rada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bez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velike formalizacije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učenje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vještina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kroz praksu </a:t>
            </a:r>
            <a:r>
              <a:rPr lang="pl-PL" sz="2200" i="1" dirty="0" smtClean="0">
                <a:latin typeface="Calibri" pitchFamily="34" charset="0"/>
                <a:cs typeface="Calibri" pitchFamily="34" charset="0"/>
              </a:rPr>
              <a:t>(učenje na samom poslu)</a:t>
            </a:r>
            <a:endParaRPr lang="pl-PL" sz="22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i danas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prisutan oblik obrazovanja</a:t>
            </a:r>
            <a:endParaRPr lang="pl-PL" sz="22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nema svjedodžbi ili diploma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6443" y="2455088"/>
            <a:ext cx="31025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itchFamily="34" charset="0"/>
              </a:rPr>
              <a:t>učenje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prestiž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ugled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(aristokracija i bogati slojevi društva)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elitno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obrazovanje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pl-PL" sz="2200" dirty="0" smtClean="0">
                <a:latin typeface="Calibri" pitchFamily="34" charset="0"/>
                <a:cs typeface="Calibri" pitchFamily="34" charset="0"/>
              </a:rPr>
            </a:br>
            <a:r>
              <a:rPr lang="pl-PL" sz="20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pl-PL" sz="2000" i="1" dirty="0" smtClean="0">
                <a:latin typeface="Calibri" pitchFamily="34" charset="0"/>
                <a:cs typeface="Calibri" pitchFamily="34" charset="0"/>
              </a:rPr>
              <a:t>Ivy league sveučilišta, </a:t>
            </a:r>
            <a:r>
              <a:rPr lang="pl-PL" sz="2000" i="1" dirty="0" smtClean="0">
                <a:latin typeface="Calibri" pitchFamily="34" charset="0"/>
                <a:cs typeface="Calibri" pitchFamily="34" charset="0"/>
              </a:rPr>
              <a:t>Oxford, Cambridge...)</a:t>
            </a:r>
            <a:endParaRPr lang="pl-PL" sz="20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učenje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programa koji nisu praktično primjenjivi </a:t>
            </a:r>
            <a:b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l-PL" sz="2200" i="1" dirty="0" smtClean="0">
                <a:latin typeface="Calibri" pitchFamily="34" charset="0"/>
                <a:cs typeface="Calibri" pitchFamily="34" charset="0"/>
              </a:rPr>
              <a:t>(filozofija, klasična književnost...)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074" y="2455088"/>
            <a:ext cx="27860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anose="020F0502020204030204" pitchFamily="34" charset="0"/>
                <a:cs typeface="Calibri" pitchFamily="34" charset="0"/>
              </a:rPr>
              <a:t>obrazovanje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nadzire 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organizira država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sustav javnog školstva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sadržaj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segmentiran</a:t>
            </a:r>
            <a:r>
              <a:rPr lang="pl-PL" sz="2200" dirty="0" smtClean="0">
                <a:latin typeface="Calibri" pitchFamily="34" charset="0"/>
                <a:cs typeface="Calibri" pitchFamily="34" charset="0"/>
              </a:rPr>
              <a:t>, propisani uvjeti prelaska iz jednog u drugi stupanj, diplome...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70" y="642918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smtClean="0"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s obzirom na različite zahtjeve za obrazovanjem (</a:t>
            </a:r>
            <a:r>
              <a:rPr lang="hr-HR" sz="2600" i="1" smtClean="0">
                <a:latin typeface="Calibri" pitchFamily="34" charset="0"/>
                <a:ea typeface="WenQuanYi Micro Hei" charset="0"/>
                <a:cs typeface="Calibri" pitchFamily="34" charset="0"/>
              </a:rPr>
              <a:t>idealni tipovi</a:t>
            </a:r>
            <a:r>
              <a:rPr lang="hr-HR" sz="2600" smtClean="0">
                <a:latin typeface="Calibri" pitchFamily="34" charset="0"/>
                <a:ea typeface="WenQuanYi Micro Hei" charset="0"/>
                <a:cs typeface="Calibri" pitchFamily="34" charset="0"/>
              </a:rPr>
              <a:t>):</a:t>
            </a:r>
            <a:endParaRPr lang="hr-HR" sz="2600" i="1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7227" y="1093196"/>
            <a:ext cx="2557317" cy="569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ekonomske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potrebe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klasa</a:t>
            </a:r>
            <a:endParaRPr kumimoji="0" lang="hr-H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77193" y="1093196"/>
            <a:ext cx="2589615" cy="569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prestiž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statusna grupa</a:t>
            </a:r>
            <a:endParaRPr kumimoji="0" lang="hr-H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21665" y="1093196"/>
            <a:ext cx="2572869" cy="569436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kulturnu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8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integraciju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8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pol. stranka</a:t>
            </a:r>
            <a:endParaRPr kumimoji="0" lang="hr-HR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allAtOnce" animBg="1"/>
      <p:bldP spid="9" grpId="0" build="allAtOnce" animBg="1"/>
      <p:bldP spid="10" grpId="0" build="allAtOnce" animBg="1"/>
      <p:bldP spid="11" grpId="0" uiExpand="1" build="p"/>
      <p:bldP spid="12" grpId="0" uiExpand="1" build="p"/>
      <p:bldP spid="13" grpId="0" uiExpand="1" build="p"/>
      <p:bldP spid="14" grpId="0" build="p"/>
      <p:bldP spid="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069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" y="134759"/>
            <a:ext cx="6286544" cy="314327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20" name="Picture 19" descr="get_slika_varijacija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287638" y="2620361"/>
            <a:ext cx="4762500" cy="3133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19" name="Picture 18" descr="drzavna-matur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85656" y="3706659"/>
            <a:ext cx="4398198" cy="301289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32656"/>
            <a:ext cx="9143999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 I DEMOKRATSKO OBRAZOVANJE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(obrazovni sustavi)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268760"/>
            <a:ext cx="8858312" cy="55007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obrazovanje nakon osnovnog je 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„priprema za elitu”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(različite statusne grupe i klase)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Europa i Japan (primjer s Engleskom 11+)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 tipovi srednjih škola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svrhu osposobljavanja za posao ili za daljnje školovanje)</a:t>
            </a:r>
            <a:endParaRPr lang="hr-HR" sz="28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obrazovanje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služi javnim potrebama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predstavlja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koje treba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biti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dostupno svima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SAD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svi mladi završavaju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 srednju školu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8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high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school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– poslije upis na visoke škole</a:t>
            </a:r>
            <a:endParaRPr lang="hr-HR" sz="3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40466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OBRAZOVNE IDEOLOGIJE </a:t>
            </a:r>
            <a:endParaRPr lang="hr-HR" sz="4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algn="ctr">
              <a:lnSpc>
                <a:spcPts val="32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obrazovne politike)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340768"/>
            <a:ext cx="8858312" cy="1036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vrsta obrazovanja u društvu ovisi o odnosu snaga između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različitih dr. skupina koje zagovaraju različite ideologije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844" y="2449430"/>
            <a:ext cx="8929750" cy="4098902"/>
            <a:chOff x="142844" y="2259056"/>
            <a:chExt cx="8929750" cy="4098902"/>
          </a:xfrm>
        </p:grpSpPr>
        <p:pic>
          <p:nvPicPr>
            <p:cNvPr id="16" name="Picture 15" descr="004.jpg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42844" y="2259056"/>
              <a:ext cx="8929750" cy="409890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460573" y="4437224"/>
              <a:ext cx="1009465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888766" y="4683906"/>
              <a:ext cx="2293893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94814" y="3770006"/>
              <a:ext cx="1386741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889475" y="5112534"/>
              <a:ext cx="236447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878828" y="6033136"/>
              <a:ext cx="424158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929586" y="5786454"/>
              <a:ext cx="756000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SOCIOLOŠKE TEORIJE O OBRAZOVANJU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57222" y="642918"/>
            <a:ext cx="9501222" cy="614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720000" lvl="1" indent="-3600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socijalizacija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pojedinaca,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selekcija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alokacija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dr. položaje, dr.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integracija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prema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meritokratskim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načelima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latentne funkcije škole</a:t>
            </a:r>
          </a:p>
          <a:p>
            <a:pPr marL="720000" lvl="1" indent="-3600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KONFLIKTNE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održavanja postojećih sustava dr. stratifikacije (nejednakosti)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ideološki aparat države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prenošenje ideologije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princip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korespodencije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skriveni nastavni program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kredencijalizam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središtu je interakcija u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razredu ili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pojedinoj školi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tipiziranje i etiketiranje učenika,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o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samoispunjavajućem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proročanstvu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43015" y="764704"/>
            <a:ext cx="4929579" cy="18722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kumimoji="0" lang="hr-H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institucije</a:t>
            </a:r>
            <a:r>
              <a:rPr kumimoji="0" lang="hr-HR" sz="18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za čuvanje djece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„bračno tržište” (endogamija)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 razvijanja socijalnih vještina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nastanka omladinskih subkultura</a:t>
            </a:r>
          </a:p>
          <a:p>
            <a:pPr marL="285750" marR="0" indent="-28575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  <a:tabLst/>
            </a:pPr>
            <a:r>
              <a:rPr lang="hr-HR" baseline="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smanjenje</a:t>
            </a:r>
            <a:r>
              <a:rPr lang="hr-HR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stope nezaposlenosti i onemogućavanje konkurencije za radna mjesta</a:t>
            </a:r>
            <a:endParaRPr kumimoji="0" lang="hr-HR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"/>
                            </p:stCondLst>
                            <p:childTnLst>
                              <p:par>
                                <p:cTn id="4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 TEORIJE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360000" indent="-360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P. Woods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Mertonova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teorija strukturalnog pritiska primijenjena na školu</a:t>
            </a:r>
          </a:p>
          <a:p>
            <a:pPr marL="360000" indent="-360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učenici upotrebljavaju različite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strategije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za prilagodbu zahtjevima koje im škola postavlja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(mogu prihvaćati ili odbacivati cilj akademskog uspjeha i sredstva za postizanje tog cilja)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UČENIČKE STRATEGIJE PRILAGODBE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ulagivanje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poslušnost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oportunizam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ritualizam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uzmicanje (povlačenje)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kolonizacija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nepopustljivost</a:t>
            </a:r>
          </a:p>
          <a:p>
            <a:pPr marL="914400" lvl="1" indent="-457200"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pobuna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50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50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50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50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50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50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50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50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50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">
  <a:themeElements>
    <a:clrScheme name="Office 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ema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rgbClr val="00B8FF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ffice 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390</Words>
  <Application>Microsoft Office PowerPoint</Application>
  <PresentationFormat>On-screen Show (4:3)</PresentationFormat>
  <Paragraphs>71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Mr. Data</dc:creator>
  <cp:lastModifiedBy>cornx</cp:lastModifiedBy>
  <cp:revision>130</cp:revision>
  <dcterms:created xsi:type="dcterms:W3CDTF">2013-05-27T05:02:00Z</dcterms:created>
  <dcterms:modified xsi:type="dcterms:W3CDTF">2018-03-13T07:24:15Z</dcterms:modified>
</cp:coreProperties>
</file>