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6"/>
  </p:notesMasterIdLst>
  <p:sldIdLst>
    <p:sldId id="257" r:id="rId3"/>
    <p:sldId id="259" r:id="rId4"/>
    <p:sldId id="265" r:id="rId5"/>
    <p:sldId id="275" r:id="rId6"/>
    <p:sldId id="267" r:id="rId7"/>
    <p:sldId id="266" r:id="rId8"/>
    <p:sldId id="269" r:id="rId9"/>
    <p:sldId id="270" r:id="rId10"/>
    <p:sldId id="280" r:id="rId11"/>
    <p:sldId id="281" r:id="rId12"/>
    <p:sldId id="279" r:id="rId13"/>
    <p:sldId id="282" r:id="rId14"/>
    <p:sldId id="283" r:id="rId15"/>
    <p:sldId id="272" r:id="rId16"/>
    <p:sldId id="285" r:id="rId17"/>
    <p:sldId id="286" r:id="rId18"/>
    <p:sldId id="287" r:id="rId19"/>
    <p:sldId id="288" r:id="rId20"/>
    <p:sldId id="289" r:id="rId21"/>
    <p:sldId id="284" r:id="rId22"/>
    <p:sldId id="294" r:id="rId23"/>
    <p:sldId id="273" r:id="rId24"/>
    <p:sldId id="274" r:id="rId25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760" autoAdjust="0"/>
  </p:normalViewPr>
  <p:slideViewPr>
    <p:cSldViewPr>
      <p:cViewPr>
        <p:scale>
          <a:sx n="100" d="100"/>
          <a:sy n="100" d="100"/>
        </p:scale>
        <p:origin x="-1944" y="-4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0BCC5-AC94-4A43-93AC-4ACC7513D6F1}" type="datetimeFigureOut">
              <a:rPr lang="sr-Latn-CS" smtClean="0"/>
              <a:pPr/>
              <a:t>17.6.2018.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DD15C-A260-40DA-A4AE-1E88A12DEA8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40689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856288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6288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17.6.2018.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506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201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70926" y="54898"/>
            <a:ext cx="8858312" cy="576064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18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86956" y="44624"/>
            <a:ext cx="8858312" cy="642942"/>
          </a:xfrm>
        </p:spPr>
        <p:txBody>
          <a:bodyPr>
            <a:noAutofit/>
          </a:bodyPr>
          <a:lstStyle>
            <a:lvl1pPr algn="l">
              <a:defRPr sz="32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59795"/>
            <a:ext cx="9144000" cy="6297597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64429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2272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17.6.2018.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499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17.6.2018.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380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17.6.2018.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8603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17.6.2018.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80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17.6.2018.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020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17.6.2018.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864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17.6.2018.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211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17.6.2018.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41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17.6.2018.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Naslov, sadržaj i 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246063" y="930275"/>
            <a:ext cx="7772400" cy="1143000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quarter" idx="2"/>
          </p:nvPr>
        </p:nvSpPr>
        <p:spPr>
          <a:xfrm>
            <a:off x="4648200" y="2147888"/>
            <a:ext cx="3810000" cy="1981200"/>
          </a:xfrm>
        </p:spPr>
        <p:txBody>
          <a:bodyPr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sadržaja 4"/>
          <p:cNvSpPr>
            <a:spLocks noGrp="1"/>
          </p:cNvSpPr>
          <p:nvPr>
            <p:ph sz="quarter" idx="3"/>
          </p:nvPr>
        </p:nvSpPr>
        <p:spPr>
          <a:xfrm>
            <a:off x="4648200" y="4281488"/>
            <a:ext cx="3810000" cy="1981200"/>
          </a:xfrm>
        </p:spPr>
        <p:txBody>
          <a:bodyPr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>
              <a:solidFill>
                <a:prstClr val="black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714A3-7B20-4DF1-A00A-A0F0976B7B99}" type="slidenum">
              <a:rPr lang="hr-HR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702827"/>
      </p:ext>
    </p:extLst>
  </p:cSld>
  <p:clrMapOvr>
    <a:masterClrMapping/>
  </p:clrMapOvr>
  <p:transition spd="med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adržaja 1"/>
          <p:cNvSpPr>
            <a:spLocks noGrp="1"/>
          </p:cNvSpPr>
          <p:nvPr>
            <p:ph/>
          </p:nvPr>
        </p:nvSpPr>
        <p:spPr>
          <a:xfrm>
            <a:off x="246063" y="930275"/>
            <a:ext cx="8212137" cy="5332413"/>
          </a:xfrm>
        </p:spPr>
        <p:txBody>
          <a:bodyPr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>
              <a:solidFill>
                <a:prstClr val="black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7257C-4509-4F32-9541-3D4750FA42C0}" type="slidenum">
              <a:rPr lang="hr-HR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156057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Picture 4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6429362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6" name="Picture 5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14498"/>
              <a:ext cx="9144000" cy="5143502"/>
            </a:xfrm>
            <a:prstGeom prst="rect">
              <a:avLst/>
            </a:prstGeom>
            <a:ln w="38100">
              <a:noFill/>
            </a:ln>
          </p:spPr>
        </p:pic>
      </p:grp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Picture 4" descr="1680636-poster-1280-education-rebrnding.jp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9144000" cy="6429362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6" name="Picture 5" descr="1680636-poster-1280-education-rebrnding.jp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0" y="1714498"/>
              <a:ext cx="9144000" cy="5143502"/>
            </a:xfrm>
            <a:prstGeom prst="rect">
              <a:avLst/>
            </a:prstGeom>
            <a:ln w="38100">
              <a:noFill/>
            </a:ln>
          </p:spPr>
        </p:pic>
      </p:grpSp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99659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jpeg"/><Relationship Id="rId5" Type="http://schemas.microsoft.com/office/2007/relationships/hdphoto" Target="../media/hdphoto4.wdp"/><Relationship Id="rId4" Type="http://schemas.openxmlformats.org/officeDocument/2006/relationships/image" Target="../media/image21.jpeg"/><Relationship Id="rId9" Type="http://schemas.microsoft.com/office/2007/relationships/hdphoto" Target="../media/hdphoto6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8.wdp"/><Relationship Id="rId5" Type="http://schemas.openxmlformats.org/officeDocument/2006/relationships/image" Target="../media/image25.png"/><Relationship Id="rId4" Type="http://schemas.microsoft.com/office/2007/relationships/hdphoto" Target="../media/hdphoto7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tf2H4YrYVw" TargetMode="External"/><Relationship Id="rId7" Type="http://schemas.openxmlformats.org/officeDocument/2006/relationships/hyperlink" Target="https://www.coursera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youtu.be/Dva-d50tRNA" TargetMode="External"/><Relationship Id="rId5" Type="http://schemas.openxmlformats.org/officeDocument/2006/relationships/hyperlink" Target="https://youtu.be/JTKRk4EEhYM" TargetMode="External"/><Relationship Id="rId4" Type="http://schemas.openxmlformats.org/officeDocument/2006/relationships/hyperlink" Target="https://youtu.be/VB2WyQOO83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0" y="838180"/>
            <a:ext cx="9144000" cy="11429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lvl="0" algn="ctr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hr-HR" sz="8000" b="1" kern="0" dirty="0" smtClean="0">
                <a:ln w="3175">
                  <a:noFill/>
                </a:ln>
                <a:latin typeface="Calibri" panose="020F0502020204030204" pitchFamily="34" charset="0"/>
                <a:cs typeface="Calibri" panose="020F0502020204030204" pitchFamily="34" charset="0"/>
              </a:rPr>
              <a:t>RAD I EKONOMIJA</a:t>
            </a:r>
            <a:endParaRPr lang="hr-HR" sz="8000" b="1" kern="0" dirty="0">
              <a:ln w="3175">
                <a:noFill/>
              </a:ln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 descr="work-in-progress1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 rot="912477">
            <a:off x="-596225" y="2871683"/>
            <a:ext cx="4513767" cy="3953665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pic>
        <p:nvPicPr>
          <p:cNvPr id="2050" name="Picture 2" descr="http://icons.iconarchive.com/icons/youthedesigner/digitally-painted/512/computer-ic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186" y="2348879"/>
            <a:ext cx="3220269" cy="322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26_20101230233454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05083">
            <a:off x="3333686" y="1740491"/>
            <a:ext cx="5254208" cy="20808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-1296906" y="2996952"/>
            <a:ext cx="11809312" cy="4536504"/>
          </a:xfrm>
          <a:prstGeom prst="rect">
            <a:avLst/>
          </a:prstGeom>
          <a:solidFill>
            <a:schemeClr val="bg1">
              <a:lumMod val="85000"/>
              <a:lumOff val="1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219107" y="188640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ts val="43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INDUSTRIJSKO DRUŠTVO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496" y="836712"/>
            <a:ext cx="9108504" cy="55909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moderna društva su </a:t>
            </a:r>
            <a:r>
              <a:rPr lang="hr-HR" sz="2600" b="1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industrijska društva 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(ne kapitalistička)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značajke industrijskog društva:</a:t>
            </a: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prelazak s </a:t>
            </a:r>
            <a:r>
              <a:rPr lang="hr-HR" sz="26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poljoprivrede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na </a:t>
            </a:r>
            <a:r>
              <a:rPr lang="hr-HR" sz="26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industriju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(mehanizacija)</a:t>
            </a: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povećanje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6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bogatstva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svih ljudi (u društvu prevladava jednakost šansi) – </a:t>
            </a:r>
            <a:r>
              <a:rPr lang="hr-HR" sz="26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postignuti dr. položaji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i </a:t>
            </a:r>
            <a:r>
              <a:rPr lang="hr-HR" sz="26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univerzalistička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6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mjerila</a:t>
            </a: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institucionalizacija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6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klasnog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6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sukoba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(pojava sindikata) i širenje prava glasa (demokratizacija društva)</a:t>
            </a: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velike promjene u </a:t>
            </a:r>
            <a:r>
              <a:rPr lang="hr-HR" sz="26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strukturi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6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zanimanja 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(pojava uslužnih zanimanja)</a:t>
            </a: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promjene u </a:t>
            </a:r>
            <a:r>
              <a:rPr lang="hr-HR" sz="2600" b="1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sustavu</a:t>
            </a:r>
            <a:r>
              <a:rPr lang="hr-HR" sz="26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600" b="1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stratifikacije</a:t>
            </a:r>
            <a:r>
              <a:rPr lang="hr-HR" sz="26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(ne postoje samo 2 klase)</a:t>
            </a: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teorija </a:t>
            </a:r>
            <a:r>
              <a:rPr lang="hr-HR" sz="2600" b="1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konvergencije</a:t>
            </a:r>
            <a:r>
              <a:rPr lang="hr-HR" sz="26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– sve industrijske države se razvijaju u istom smjeru i imaju iste institucije</a:t>
            </a:r>
          </a:p>
          <a:p>
            <a:pPr marL="74520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600" dirty="0" smtClean="0"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2" name="Rectangle 1"/>
            <p:cNvSpPr/>
            <p:nvPr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hr-HR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62299" y="692696"/>
              <a:ext cx="8754142" cy="5182988"/>
              <a:chOff x="162299" y="261279"/>
              <a:chExt cx="8754142" cy="5182988"/>
            </a:xfrm>
          </p:grpSpPr>
          <p:pic>
            <p:nvPicPr>
              <p:cNvPr id="8" name="Picture 7"/>
              <p:cNvPicPr>
                <a:picLocks noChangeAspect="1" noChangeArrowheads="1"/>
              </p:cNvPicPr>
              <p:nvPr/>
            </p:nvPicPr>
            <p:blipFill rotWithShape="1">
              <a:blip r:embed="rId3" cstate="email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25000"/>
                        </a14:imgEffect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62299" y="261279"/>
                <a:ext cx="8754142" cy="4218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9" name="Picture 8"/>
              <p:cNvPicPr>
                <a:picLocks noChangeAspect="1" noChangeArrowheads="1"/>
              </p:cNvPicPr>
              <p:nvPr/>
            </p:nvPicPr>
            <p:blipFill rotWithShape="1">
              <a:blip r:embed="rId5" cstate="email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harpenSoften amount="25000"/>
                        </a14:imgEffect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62299" y="4481520"/>
                <a:ext cx="5394138" cy="9627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</p:grpSp>
    </p:spTree>
    <p:extLst>
      <p:ext uri="{BB962C8B-B14F-4D97-AF65-F5344CB8AC3E}">
        <p14:creationId xmlns:p14="http://schemas.microsoft.com/office/powerpoint/2010/main" val="1181918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57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zervirano mjesto sadržaja 4" descr="22053 Geografija Hrvatske_Page_147.jp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62159" y="618495"/>
            <a:ext cx="4179818" cy="30874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Kretanje broja stanovnika najvećih hrvatskih gradova</a:t>
            </a:r>
            <a:endParaRPr lang="hr-HR" b="1" dirty="0"/>
          </a:p>
        </p:txBody>
      </p:sp>
      <p:sp>
        <p:nvSpPr>
          <p:cNvPr id="7" name="Rectangle 6"/>
          <p:cNvSpPr/>
          <p:nvPr/>
        </p:nvSpPr>
        <p:spPr>
          <a:xfrm>
            <a:off x="1040265" y="832691"/>
            <a:ext cx="909864" cy="408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b="1" dirty="0" smtClean="0">
                <a:solidFill>
                  <a:srgbClr val="FF0000"/>
                </a:solidFill>
              </a:rPr>
              <a:t>Zagreb</a:t>
            </a:r>
            <a:endParaRPr lang="hr-HR" sz="2000" dirty="0">
              <a:solidFill>
                <a:srgbClr val="FF0000"/>
              </a:solidFill>
            </a:endParaRPr>
          </a:p>
        </p:txBody>
      </p:sp>
      <p:pic>
        <p:nvPicPr>
          <p:cNvPr id="12" name="Rezervirano mjesto sadržaja 4" descr="22053 Geografija Hrvatske_Page_148.jpg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589698" y="682242"/>
            <a:ext cx="3993234" cy="278755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144721" y="832691"/>
            <a:ext cx="657552" cy="408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b="1" dirty="0" smtClean="0">
                <a:solidFill>
                  <a:srgbClr val="FF0000"/>
                </a:solidFill>
              </a:rPr>
              <a:t>Split</a:t>
            </a:r>
            <a:endParaRPr lang="hr-HR" sz="2000" dirty="0">
              <a:solidFill>
                <a:srgbClr val="FF0000"/>
              </a:solidFill>
            </a:endParaRPr>
          </a:p>
        </p:txBody>
      </p:sp>
      <p:pic>
        <p:nvPicPr>
          <p:cNvPr id="14" name="Rezervirano mjesto sadržaja 4" descr="22053 Geografija Hrvatske_Page_149.jpg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96400" y="3528443"/>
            <a:ext cx="4040736" cy="3172168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040265" y="3857027"/>
            <a:ext cx="833946" cy="408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b="1" dirty="0" smtClean="0">
                <a:solidFill>
                  <a:srgbClr val="FF0000"/>
                </a:solidFill>
              </a:rPr>
              <a:t>Rijeka</a:t>
            </a:r>
            <a:endParaRPr lang="hr-HR" sz="2000" dirty="0">
              <a:solidFill>
                <a:srgbClr val="FF0000"/>
              </a:solidFill>
            </a:endParaRPr>
          </a:p>
        </p:txBody>
      </p:sp>
      <p:pic>
        <p:nvPicPr>
          <p:cNvPr id="18" name="Rezervirano mjesto sadržaja 4" descr="22053 Geografija Hrvatske_Page_150.jpg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652937" y="3583774"/>
            <a:ext cx="3899739" cy="2995072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116349" y="3812936"/>
            <a:ext cx="841897" cy="4081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b="1" dirty="0" smtClean="0">
                <a:solidFill>
                  <a:srgbClr val="FF0000"/>
                </a:solidFill>
              </a:rPr>
              <a:t>Osijek</a:t>
            </a:r>
            <a:endParaRPr lang="hr-HR" sz="2000" dirty="0">
              <a:solidFill>
                <a:srgbClr val="FF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843808" y="832691"/>
            <a:ext cx="0" cy="252430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887014" y="790120"/>
            <a:ext cx="0" cy="252430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847597" y="3841618"/>
            <a:ext cx="0" cy="252430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910650" y="3812936"/>
            <a:ext cx="0" cy="252430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483768" y="346462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prstClr val="black"/>
                </a:solidFill>
              </a:rPr>
              <a:t>1953.</a:t>
            </a:r>
            <a:endParaRPr lang="hr-HR" dirty="0">
              <a:solidFill>
                <a:prstClr val="black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55424" y="346462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prstClr val="black"/>
                </a:solidFill>
              </a:rPr>
              <a:t>1953.</a:t>
            </a:r>
            <a:endParaRPr lang="hr-HR" dirty="0">
              <a:solidFill>
                <a:prstClr val="black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483768" y="651594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prstClr val="black"/>
                </a:solidFill>
              </a:rPr>
              <a:t>1953.</a:t>
            </a:r>
            <a:endParaRPr lang="hr-HR" dirty="0">
              <a:solidFill>
                <a:prstClr val="black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55424" y="651594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prstClr val="black"/>
                </a:solidFill>
              </a:rPr>
              <a:t>1953.</a:t>
            </a:r>
            <a:endParaRPr lang="hr-H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545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1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-1296906" y="2996952"/>
            <a:ext cx="11809312" cy="4536504"/>
          </a:xfrm>
          <a:prstGeom prst="rect">
            <a:avLst/>
          </a:prstGeom>
          <a:solidFill>
            <a:schemeClr val="bg1">
              <a:lumMod val="85000"/>
              <a:lumOff val="1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219107" y="188640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ts val="43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POST</a:t>
            </a:r>
            <a:r>
              <a:rPr lang="hr-HR" sz="4000" b="1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INDUSTRIJSKO DRUŠTVO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496" y="934370"/>
            <a:ext cx="9108504" cy="55909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Daniel </a:t>
            </a:r>
            <a:r>
              <a:rPr lang="hr-HR" sz="2600" b="1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Bell 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– 1970-ih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ekonomske promjene i promjene u strukturi zanimanja posljedica su razvoja </a:t>
            </a:r>
            <a:r>
              <a:rPr lang="hr-HR" sz="2600" b="1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znanosti</a:t>
            </a:r>
            <a:r>
              <a:rPr lang="hr-HR" sz="26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i </a:t>
            </a:r>
            <a:r>
              <a:rPr lang="hr-HR" sz="2600" b="1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tehnologije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značajke postindustrijskog društva</a:t>
            </a: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preobrazba iz proizvodnih u </a:t>
            </a:r>
            <a:r>
              <a:rPr lang="hr-HR" sz="26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uslužne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6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djelatnosti</a:t>
            </a: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sve veća zastupljenost </a:t>
            </a:r>
            <a:r>
              <a:rPr lang="hr-HR" sz="26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profesionalnih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6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stručnjaka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i </a:t>
            </a:r>
            <a:r>
              <a:rPr lang="hr-HR" sz="26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tehničara</a:t>
            </a: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sve zastupljenije </a:t>
            </a:r>
            <a:r>
              <a:rPr lang="hr-HR" sz="26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teorijsko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6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znanje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(u odnosu na praktično)</a:t>
            </a: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orijentacija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6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prema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6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budućnosti</a:t>
            </a: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stvaranje </a:t>
            </a:r>
            <a:r>
              <a:rPr lang="hr-HR" sz="26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inteligentnih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6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tehnologija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(AI)</a:t>
            </a:r>
          </a:p>
          <a:p>
            <a:pPr marL="288000" indent="-288000"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industrijsko</a:t>
            </a:r>
            <a:r>
              <a:rPr lang="hr-HR" sz="26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društvo 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  <a:sym typeface="Wingdings" panose="05000000000000000000" pitchFamily="2" charset="2"/>
              </a:rPr>
              <a:t> proizvodnja </a:t>
            </a:r>
            <a:r>
              <a:rPr lang="hr-HR" sz="26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  <a:sym typeface="Wingdings" panose="05000000000000000000" pitchFamily="2" charset="2"/>
              </a:rPr>
              <a:t>dobara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  <a:sym typeface="Wingdings" panose="05000000000000000000" pitchFamily="2" charset="2"/>
              </a:rPr>
              <a:t> i stjecanje </a:t>
            </a:r>
            <a:r>
              <a:rPr lang="hr-HR" sz="26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  <a:sym typeface="Wingdings" panose="05000000000000000000" pitchFamily="2" charset="2"/>
              </a:rPr>
              <a:t>profita</a:t>
            </a:r>
            <a:endParaRPr lang="hr-HR" sz="2600" dirty="0" smtClean="0">
              <a:solidFill>
                <a:srgbClr val="FFC000"/>
              </a:solidFill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  <a:p>
            <a:pPr marL="288000" indent="-288000"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postindustrijsko</a:t>
            </a:r>
            <a:r>
              <a:rPr lang="hr-HR" sz="26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društvo 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  <a:sym typeface="Wingdings" panose="05000000000000000000" pitchFamily="2" charset="2"/>
              </a:rPr>
              <a:t> proizvodnja </a:t>
            </a:r>
            <a:r>
              <a:rPr lang="hr-HR" sz="26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  <a:sym typeface="Wingdings" panose="05000000000000000000" pitchFamily="2" charset="2"/>
              </a:rPr>
              <a:t>znanja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  <a:sym typeface="Wingdings" panose="05000000000000000000" pitchFamily="2" charset="2"/>
              </a:rPr>
              <a:t> i </a:t>
            </a:r>
            <a:r>
              <a:rPr lang="hr-HR" sz="26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  <a:sym typeface="Wingdings" panose="05000000000000000000" pitchFamily="2" charset="2"/>
              </a:rPr>
              <a:t>usluga</a:t>
            </a:r>
            <a:endParaRPr lang="hr-HR" sz="2600" dirty="0" smtClean="0">
              <a:solidFill>
                <a:srgbClr val="FFC000"/>
              </a:solidFill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  <p:pic>
        <p:nvPicPr>
          <p:cNvPr id="14" name="Picture 2" hidden="1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7" y="149101"/>
            <a:ext cx="8705850" cy="652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 hidden="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Rectangle 3"/>
            <p:cNvSpPr/>
            <p:nvPr/>
          </p:nvSpPr>
          <p:spPr bwMode="auto">
            <a:xfrm>
              <a:off x="0" y="0"/>
              <a:ext cx="9144000" cy="685800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hr-HR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016828" y="1145162"/>
              <a:ext cx="7050268" cy="4875766"/>
              <a:chOff x="2101990" y="2164595"/>
              <a:chExt cx="8779578" cy="6071704"/>
            </a:xfrm>
          </p:grpSpPr>
          <p:pic>
            <p:nvPicPr>
              <p:cNvPr id="16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email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harpenSoften amount="500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2101990" y="2164595"/>
                <a:ext cx="8779578" cy="55913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2101990" y="7776376"/>
                <a:ext cx="8779578" cy="45992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>
                <a:spAutoFit/>
              </a:bodyPr>
              <a:lstStyle/>
              <a:p>
                <a:r>
                  <a:rPr lang="hr-HR" i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Kretanje </a:t>
                </a:r>
                <a:r>
                  <a:rPr lang="hr-HR" b="1" i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obujma industrijske proizvodnje</a:t>
                </a:r>
                <a:r>
                  <a:rPr lang="hr-HR" i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u </a:t>
                </a:r>
                <a:r>
                  <a:rPr lang="hr-HR" i="1" dirty="0" smtClean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Hrvatskoj od 1980. </a:t>
                </a:r>
                <a:r>
                  <a:rPr lang="hr-HR" i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 2010. 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7536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578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219107" y="188640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ts val="43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INFORMACIJSKO </a:t>
            </a:r>
            <a:r>
              <a:rPr lang="hr-HR" sz="4000" b="1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DRUŠTVO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908720"/>
            <a:ext cx="9148794" cy="55909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err="1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Manuel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600" b="1" dirty="0" err="1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Castells</a:t>
            </a:r>
            <a:endParaRPr lang="hr-HR" sz="2600" dirty="0" smtClean="0"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postindustrijsko društvo je ustvari informacijsko društvo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temeljna </a:t>
            </a:r>
            <a:r>
              <a:rPr lang="hr-HR" sz="2600" b="1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sirovina</a:t>
            </a:r>
            <a:r>
              <a:rPr lang="hr-HR" sz="26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je </a:t>
            </a:r>
            <a:r>
              <a:rPr lang="hr-HR" sz="26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znanje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, </a:t>
            </a:r>
            <a:r>
              <a:rPr lang="hr-HR" sz="26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informacija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i </a:t>
            </a:r>
            <a:r>
              <a:rPr lang="hr-HR" sz="26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obrada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6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informacije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err="1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informacionizam</a:t>
            </a:r>
            <a:r>
              <a:rPr lang="hr-HR" sz="26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– orijentiran na skupljanje znanja i obradu informacija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informacijski kapitalizam 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– sva informacijska društva danas su kapitalistička društva – međusobno su sličnija nego različita</a:t>
            </a:r>
          </a:p>
        </p:txBody>
      </p:sp>
    </p:spTree>
    <p:extLst>
      <p:ext uri="{BB962C8B-B14F-4D97-AF65-F5344CB8AC3E}">
        <p14:creationId xmlns:p14="http://schemas.microsoft.com/office/powerpoint/2010/main" val="4210359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907" y="214290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ORGANIZACIJA RADA</a:t>
            </a:r>
            <a:endParaRPr lang="en-US" sz="4000" b="1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1000109"/>
            <a:ext cx="9144000" cy="56436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dva klasična pristupa organizaciji rada u kapitalizmu:</a:t>
            </a:r>
          </a:p>
          <a:p>
            <a:pPr marL="720000" lvl="1" indent="-360000"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tejlorizam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600" i="1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(znanstveno upravljanje) 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fordizam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600" i="1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(masovna proizvodnja)</a:t>
            </a:r>
          </a:p>
          <a:p>
            <a:pPr marL="720000" lvl="1" indent="-360000"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humani odnosi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-1296906" y="2996952"/>
            <a:ext cx="11809312" cy="4536504"/>
          </a:xfrm>
          <a:prstGeom prst="rect">
            <a:avLst/>
          </a:prstGeom>
          <a:solidFill>
            <a:schemeClr val="bg1">
              <a:lumMod val="85000"/>
              <a:lumOff val="1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907" y="214290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TEJLORIZAM I FORDIZAM</a:t>
            </a:r>
            <a:endParaRPr lang="en-US" sz="4000" b="1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53" y="836711"/>
            <a:ext cx="9072594" cy="56436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inženjer </a:t>
            </a:r>
            <a:r>
              <a:rPr lang="hr-HR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Frederick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Taylor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„radnici su ljenčine”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proizvodni proces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(a ne nadglednici) bi ih trebao natjerati da rade više i bolje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tejlorizam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podrazumijeva raščlambu radnog procesa na 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najjednostavnije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operacije koje radnici 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najučinkovitije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obavljaju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značajke tejlorizma:</a:t>
            </a: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detaljna podjela rada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–</a:t>
            </a:r>
            <a:r>
              <a:rPr lang="hr-HR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„sjeckanje” proizvodnog procesa</a:t>
            </a: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mjerenje izvedbe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– 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analizirati pojedini dio posla kako bi se pronašao najbolji i najbrži način izvođenja</a:t>
            </a:r>
            <a:endParaRPr lang="hr-HR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selekcija i obuka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– 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jeftinija i jednostavnija</a:t>
            </a:r>
            <a:endParaRPr lang="hr-HR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motiviranje i nagrade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– 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novac kao lajtmotiv (plaća po količini a ne satu)</a:t>
            </a:r>
            <a:endParaRPr lang="hr-HR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individualizam</a:t>
            </a:r>
            <a:r>
              <a:rPr lang="hr-HR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– 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pojedinci su samointeresno orijentirani pa je sindikat nepotreban (plaća po učinku)</a:t>
            </a:r>
            <a:endParaRPr lang="hr-HR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84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57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907" y="214290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TEJLORIZAM I FORDIZAM</a:t>
            </a:r>
            <a:endParaRPr lang="en-US" sz="4000" b="1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836711"/>
            <a:ext cx="9144047" cy="56436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fordizam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– 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masovna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proizvodnja 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standardnih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proizvoda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(npr. automobila)</a:t>
            </a:r>
          </a:p>
          <a:p>
            <a:pPr marL="74520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tejlorizam primijenjen na masovnu proizvodnju</a:t>
            </a:r>
          </a:p>
          <a:p>
            <a:pPr marL="288000" indent="-288000"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nedostatci (problemi) tejlorizma i fordizma</a:t>
            </a:r>
          </a:p>
          <a:p>
            <a:pPr marL="74520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ljudi nisu 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roboti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, niti 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privjesci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stroju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– nezadovoljstvo poslom</a:t>
            </a:r>
          </a:p>
          <a:p>
            <a:pPr marL="74520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primjenjivi su samo na 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masovnoj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proizvodnji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standardiziranih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proizvoda</a:t>
            </a:r>
          </a:p>
          <a:p>
            <a:pPr marL="74520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niski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troškovi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obuke, ali radnici su 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često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davali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otkaz</a:t>
            </a:r>
          </a:p>
          <a:p>
            <a:pPr marL="74520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zasićenje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tržišta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sličnim proizvodima</a:t>
            </a:r>
          </a:p>
        </p:txBody>
      </p:sp>
    </p:spTree>
    <p:extLst>
      <p:ext uri="{BB962C8B-B14F-4D97-AF65-F5344CB8AC3E}">
        <p14:creationId xmlns:p14="http://schemas.microsoft.com/office/powerpoint/2010/main" val="4140622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-1296906" y="2996952"/>
            <a:ext cx="11809312" cy="4536504"/>
          </a:xfrm>
          <a:prstGeom prst="rect">
            <a:avLst/>
          </a:prstGeom>
          <a:solidFill>
            <a:schemeClr val="bg1">
              <a:lumMod val="85000"/>
              <a:lumOff val="1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907" y="214290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HUMANI ODNOSI</a:t>
            </a:r>
            <a:endParaRPr lang="en-US" sz="4000" b="1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836711"/>
            <a:ext cx="9144047" cy="56436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Hawthrone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učinak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– učinak koje istraživanje ima na one koje se istražuje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(tvornica General </a:t>
            </a:r>
            <a:r>
              <a:rPr lang="hr-HR" sz="24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Electrics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– istraživanje o organizaciji rada)</a:t>
            </a:r>
          </a:p>
          <a:p>
            <a:pPr marL="288000" indent="-288000"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zaključak istraživanja:</a:t>
            </a:r>
          </a:p>
          <a:p>
            <a:pPr marL="74520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ljudi nisu isključivo motivirani zaradom već 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na njih utječe grupa u kojoj rade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(neformalne norme unutar grupe)</a:t>
            </a:r>
          </a:p>
          <a:p>
            <a:pPr marL="74520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ohrabrivanje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radnika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je učinkovitije od zastrašivanja i kazni</a:t>
            </a:r>
          </a:p>
          <a:p>
            <a:pPr marL="74520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neekonomska dimenzija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važnija od ekonomske – radnike se tretira kao ljude a ne kao „privjeske stroju”</a:t>
            </a:r>
          </a:p>
          <a:p>
            <a:pPr marL="288000" indent="-288000"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kritika humanih odnosa:</a:t>
            </a: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prevelik naglasak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na neformalnoj organizaciji rada</a:t>
            </a: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preveliko 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zanemarivanje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tehnologije i organizacijske strukture proizvodnje</a:t>
            </a:r>
          </a:p>
        </p:txBody>
      </p:sp>
    </p:spTree>
    <p:extLst>
      <p:ext uri="{BB962C8B-B14F-4D97-AF65-F5344CB8AC3E}">
        <p14:creationId xmlns:p14="http://schemas.microsoft.com/office/powerpoint/2010/main" val="3211649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578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907" y="214290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POSTFORDIZAM</a:t>
            </a:r>
            <a:endParaRPr lang="en-US" sz="4000" b="1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836711"/>
            <a:ext cx="9144047" cy="56436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postfordizam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– označava novu organizaciju rada usmjerenu na kvalitetu, raznolikost i inovativnost</a:t>
            </a:r>
          </a:p>
          <a:p>
            <a:pPr marL="288000" indent="-288000"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fleksibilnost rada</a:t>
            </a: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funkcionalna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– poduzeće je u stanju obavljati razne zadatke</a:t>
            </a: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numerička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– broj radnika se može mijenjati ovisno o poslu</a:t>
            </a:r>
          </a:p>
          <a:p>
            <a:pPr marL="288000" indent="-288000"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posljedice </a:t>
            </a:r>
            <a:r>
              <a:rPr lang="hr-HR" sz="24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postfordizma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:</a:t>
            </a: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nestabilno tržište rada</a:t>
            </a: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često zapošljavanje na neodređeno</a:t>
            </a: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rad na nepuno radno vrijeme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(pola satnice)</a:t>
            </a:r>
          </a:p>
        </p:txBody>
      </p:sp>
    </p:spTree>
    <p:extLst>
      <p:ext uri="{BB962C8B-B14F-4D97-AF65-F5344CB8AC3E}">
        <p14:creationId xmlns:p14="http://schemas.microsoft.com/office/powerpoint/2010/main" val="1178935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42907" y="1052736"/>
            <a:ext cx="8858249" cy="5760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J. </a:t>
            </a:r>
            <a:r>
              <a:rPr lang="hr-HR" sz="26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Goldthorpe</a:t>
            </a:r>
            <a:r>
              <a:rPr lang="hr-HR" sz="2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i D. </a:t>
            </a:r>
            <a:r>
              <a:rPr lang="hr-HR" sz="26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Lockwood</a:t>
            </a:r>
            <a:endParaRPr lang="hr-HR" sz="26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907" y="214290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ORIJENTACIJA PREMA RADU</a:t>
            </a:r>
            <a:endParaRPr lang="en-US" sz="4000" b="1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6"/>
          <a:stretch/>
        </p:blipFill>
        <p:spPr bwMode="auto">
          <a:xfrm>
            <a:off x="-104963" y="2160573"/>
            <a:ext cx="9261755" cy="3302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524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907" y="71414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ŠTO JE </a:t>
            </a: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RAD</a:t>
            </a:r>
            <a:r>
              <a:rPr lang="hr-H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?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785794"/>
            <a:ext cx="8858312" cy="56436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RAD </a:t>
            </a:r>
            <a:r>
              <a:rPr lang="hr-HR" sz="24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– svrsishodna i svjesno organizirana djelatnost radi postizanja nekog korisnog učinka za zadovoljenje osobnih ili proizvodnih potreba</a:t>
            </a:r>
          </a:p>
          <a:p>
            <a:pPr algn="r"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i="1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(Opća enciklopedija)</a:t>
            </a:r>
          </a:p>
          <a:p>
            <a:pPr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	– proces proizvodnje 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usluga</a:t>
            </a:r>
            <a:r>
              <a:rPr lang="hr-HR" sz="24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4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i 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dobara</a:t>
            </a:r>
            <a:r>
              <a:rPr lang="hr-HR" sz="24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4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(proizvoda)</a:t>
            </a:r>
            <a:endParaRPr lang="hr-HR" sz="2800" dirty="0" smtClean="0"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TRI EPOHE U RAZVOJU RADA</a:t>
            </a:r>
          </a:p>
          <a:p>
            <a:pPr marL="914400" lvl="1" indent="-45720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zanatska (do 18. st)</a:t>
            </a:r>
          </a:p>
          <a:p>
            <a:pPr marL="914400" lvl="1" indent="-45720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industrijska (od kraja 18. do polovice 20. st)</a:t>
            </a:r>
          </a:p>
          <a:p>
            <a:pPr marL="914400" lvl="1" indent="-45720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postindustrijska (od polovice 20. st)</a:t>
            </a:r>
          </a:p>
        </p:txBody>
      </p:sp>
      <p:pic>
        <p:nvPicPr>
          <p:cNvPr id="7" name="Picture 6" descr="000051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357158" y="4481638"/>
            <a:ext cx="4214842" cy="224904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4" name="Picture 13" descr="08-26-fabrik01.jp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4714876" y="3357562"/>
            <a:ext cx="4312672" cy="337312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7" name="Picture 16" descr="Industrial-Robot-Hyundai-Heavy-installed-at-Kia-Motors-Slovakian-plant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24" y="2000240"/>
            <a:ext cx="8001000" cy="457200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5" name="Picture 14" descr="nuclear-bomb-explosion2.jpg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357158" y="1000128"/>
            <a:ext cx="8572528" cy="535783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6" name="Picture 15" descr="internet.png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>
            <a:off x="142844" y="142852"/>
            <a:ext cx="6572272" cy="657227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907" y="214290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PONAVLJANJE</a:t>
            </a:r>
            <a:endParaRPr lang="en-US" sz="4000" b="1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1000109"/>
            <a:ext cx="9144000" cy="56436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TEJLORIZAM </a:t>
            </a:r>
            <a:r>
              <a:rPr lang="hr-HR" sz="24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(znanstveno upravljanje) 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– </a:t>
            </a:r>
            <a:r>
              <a:rPr lang="hr-HR" sz="2400" i="1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učinkovitost u proizvodnji</a:t>
            </a:r>
            <a:endParaRPr lang="hr-HR" sz="2600" i="1" dirty="0" smtClean="0"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FORDIZAM </a:t>
            </a:r>
            <a:r>
              <a:rPr lang="hr-HR" sz="24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(</a:t>
            </a:r>
            <a:r>
              <a:rPr lang="hr-HR" sz="2400" dirty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masovna proizvodnja) 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– </a:t>
            </a:r>
            <a:r>
              <a:rPr lang="hr-HR" sz="2400" i="1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radnik kao privjesak stroju</a:t>
            </a:r>
            <a:endParaRPr lang="hr-HR" sz="2600" i="1" dirty="0"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  <a:p>
            <a:pPr marL="288000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HUMANI ODNOSI </a:t>
            </a:r>
            <a:r>
              <a:rPr lang="hr-HR" sz="32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– </a:t>
            </a:r>
            <a:r>
              <a:rPr lang="hr-HR" sz="2400" i="1" dirty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radnik </a:t>
            </a:r>
            <a:r>
              <a:rPr lang="hr-HR" sz="2400" i="1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nije samo </a:t>
            </a:r>
            <a:r>
              <a:rPr lang="hr-HR" sz="2400" i="1" dirty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privjesak stroju</a:t>
            </a:r>
            <a:endParaRPr lang="hr-HR" sz="2800" i="1" dirty="0"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  <a:p>
            <a:pPr marL="288000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POSTFORDIZAM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– organizacija </a:t>
            </a:r>
            <a:r>
              <a:rPr lang="hr-H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rada usmjerenu na kvalitetu, raznolikost i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inovativnost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(fleksibilizacija rada i tržišta)</a:t>
            </a:r>
            <a:endParaRPr lang="hr-HR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84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907" y="214290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RAD I NJEGOVA BUDUĆNOST</a:t>
            </a:r>
            <a:endParaRPr lang="en-US" sz="4000" b="1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1000109"/>
            <a:ext cx="9144000" cy="56436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dekvalifikacija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rada </a:t>
            </a:r>
            <a:r>
              <a:rPr lang="hr-HR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– 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razdvajanje umnog i manualnog rada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„</a:t>
            </a:r>
            <a:r>
              <a:rPr lang="hr-HR" sz="26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brazilizacija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Zapada” 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(nomadi rada) i </a:t>
            </a:r>
            <a:r>
              <a:rPr lang="hr-HR" sz="2600" b="1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društvo rizika </a:t>
            </a:r>
            <a:r>
              <a:rPr lang="hr-HR" sz="2400" i="1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(</a:t>
            </a:r>
            <a:r>
              <a:rPr lang="hr-HR" sz="2400" i="1" dirty="0" err="1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Urlich</a:t>
            </a:r>
            <a:r>
              <a:rPr lang="hr-HR" sz="2400" i="1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400" i="1" dirty="0" err="1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Beck</a:t>
            </a:r>
            <a:r>
              <a:rPr lang="hr-HR" sz="2400" i="1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)</a:t>
            </a:r>
            <a:endParaRPr lang="hr-HR" sz="2600" i="1" dirty="0" smtClean="0"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fleksibilizacija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zakona o radu 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otvaranje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stranim investitorima (konkurentnost rada)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informacijski kapitalizam – </a:t>
            </a:r>
            <a:r>
              <a:rPr lang="hr-HR" sz="2600" i="1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M. </a:t>
            </a:r>
            <a:r>
              <a:rPr lang="hr-HR" sz="2600" i="1" dirty="0" err="1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Castells</a:t>
            </a:r>
            <a:endParaRPr lang="hr-HR" sz="2600" dirty="0" smtClean="0"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  <a:p>
            <a:pPr marL="74520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generički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600" i="1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(vještina) 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i </a:t>
            </a:r>
            <a:r>
              <a:rPr lang="hr-HR" sz="26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samoprogramirajući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600" i="1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(znanje i obrazovanje)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rad 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outsourcing</a:t>
            </a:r>
            <a:endParaRPr lang="hr-HR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MOOC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588" y="0"/>
            <a:ext cx="9144000" cy="6885384"/>
            <a:chOff x="0" y="0"/>
            <a:chExt cx="9144000" cy="6885384"/>
          </a:xfrm>
        </p:grpSpPr>
        <p:sp>
          <p:nvSpPr>
            <p:cNvPr id="4" name="Rectangle 3"/>
            <p:cNvSpPr/>
            <p:nvPr/>
          </p:nvSpPr>
          <p:spPr bwMode="auto">
            <a:xfrm>
              <a:off x="0" y="0"/>
              <a:ext cx="9144000" cy="6885384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hr-HR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66"/>
            <a:stretch/>
          </p:blipFill>
          <p:spPr bwMode="auto">
            <a:xfrm>
              <a:off x="704718" y="0"/>
              <a:ext cx="7734562" cy="6248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142906" y="6290270"/>
              <a:ext cx="9001093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hr-HR" sz="1600" i="1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Carl</a:t>
              </a:r>
              <a:r>
                <a:rPr lang="hr-HR" sz="1600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Benedikt </a:t>
              </a:r>
              <a:r>
                <a:rPr lang="hr-HR" sz="1600" b="1" i="1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Frey</a:t>
              </a:r>
              <a:r>
                <a:rPr lang="hr-HR" sz="1600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r-HR" sz="1600" i="1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and</a:t>
              </a:r>
              <a:r>
                <a:rPr lang="hr-HR" sz="1600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hr-HR" sz="1600" i="1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Michael</a:t>
              </a:r>
              <a:r>
                <a:rPr lang="hr-HR" sz="1600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A. </a:t>
              </a:r>
              <a:r>
                <a:rPr lang="hr-HR" sz="1600" b="1" i="1" dirty="0" err="1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Osborne</a:t>
              </a:r>
              <a:r>
                <a:rPr lang="hr-HR" sz="1600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(2013.)</a:t>
              </a:r>
            </a:p>
            <a:p>
              <a:r>
                <a:rPr lang="hr-HR" sz="1600" i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THE </a:t>
              </a:r>
              <a:r>
                <a:rPr lang="hr-HR" sz="1600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FUTURE OF EMPLOYMENT: </a:t>
              </a:r>
              <a:r>
                <a:rPr lang="hr-HR" sz="1600" i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HOW SUSCEPTIBLE </a:t>
              </a:r>
              <a:r>
                <a:rPr lang="hr-HR" sz="1600" i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ARE JOBS </a:t>
              </a:r>
              <a:r>
                <a:rPr lang="hr-HR" sz="1600" i="1" dirty="0" smtClean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 COMPUTERISATION?</a:t>
              </a:r>
              <a:endParaRPr lang="hr-HR" sz="16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>
              <a:off x="142907" y="6309320"/>
              <a:ext cx="8749573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74424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31" y="511260"/>
            <a:ext cx="9144000" cy="5544273"/>
          </a:xfrm>
          <a:prstGeom prst="rect">
            <a:avLst/>
          </a:prstGeom>
          <a:ln>
            <a:noFill/>
          </a:ln>
          <a:effectLst/>
        </p:spPr>
      </p:pic>
      <p:grpSp>
        <p:nvGrpSpPr>
          <p:cNvPr id="4" name="Group 3"/>
          <p:cNvGrpSpPr/>
          <p:nvPr/>
        </p:nvGrpSpPr>
        <p:grpSpPr>
          <a:xfrm>
            <a:off x="-38100" y="17748"/>
            <a:ext cx="9252520" cy="6957392"/>
            <a:chOff x="-108520" y="-99392"/>
            <a:chExt cx="9252520" cy="6957392"/>
          </a:xfrm>
        </p:grpSpPr>
        <p:sp>
          <p:nvSpPr>
            <p:cNvPr id="3" name="Rectangle 2"/>
            <p:cNvSpPr/>
            <p:nvPr/>
          </p:nvSpPr>
          <p:spPr bwMode="auto">
            <a:xfrm>
              <a:off x="-108520" y="-99392"/>
              <a:ext cx="9252520" cy="6957392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hr-HR" sz="1800" b="0" i="0" u="none" strike="noStrike" cap="none" normalizeH="0" baseline="0" smtClean="0">
                <a:ln>
                  <a:noFill/>
                </a:ln>
                <a:effectLst/>
                <a:latin typeface="Arial" charset="0"/>
              </a:endParaRPr>
            </a:p>
          </p:txBody>
        </p:sp>
        <p:pic>
          <p:nvPicPr>
            <p:cNvPr id="13" name="Picture 12" descr="homer-simpson-asleep-at-work1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14480" y="214290"/>
              <a:ext cx="6096016" cy="636017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907" y="214290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KORISNI LINKOVI</a:t>
            </a:r>
            <a:endParaRPr lang="en-US" sz="4000" b="1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00109"/>
            <a:ext cx="8786874" cy="56436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The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People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's </a:t>
            </a:r>
            <a:r>
              <a:rPr lang="hr-HR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Republic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of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8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Capitalism</a:t>
            </a:r>
            <a:endParaRPr lang="hr-HR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1. dio: </a:t>
            </a:r>
            <a:r>
              <a:rPr lang="hr-HR" sz="2400" dirty="0">
                <a:solidFill>
                  <a:srgbClr val="FFFFFF"/>
                </a:solidFill>
                <a:highlight>
                  <a:srgbClr val="FF00FF"/>
                </a:highlight>
                <a:latin typeface="Calibri"/>
                <a:ea typeface="Calibri"/>
                <a:cs typeface="Times New Roman"/>
                <a:hlinkClick r:id="rId3"/>
              </a:rPr>
              <a:t>https://youtu.be/Mtf2H4YrYVw</a:t>
            </a:r>
            <a:endParaRPr lang="hr-HR" sz="2400" dirty="0">
              <a:solidFill>
                <a:srgbClr val="FFFFFF"/>
              </a:solidFill>
              <a:highlight>
                <a:srgbClr val="FF00FF"/>
              </a:highlight>
              <a:latin typeface="Calibri"/>
              <a:ea typeface="Calibri"/>
              <a:cs typeface="Times New Roman"/>
            </a:endParaRP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2. </a:t>
            </a: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dio: </a:t>
            </a:r>
            <a:r>
              <a:rPr lang="hr-HR" sz="2400" dirty="0">
                <a:solidFill>
                  <a:srgbClr val="FFFFFF"/>
                </a:solidFill>
                <a:highlight>
                  <a:srgbClr val="FF00FF"/>
                </a:highlight>
                <a:latin typeface="Calibri"/>
                <a:ea typeface="Calibri"/>
                <a:cs typeface="Times New Roman"/>
                <a:hlinkClick r:id="rId4"/>
              </a:rPr>
              <a:t>https://youtu.be/VB2WyQOO83E</a:t>
            </a:r>
            <a:endParaRPr lang="hr-HR" sz="2400" dirty="0">
              <a:solidFill>
                <a:srgbClr val="FFFFFF"/>
              </a:solidFill>
              <a:highlight>
                <a:srgbClr val="FF00FF"/>
              </a:highlight>
              <a:latin typeface="Calibri"/>
              <a:ea typeface="Calibri"/>
              <a:cs typeface="Times New Roman"/>
            </a:endParaRP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3. </a:t>
            </a: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dio: </a:t>
            </a:r>
            <a:r>
              <a:rPr lang="hr-HR" sz="2400" dirty="0">
                <a:solidFill>
                  <a:srgbClr val="FFFFFF"/>
                </a:solidFill>
                <a:highlight>
                  <a:srgbClr val="FF00FF"/>
                </a:highlight>
                <a:latin typeface="Calibri"/>
                <a:ea typeface="Calibri"/>
                <a:cs typeface="Times New Roman"/>
                <a:hlinkClick r:id="rId5"/>
              </a:rPr>
              <a:t>https://youtu.be/JTKRk4EEhYM</a:t>
            </a:r>
            <a:endParaRPr lang="hr-HR" sz="2400" dirty="0">
              <a:solidFill>
                <a:srgbClr val="FFFFFF"/>
              </a:solidFill>
              <a:highlight>
                <a:srgbClr val="FF00FF"/>
              </a:highlight>
              <a:latin typeface="Calibri"/>
              <a:ea typeface="Calibri"/>
              <a:cs typeface="Times New Roman"/>
            </a:endParaRP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4. </a:t>
            </a: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dio: </a:t>
            </a:r>
            <a:r>
              <a:rPr lang="hr-HR" sz="2400" dirty="0">
                <a:solidFill>
                  <a:srgbClr val="FFFFFF"/>
                </a:solidFill>
                <a:highlight>
                  <a:srgbClr val="FF00FF"/>
                </a:highlight>
                <a:latin typeface="Calibri"/>
                <a:ea typeface="Calibri"/>
                <a:cs typeface="Times New Roman"/>
                <a:hlinkClick r:id="rId6"/>
              </a:rPr>
              <a:t>https://</a:t>
            </a:r>
            <a:r>
              <a:rPr lang="hr-HR" sz="2400" dirty="0" smtClean="0">
                <a:solidFill>
                  <a:srgbClr val="FFFFFF"/>
                </a:solidFill>
                <a:highlight>
                  <a:srgbClr val="FF00FF"/>
                </a:highlight>
                <a:latin typeface="Calibri"/>
                <a:ea typeface="Calibri"/>
                <a:cs typeface="Times New Roman"/>
                <a:hlinkClick r:id="rId6"/>
              </a:rPr>
              <a:t>youtu.be/Dva-d50tRNA</a:t>
            </a:r>
            <a:endParaRPr lang="hr-HR" sz="2400" dirty="0" smtClean="0">
              <a:solidFill>
                <a:srgbClr val="FFFFFF"/>
              </a:solidFill>
              <a:highlight>
                <a:srgbClr val="FF00FF"/>
              </a:highlight>
              <a:latin typeface="Calibri"/>
              <a:ea typeface="Calibri"/>
              <a:cs typeface="Times New Roman"/>
            </a:endParaRPr>
          </a:p>
          <a:p>
            <a:pPr marL="288000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Coursera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(MOOC baza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) – besplatno akademsko znanje</a:t>
            </a: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>
                <a:solidFill>
                  <a:srgbClr val="FFFFFF"/>
                </a:solidFill>
                <a:highlight>
                  <a:srgbClr val="FF00FF"/>
                </a:highlight>
                <a:latin typeface="Calibri"/>
                <a:ea typeface="Calibri"/>
                <a:cs typeface="Times New Roman"/>
                <a:hlinkClick r:id="rId7"/>
              </a:rPr>
              <a:t>https://www.coursera.org</a:t>
            </a:r>
            <a:r>
              <a:rPr lang="hr-HR" sz="2800" dirty="0" smtClean="0">
                <a:solidFill>
                  <a:srgbClr val="FFFFFF"/>
                </a:solidFill>
                <a:highlight>
                  <a:srgbClr val="FF00FF"/>
                </a:highlight>
                <a:latin typeface="Calibri"/>
                <a:ea typeface="Calibri"/>
                <a:cs typeface="Times New Roman"/>
                <a:hlinkClick r:id="rId7"/>
              </a:rPr>
              <a:t>/</a:t>
            </a:r>
            <a:r>
              <a:rPr lang="hr-HR" sz="2800" dirty="0" smtClean="0">
                <a:solidFill>
                  <a:srgbClr val="FFFFFF"/>
                </a:solidFill>
                <a:highlight>
                  <a:srgbClr val="FF00FF"/>
                </a:highlight>
                <a:latin typeface="Calibri"/>
                <a:ea typeface="Calibri"/>
                <a:cs typeface="Times New Roman"/>
              </a:rPr>
              <a:t> </a:t>
            </a:r>
            <a:endParaRPr lang="hr-HR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  <a:p>
            <a:pPr marL="74520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600" dirty="0" smtClean="0"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2459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907" y="214290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INDUSTRIJALIZAM</a:t>
            </a:r>
            <a:endParaRPr lang="en-US" sz="4000" b="1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38" y="1000109"/>
            <a:ext cx="9001156" cy="56436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INDUSTRIJALIZAM</a:t>
            </a:r>
            <a:r>
              <a:rPr lang="hr-HR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8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– označava nove metode u organizaciji proizvodnje koje su se pojavile s industrijalizacijom</a:t>
            </a:r>
          </a:p>
          <a:p>
            <a:pPr marL="74520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koncentracija radnika u </a:t>
            </a:r>
            <a:r>
              <a:rPr lang="hr-HR" sz="28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tvornicama</a:t>
            </a:r>
            <a:r>
              <a:rPr lang="hr-HR" sz="28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(pojava sindikata)</a:t>
            </a:r>
          </a:p>
          <a:p>
            <a:pPr marL="74520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specijalizacija </a:t>
            </a:r>
            <a:r>
              <a:rPr lang="hr-HR" sz="28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i </a:t>
            </a:r>
            <a:r>
              <a:rPr lang="hr-HR" sz="28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podjela </a:t>
            </a:r>
            <a:r>
              <a:rPr lang="hr-HR" sz="28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rada</a:t>
            </a:r>
          </a:p>
          <a:p>
            <a:pPr marL="74520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koordinacija</a:t>
            </a:r>
            <a:r>
              <a:rPr lang="hr-HR" sz="28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rada – nadglednici i menadžeri</a:t>
            </a:r>
          </a:p>
          <a:p>
            <a:pPr marL="74520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međuovisnost </a:t>
            </a:r>
            <a:r>
              <a:rPr lang="hr-HR" sz="28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radnika jednih o drugima </a:t>
            </a:r>
            <a:r>
              <a:rPr lang="hr-HR" sz="2800" i="1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(posljedica specijalizacije)</a:t>
            </a:r>
          </a:p>
          <a:p>
            <a:pPr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800" dirty="0" smtClean="0"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907" y="214290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PODJELA RADA</a:t>
            </a:r>
            <a:endParaRPr lang="en-US" sz="4000" b="1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07348" y="1000109"/>
            <a:ext cx="9001156" cy="56436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TRADICIONALNA </a:t>
            </a:r>
            <a:r>
              <a:rPr lang="hr-HR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(predindustrijska)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DRUŠTVA </a:t>
            </a:r>
            <a:r>
              <a:rPr lang="hr-HR" sz="28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– podjela na „muške” (lov) i „ženske” poslove (uzgoj i skupljanje žitarica)</a:t>
            </a:r>
          </a:p>
          <a:p>
            <a:pPr marL="74520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malobrojna zanimanja</a:t>
            </a:r>
          </a:p>
          <a:p>
            <a:pPr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INDUSTRIJALIZACIJA</a:t>
            </a:r>
            <a:r>
              <a:rPr lang="hr-HR" sz="28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– povećanje broja zanimanja, međuovisnost i specijalizacija poslova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PODJELA RADA</a:t>
            </a:r>
          </a:p>
          <a:p>
            <a:pPr marL="914400" lvl="1" indent="-45720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društvena</a:t>
            </a:r>
            <a:r>
              <a:rPr lang="hr-HR" sz="28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podjela rada</a:t>
            </a:r>
          </a:p>
          <a:p>
            <a:pPr marL="914400" lvl="1" indent="-45720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tehnička</a:t>
            </a:r>
            <a:r>
              <a:rPr lang="hr-HR" sz="28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podjela rada</a:t>
            </a:r>
          </a:p>
        </p:txBody>
      </p:sp>
    </p:spTree>
    <p:extLst>
      <p:ext uri="{BB962C8B-B14F-4D97-AF65-F5344CB8AC3E}">
        <p14:creationId xmlns:p14="http://schemas.microsoft.com/office/powerpoint/2010/main" val="866332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907" y="214290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DRUŠTVENA PODJELA RADA</a:t>
            </a:r>
            <a:endParaRPr lang="en-US" sz="4000" b="1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  <p:pic>
        <p:nvPicPr>
          <p:cNvPr id="20" name="Picture 19" descr="rudarstvo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42844" y="4929198"/>
            <a:ext cx="2786082" cy="181526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9" name="Picture 18" descr="ribarstvo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142844" y="3143248"/>
            <a:ext cx="2786082" cy="190578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8" name="Picture 17" descr="poljoprivreda.jpg"/>
          <p:cNvPicPr>
            <a:picLocks noChangeAspect="1"/>
          </p:cNvPicPr>
          <p:nvPr/>
        </p:nvPicPr>
        <p:blipFill>
          <a:blip r:embed="rId5" cstate="email"/>
          <a:srcRect/>
          <a:stretch>
            <a:fillRect/>
          </a:stretch>
        </p:blipFill>
        <p:spPr>
          <a:xfrm>
            <a:off x="142844" y="1614489"/>
            <a:ext cx="2786082" cy="1814511"/>
          </a:xfrm>
          <a:prstGeom prst="rect">
            <a:avLst/>
          </a:prstGeom>
          <a:ln>
            <a:noFill/>
          </a:ln>
          <a:effectLst/>
        </p:spPr>
      </p:pic>
      <p:sp>
        <p:nvSpPr>
          <p:cNvPr id="12" name="Rectangle 11"/>
          <p:cNvSpPr/>
          <p:nvPr/>
        </p:nvSpPr>
        <p:spPr bwMode="auto">
          <a:xfrm>
            <a:off x="250001" y="1000108"/>
            <a:ext cx="2571769" cy="642942"/>
          </a:xfrm>
          <a:prstGeom prst="rect">
            <a:avLst/>
          </a:prstGeom>
          <a:solidFill>
            <a:srgbClr val="C00000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PRIMARNI</a:t>
            </a:r>
          </a:p>
        </p:txBody>
      </p:sp>
      <p:pic>
        <p:nvPicPr>
          <p:cNvPr id="22" name="Picture 21" descr="industrija.jpg"/>
          <p:cNvPicPr>
            <a:picLocks noChangeAspect="1"/>
          </p:cNvPicPr>
          <p:nvPr/>
        </p:nvPicPr>
        <p:blipFill>
          <a:blip r:embed="rId6" cstate="email"/>
          <a:srcRect/>
          <a:stretch>
            <a:fillRect/>
          </a:stretch>
        </p:blipFill>
        <p:spPr>
          <a:xfrm>
            <a:off x="3099256" y="1603380"/>
            <a:ext cx="2972942" cy="261143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3" name="Picture 22" descr="zdravstvo.jpg"/>
          <p:cNvPicPr>
            <a:picLocks noChangeAspect="1"/>
          </p:cNvPicPr>
          <p:nvPr/>
        </p:nvPicPr>
        <p:blipFill>
          <a:blip r:embed="rId7" cstate="email"/>
          <a:srcRect/>
          <a:stretch>
            <a:fillRect/>
          </a:stretch>
        </p:blipFill>
        <p:spPr>
          <a:xfrm>
            <a:off x="5833239" y="1643050"/>
            <a:ext cx="3214710" cy="200065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5" name="Picture 24" descr="03716e6.jpg"/>
          <p:cNvPicPr>
            <a:picLocks noChangeAspect="1"/>
          </p:cNvPicPr>
          <p:nvPr/>
        </p:nvPicPr>
        <p:blipFill>
          <a:blip r:embed="rId8" cstate="email"/>
          <a:stretch>
            <a:fillRect/>
          </a:stretch>
        </p:blipFill>
        <p:spPr>
          <a:xfrm>
            <a:off x="5643570" y="3786190"/>
            <a:ext cx="3404379" cy="2532007"/>
          </a:xfrm>
          <a:prstGeom prst="rect">
            <a:avLst/>
          </a:prstGeom>
          <a:ln>
            <a:noFill/>
          </a:ln>
          <a:effectLst/>
        </p:spPr>
      </p:pic>
      <p:sp>
        <p:nvSpPr>
          <p:cNvPr id="14" name="Rectangle 13"/>
          <p:cNvSpPr/>
          <p:nvPr/>
        </p:nvSpPr>
        <p:spPr bwMode="auto">
          <a:xfrm>
            <a:off x="6322231" y="1000108"/>
            <a:ext cx="2571769" cy="642942"/>
          </a:xfrm>
          <a:prstGeom prst="rect">
            <a:avLst/>
          </a:prstGeom>
          <a:solidFill>
            <a:srgbClr val="008000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TERCIJARNI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299843" y="1000108"/>
            <a:ext cx="2571769" cy="642942"/>
          </a:xfrm>
          <a:prstGeom prst="rect">
            <a:avLst/>
          </a:prstGeom>
          <a:solidFill>
            <a:srgbClr val="002060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SEKUNDARNI</a:t>
            </a:r>
          </a:p>
        </p:txBody>
      </p:sp>
      <p:pic>
        <p:nvPicPr>
          <p:cNvPr id="24" name="Picture 23" descr="bankarstvo.jpg"/>
          <p:cNvPicPr>
            <a:picLocks noChangeAspect="1"/>
          </p:cNvPicPr>
          <p:nvPr/>
        </p:nvPicPr>
        <p:blipFill>
          <a:blip r:embed="rId9" cstate="email"/>
          <a:stretch>
            <a:fillRect/>
          </a:stretch>
        </p:blipFill>
        <p:spPr>
          <a:xfrm>
            <a:off x="3143240" y="4026169"/>
            <a:ext cx="2714644" cy="2666739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907" y="214290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TEHNIČKA PODJELA RADA</a:t>
            </a:r>
            <a:endParaRPr lang="en-US" sz="4000" b="1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1000109"/>
            <a:ext cx="9001156" cy="56436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drugi naziv je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industrijska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podjela rada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odnosi se na </a:t>
            </a:r>
            <a:r>
              <a:rPr lang="hr-HR" sz="2600" b="1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konkretnu podjelu radnih zadataka 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u proizvodnji nekog proizvoda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KARAKTERISTIKE INDUSTRIJSKE PODJELE RADA</a:t>
            </a: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maksimalna učinkovitost</a:t>
            </a: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pojednostavljenje radnih zadataka</a:t>
            </a: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skraćeno vrijeme obuke novih radnika</a:t>
            </a: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smanjene nadnice</a:t>
            </a: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povećana proizvodnja</a:t>
            </a: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i="1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primjer: tvornica za proizvodnju </a:t>
            </a:r>
            <a:r>
              <a:rPr lang="hr-HR" sz="2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igala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posljedice industrijske podjele rada –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ANOMIJA</a:t>
            </a:r>
            <a:r>
              <a:rPr lang="hr-HR" sz="28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ALIJENACIJA</a:t>
            </a:r>
            <a:endParaRPr lang="hr-HR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-1296906" y="3429000"/>
            <a:ext cx="11809312" cy="4104456"/>
          </a:xfrm>
          <a:prstGeom prst="rect">
            <a:avLst/>
          </a:prstGeom>
          <a:solidFill>
            <a:schemeClr val="bg1">
              <a:lumMod val="85000"/>
              <a:lumOff val="1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907" y="214290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EKONOMSKI SUSTAVI</a:t>
            </a:r>
            <a:endParaRPr lang="en-US" sz="4000" b="1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4283" y="1702466"/>
            <a:ext cx="4214841" cy="228601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10737" y="1130962"/>
            <a:ext cx="3821933" cy="714380"/>
          </a:xfrm>
          <a:prstGeom prst="rect">
            <a:avLst/>
          </a:prstGeom>
          <a:solidFill>
            <a:srgbClr val="002060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KAPITALIZAM</a:t>
            </a:r>
            <a:endParaRPr lang="hr-HR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7158" y="1905950"/>
            <a:ext cx="38933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ekonomski poredak temeljen na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slobodnom tržištu </a:t>
            </a:r>
            <a:r>
              <a:rPr lang="pl-P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privatnom vlasništvu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714877" y="1702466"/>
            <a:ext cx="4214841" cy="228601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11331" y="1130962"/>
            <a:ext cx="3821933" cy="714380"/>
          </a:xfrm>
          <a:prstGeom prst="rect">
            <a:avLst/>
          </a:prstGeom>
          <a:solidFill>
            <a:srgbClr val="C00000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SOCIJALIZAM </a:t>
            </a: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(etatizam)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29191" y="1905950"/>
            <a:ext cx="38040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ekonomski poredak temeljen na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državnom planiranju </a:t>
            </a:r>
            <a:r>
              <a:rPr lang="pl-P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(u ekonomiji) i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javnom </a:t>
            </a:r>
            <a:r>
              <a:rPr lang="pl-P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(državnom)</a:t>
            </a:r>
            <a:r>
              <a:rPr lang="pl-P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vlasništvu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230052" y="4239328"/>
            <a:ext cx="8590420" cy="22860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današnje države su </a:t>
            </a:r>
            <a:r>
              <a:rPr lang="hr-HR" sz="2600" b="1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kombinacija obaju sustava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države i dalje imaju vlasništvo nad nekim dijelovima gospodarstva </a:t>
            </a:r>
            <a:r>
              <a:rPr lang="hr-HR" sz="2600" i="1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(elektroprivreda, željeznice, </a:t>
            </a:r>
            <a:r>
              <a:rPr lang="hr-HR" sz="2600" i="1" dirty="0" err="1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banke..</a:t>
            </a:r>
            <a:r>
              <a:rPr lang="hr-HR" sz="2600" i="1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.)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kapitalizam – </a:t>
            </a:r>
            <a:r>
              <a:rPr lang="hr-HR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M. Weber 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(nastanak kapitalizma na zapadu) i </a:t>
            </a:r>
            <a:r>
              <a:rPr lang="hr-HR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K. Marx 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(kapitalizam kao ekonomski i društveni poredak)</a:t>
            </a:r>
            <a:endParaRPr lang="hr-HR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4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"/>
                            </p:stCondLst>
                            <p:childTnLst>
                              <p:par>
                                <p:cTn id="4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8" dur="25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build="allAtOnce" animBg="1"/>
      <p:bldP spid="13" grpId="0" build="p"/>
      <p:bldP spid="16" grpId="0" animBg="1"/>
      <p:bldP spid="15" grpId="0" build="allAtOnce" animBg="1"/>
      <p:bldP spid="1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907" y="131746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KORPORATIVNI KAPITALIZAM</a:t>
            </a:r>
            <a:endParaRPr lang="en-US" sz="4000" b="1" dirty="0">
              <a:solidFill>
                <a:srgbClr val="F2F2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42845" y="2813227"/>
            <a:ext cx="2786081" cy="3856133"/>
          </a:xfrm>
          <a:prstGeom prst="rect">
            <a:avLst/>
          </a:prstGeom>
          <a:blipFill>
            <a:blip r:embed="rId3"/>
            <a:srcRect/>
            <a:stretch>
              <a:fillRect b="-1892"/>
            </a:stretch>
          </a:blip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071802" y="2813227"/>
            <a:ext cx="3000396" cy="3856133"/>
          </a:xfrm>
          <a:prstGeom prst="rect">
            <a:avLst/>
          </a:prstGeom>
          <a:blipFill>
            <a:blip r:embed="rId3"/>
            <a:srcRect/>
            <a:stretch>
              <a:fillRect b="-1892"/>
            </a:stretch>
          </a:blip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215075" y="2813227"/>
            <a:ext cx="2786081" cy="3856133"/>
          </a:xfrm>
          <a:prstGeom prst="rect">
            <a:avLst/>
          </a:prstGeom>
          <a:blipFill>
            <a:blip r:embed="rId3"/>
            <a:srcRect/>
            <a:stretch>
              <a:fillRect l="217" t="58" r="-217" b="-1950"/>
            </a:stretch>
          </a:blip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50001" y="2348880"/>
            <a:ext cx="2571769" cy="928694"/>
          </a:xfrm>
          <a:prstGeom prst="rect">
            <a:avLst/>
          </a:prstGeom>
          <a:solidFill>
            <a:srgbClr val="C00000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OBITELJSKI KAPITALIZAM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286116" y="2348880"/>
            <a:ext cx="2571769" cy="928694"/>
          </a:xfrm>
          <a:prstGeom prst="rect">
            <a:avLst/>
          </a:prstGeom>
          <a:solidFill>
            <a:srgbClr val="002060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MENADŽERSKI KAPITALIZAM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6322231" y="2348880"/>
            <a:ext cx="2571769" cy="928694"/>
          </a:xfrm>
          <a:prstGeom prst="rect">
            <a:avLst/>
          </a:prstGeom>
          <a:solidFill>
            <a:srgbClr val="008000"/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INSTITUCIONALNI KAPITALIZAM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4283" y="3356992"/>
            <a:ext cx="26789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19. i 20. st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korporacije posjeduju i vode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članovi jedne obitelji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paternalistički</a:t>
            </a:r>
            <a:r>
              <a:rPr lang="pl-PL" sz="22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2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odnosi</a:t>
            </a:r>
            <a:r>
              <a:rPr lang="pl-PL" sz="22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vlasnika i radnika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83202" y="3356992"/>
            <a:ext cx="2928958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glavnu ulogu imaju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menadžeri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uloga vlasnika slabi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korporacije postaju ekonomske jedinice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interes</a:t>
            </a:r>
            <a:r>
              <a:rPr lang="pl-PL" sz="22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2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korporacije</a:t>
            </a:r>
            <a:r>
              <a:rPr lang="pl-PL" sz="22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2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bitniji</a:t>
            </a:r>
            <a:r>
              <a:rPr lang="pl-PL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je od interesa vlasnika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67462" y="3356992"/>
            <a:ext cx="280513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korporacije</a:t>
            </a:r>
            <a:r>
              <a:rPr lang="pl-PL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(a ne pojedinci)</a:t>
            </a:r>
            <a:r>
              <a:rPr lang="pl-PL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 posjeduju dionice drugih tvrtki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dioničari, investicijski fondovi, osiguravajuća društva i sl.</a:t>
            </a: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107504" y="793279"/>
            <a:ext cx="9001156" cy="12144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KORPORACIJE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su glavni subjekti suvremene kapitalističke proizvodnje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tri faze u razvoju korporacija: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0" grpId="0" animBg="1"/>
      <p:bldP spid="21" grpId="0" build="allAtOnce" animBg="1"/>
      <p:bldP spid="22" grpId="0" build="allAtOnce" animBg="1"/>
      <p:bldP spid="23" grpId="0" build="allAtOnce" animBg="1"/>
      <p:bldP spid="24" grpId="0" uiExpand="1" build="p"/>
      <p:bldP spid="25" grpId="0" uiExpand="1" build="p"/>
      <p:bldP spid="2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-1296906" y="2780928"/>
            <a:ext cx="11809312" cy="4752528"/>
          </a:xfrm>
          <a:prstGeom prst="rect">
            <a:avLst/>
          </a:prstGeom>
          <a:solidFill>
            <a:schemeClr val="bg1">
              <a:lumMod val="85000"/>
              <a:lumOff val="15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softEdge rad="635000"/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219107" y="332656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ts val="43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2F2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PROTESTANTSKA ETIKA I DUH KAPITALIZMA				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496" y="1412776"/>
            <a:ext cx="9108504" cy="523093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err="1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Max</a:t>
            </a:r>
            <a:r>
              <a:rPr lang="hr-HR" sz="2600" b="1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Weber 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– nastanak kapitalizma na Zapadu posljedica je demokratskih i individualističkih načela Zapadne kulture</a:t>
            </a:r>
          </a:p>
          <a:p>
            <a:pPr marL="74520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pojedinci su slobodni činiti što ih je volja, pa tako čine sve u svoju korist, a država im ne bi trebala smetati u tome</a:t>
            </a:r>
          </a:p>
          <a:p>
            <a:pPr marL="288000" indent="-288000"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Istočna društva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– više kolektivistička nego Zapadna, nemaju razvijena demokratska načela te se država upliće u gospodarstvo</a:t>
            </a:r>
          </a:p>
          <a:p>
            <a:pPr marL="745200" lvl="1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azijski tigrovi 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– snažan utjecaj tradicije, uplitanje države u gospodarstvo – jak gospodarski rast</a:t>
            </a:r>
          </a:p>
          <a:p>
            <a:pPr marL="288000" indent="-288000"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2 tipa kapitalizma: </a:t>
            </a:r>
            <a:r>
              <a:rPr lang="hr-HR" sz="2600" b="1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individualistički</a:t>
            </a:r>
            <a:r>
              <a:rPr lang="hr-HR" sz="26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(zapadni) i </a:t>
            </a:r>
            <a:r>
              <a:rPr lang="hr-HR" sz="2600" b="1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komunalni</a:t>
            </a:r>
            <a:r>
              <a:rPr lang="hr-HR" sz="2600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 </a:t>
            </a:r>
            <a:r>
              <a:rPr lang="hr-HR" sz="2600" dirty="0" smtClean="0"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(istočni) – kapitalizam uspijeva u svim „društvenim klimama”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9107" y="332656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ts val="43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4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  <a:p>
            <a:pPr algn="ctr">
              <a:lnSpc>
                <a:spcPts val="43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	</a:t>
            </a: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			v2.0 </a:t>
            </a:r>
            <a:r>
              <a:rPr lang="hr-HR" sz="4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beta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821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578" grpId="0" uiExpand="1" build="p"/>
      <p:bldP spid="5" grpId="0"/>
    </p:bldLst>
  </p:timing>
</p:sld>
</file>

<file path=ppt/theme/theme1.xml><?xml version="1.0" encoding="utf-8"?>
<a:theme xmlns:a="http://schemas.openxmlformats.org/drawingml/2006/main" name="Office tema">
  <a:themeElements>
    <a:clrScheme name="Office t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ema">
      <a:majorFont>
        <a:latin typeface="Arial"/>
        <a:ea typeface="WenQuanYi Micro Hei"/>
        <a:cs typeface="WenQuanYi Micro Hei"/>
      </a:majorFont>
      <a:minorFont>
        <a:latin typeface="Arial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lnDef>
  </a:objectDefaults>
  <a:extraClrSchemeLst>
    <a:extraClrScheme>
      <a:clrScheme name="Office 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1204</Words>
  <Application>Microsoft Office PowerPoint</Application>
  <PresentationFormat>On-screen Show (4:3)</PresentationFormat>
  <Paragraphs>192</Paragraphs>
  <Slides>23</Slides>
  <Notes>22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tema</vt:lpstr>
      <vt:lpstr>1_Office 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Kretanje broja stanovnika najvećih hrvatskih gradova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Mr. Data</dc:creator>
  <cp:lastModifiedBy>cornx</cp:lastModifiedBy>
  <cp:revision>203</cp:revision>
  <dcterms:created xsi:type="dcterms:W3CDTF">2013-05-27T05:02:00Z</dcterms:created>
  <dcterms:modified xsi:type="dcterms:W3CDTF">2018-06-17T12:12:19Z</dcterms:modified>
</cp:coreProperties>
</file>