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FF3399"/>
    <a:srgbClr val="FF0000"/>
    <a:srgbClr val="FF6600"/>
    <a:srgbClr val="0000FF"/>
    <a:srgbClr val="CC0000"/>
    <a:srgbClr val="FF7F00"/>
    <a:srgbClr val="99CCFF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57746" autoAdjust="0"/>
  </p:normalViewPr>
  <p:slideViewPr>
    <p:cSldViewPr>
      <p:cViewPr varScale="1">
        <p:scale>
          <a:sx n="87" d="100"/>
          <a:sy n="87" d="100"/>
        </p:scale>
        <p:origin x="-8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5D643-D875-49BA-AC11-2E81D3EFA866}" type="datetimeFigureOut">
              <a:rPr lang="sr-Latn-CS" smtClean="0"/>
              <a:pPr/>
              <a:t>4.3.2019.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32DD3-7C58-48D1-8B1A-B03023A7F4A4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22982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C008-3BA1-4F57-A152-90474F7AC888}" type="datetimeFigureOut">
              <a:rPr lang="sr-Latn-CS" smtClean="0"/>
              <a:pPr/>
              <a:t>4.3.2019.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31E15-898B-44A5-B093-43F17AD5834C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76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3/4/2019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juV-XdYHhA" TargetMode="External"/><Relationship Id="rId2" Type="http://schemas.openxmlformats.org/officeDocument/2006/relationships/hyperlink" Target="https://youtu.be/SlkIKCMt-F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fAUUHCZMJH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0" r="349"/>
          <a:stretch/>
        </p:blipFill>
        <p:spPr bwMode="auto">
          <a:xfrm>
            <a:off x="0" y="-23285"/>
            <a:ext cx="9144000" cy="6884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5301207"/>
            <a:ext cx="9144000" cy="1559901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598852"/>
            <a:ext cx="9144000" cy="1142984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algn="ctr">
              <a:lnSpc>
                <a:spcPts val="4500"/>
              </a:lnSpc>
              <a:spcBef>
                <a:spcPts val="600"/>
              </a:spcBef>
              <a:defRPr/>
            </a:pPr>
            <a:r>
              <a:rPr lang="hr-HR" sz="6000" b="1" dirty="0">
                <a:ln w="3175"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DRUŠTVENA NEJEDNAKOST </a:t>
            </a:r>
          </a:p>
          <a:p>
            <a:pPr algn="ctr">
              <a:lnSpc>
                <a:spcPts val="4500"/>
              </a:lnSpc>
              <a:spcBef>
                <a:spcPts val="600"/>
              </a:spcBef>
              <a:defRPr/>
            </a:pPr>
            <a:r>
              <a:rPr lang="hr-HR" sz="6000" b="1" dirty="0">
                <a:ln w="3175"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I </a:t>
            </a:r>
            <a:r>
              <a:rPr lang="hr-HR" sz="6000" b="1" dirty="0" smtClean="0">
                <a:ln w="3175"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STRATIFIKACIJA</a:t>
            </a:r>
            <a:endParaRPr lang="hr-HR" sz="6000" b="1" dirty="0">
              <a:ln w="3175">
                <a:noFill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99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DR. STRATIFIKACIJA I DIFERENCIJACIJA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496" y="872416"/>
            <a:ext cx="9001156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DRUŠTVENA </a:t>
            </a:r>
            <a:r>
              <a:rPr lang="en-US" sz="2800" b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DIFERENCIJACIJA</a:t>
            </a: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647700" lvl="2" indent="-2159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647700" lvl="2" indent="-2159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647700" lvl="2" indent="-2159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DRUŠTVENA </a:t>
            </a:r>
            <a:r>
              <a:rPr lang="en-US" sz="2800" b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STRATIFIKACIJA </a:t>
            </a: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</a:br>
            <a:endParaRPr lang="hr-HR" sz="2400" b="1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b="1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 </a:t>
            </a:r>
            <a:r>
              <a:rPr lang="en-US" sz="2800" b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SLOJ (SOCIJALNI STRATUM</a:t>
            </a:r>
            <a:r>
              <a:rPr lang="en-US" sz="2800" b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en-US" sz="220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496" y="872398"/>
            <a:ext cx="9001156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DRUŠTVENA DIFERENCIJACIJA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društvena nejednakost kao posljedica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obavljanja različitih djelatnosti </a:t>
            </a:r>
            <a:r>
              <a:rPr lang="en-US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različitih uloga</a:t>
            </a:r>
          </a:p>
          <a:p>
            <a:pPr marL="900000" lvl="2" indent="-2880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u="sng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razlika je u ulogama koje </a:t>
            </a:r>
            <a:r>
              <a:rPr lang="hr-HR" sz="2400" u="sng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pojedinci </a:t>
            </a:r>
            <a:r>
              <a:rPr lang="en-US" sz="2400" u="sng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obavljaju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en-US" sz="24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00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 postoje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„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viši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”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„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niži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”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članovi 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društva</a:t>
            </a: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DRUŠTVENA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STRATIFIKACIJA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strukturiran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stabiln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trajn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nejednakost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među skupinama u nekom društvu</a:t>
            </a:r>
          </a:p>
          <a:p>
            <a:pPr marL="900000" lvl="2" indent="-2880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nejednakost na temelju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dostupnosti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uštvenih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resursa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en-US" sz="2400" i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materijalno bogatstvo, moć i prestiž u društvu)</a:t>
            </a:r>
          </a:p>
          <a:p>
            <a:pPr marL="900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hijerarhijski poredane društvene skupine (slojevi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DRUŠTVENI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SLOJ (SOCIJALNI STRATUM)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skupina ljudi koji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imaju slične životne šanse</a:t>
            </a:r>
          </a:p>
          <a:p>
            <a:pPr marL="900000" lvl="2" indent="-2880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osnovna komponenta dr. stratifikacije</a:t>
            </a:r>
          </a:p>
          <a:p>
            <a:pPr marL="900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nije isto što i socijalna kategorija, povezani su interakcijom i socijalnim odnosima (čine dr. grupu)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136 – 137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10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ZNAČAJKE DR. STRATIFIKACIJE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313" y="1071563"/>
            <a:ext cx="8786812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odnosi se na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skupine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a ne pojedince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nejednakost nije slučajna već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strukturirana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(po nekom obrascu)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stratifikacija je relativno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i trajna značajka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dr. života (nasljedna je a ne postignuta)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svakom stratifikacijskom sustavu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postoji skup ideja (ideologija)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koji opravdava i podupire nejednakosti</a:t>
            </a:r>
          </a:p>
          <a:p>
            <a:pPr marL="215900" indent="-215900">
              <a:lnSpc>
                <a:spcPct val="100000"/>
              </a:lnSpc>
              <a:spcBef>
                <a:spcPts val="30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BITNE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ZNAČAJKE: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kad god postoji društvena stratifikacija, prisutna je i društvena diferencijacija, ali </a:t>
            </a:r>
            <a:r>
              <a:rPr lang="en-US" sz="2400" u="sng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obrnuto nije slučaj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dr.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diferencijacija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se odnosi na razlike među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pojedincima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dok se dr.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stratifikacija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odnosi na razlike među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grupama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136 – 137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3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DR. STRATIFIKACIJA I DIFERENCIJACIJA</a:t>
            </a:r>
          </a:p>
        </p:txBody>
      </p:sp>
      <p:graphicFrame>
        <p:nvGraphicFramePr>
          <p:cNvPr id="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000"/>
              </p:ext>
            </p:extLst>
          </p:nvPr>
        </p:nvGraphicFramePr>
        <p:xfrm>
          <a:off x="917575" y="1554163"/>
          <a:ext cx="7680325" cy="4187065"/>
        </p:xfrm>
        <a:graphic>
          <a:graphicData uri="http://schemas.openxmlformats.org/drawingml/2006/table">
            <a:tbl>
              <a:tblPr/>
              <a:tblGrid>
                <a:gridCol w="2559050"/>
                <a:gridCol w="2560638"/>
                <a:gridCol w="2560637"/>
              </a:tblGrid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DR. SUSTAV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DR. DIFERENCIJACIJA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DR. STRATIFIKACIJA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KASTE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FEUDALIZAM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BUŠMANI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ABORIĐINI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MODERNA DRUŠTVA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66"/>
          <p:cNvSpPr>
            <a:spLocks noChangeArrowheads="1"/>
          </p:cNvSpPr>
          <p:nvPr/>
        </p:nvSpPr>
        <p:spPr bwMode="auto">
          <a:xfrm>
            <a:off x="4357688" y="1963738"/>
            <a:ext cx="439737" cy="1004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7" name="Rectangle 67"/>
          <p:cNvSpPr>
            <a:spLocks noChangeArrowheads="1"/>
          </p:cNvSpPr>
          <p:nvPr/>
        </p:nvSpPr>
        <p:spPr bwMode="auto">
          <a:xfrm>
            <a:off x="6988175" y="1963738"/>
            <a:ext cx="439738" cy="1004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8" name="Rectangle 68"/>
          <p:cNvSpPr>
            <a:spLocks noChangeArrowheads="1"/>
          </p:cNvSpPr>
          <p:nvPr/>
        </p:nvSpPr>
        <p:spPr bwMode="auto">
          <a:xfrm>
            <a:off x="4357688" y="2714625"/>
            <a:ext cx="439737" cy="1004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6988175" y="2714625"/>
            <a:ext cx="439738" cy="1004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10" name="Rectangle 70"/>
          <p:cNvSpPr>
            <a:spLocks noChangeArrowheads="1"/>
          </p:cNvSpPr>
          <p:nvPr/>
        </p:nvSpPr>
        <p:spPr bwMode="auto">
          <a:xfrm>
            <a:off x="4357688" y="3355975"/>
            <a:ext cx="439737" cy="1004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11" name="Rectangle 71"/>
          <p:cNvSpPr>
            <a:spLocks noChangeArrowheads="1"/>
          </p:cNvSpPr>
          <p:nvPr/>
        </p:nvSpPr>
        <p:spPr bwMode="auto">
          <a:xfrm>
            <a:off x="4357688" y="4032250"/>
            <a:ext cx="439737" cy="1004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12" name="Rectangle 72"/>
          <p:cNvSpPr>
            <a:spLocks noChangeArrowheads="1"/>
          </p:cNvSpPr>
          <p:nvPr/>
        </p:nvSpPr>
        <p:spPr bwMode="auto">
          <a:xfrm>
            <a:off x="4357688" y="4673600"/>
            <a:ext cx="439737" cy="1004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6988175" y="4710113"/>
            <a:ext cx="439738" cy="1004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136 – 137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8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SISTEMI DR. STRATIFIKACIJE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43188" y="2071688"/>
            <a:ext cx="1855787" cy="1928812"/>
          </a:xfrm>
          <a:prstGeom prst="rect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18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oblik dr. stratifikacije zasnovan na </a:t>
            </a:r>
            <a:r>
              <a:rPr lang="en-US" sz="22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religiji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(hinduizam)</a:t>
            </a:r>
            <a:endParaRPr lang="en-US" sz="2200" i="1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428875" y="3714750"/>
            <a:ext cx="2428875" cy="307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7188" y="928688"/>
            <a:ext cx="1928812" cy="571500"/>
          </a:xfrm>
          <a:prstGeom prst="rect">
            <a:avLst/>
          </a:prstGeom>
          <a:solidFill>
            <a:srgbClr val="000000"/>
          </a:solid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ROPSTVO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608263" y="928688"/>
            <a:ext cx="1928812" cy="5715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KASTE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92925" y="928688"/>
            <a:ext cx="1928813" cy="571500"/>
          </a:xfrm>
          <a:prstGeom prst="rect">
            <a:avLst/>
          </a:prstGeom>
          <a:solidFill>
            <a:srgbClr val="C00000"/>
          </a:solidFill>
          <a:ln w="2857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035050" y="1643063"/>
            <a:ext cx="576000" cy="28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7800" y="2071688"/>
            <a:ext cx="2286000" cy="2286000"/>
          </a:xfrm>
          <a:prstGeom prst="rect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18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ekstremni oblik dr.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nejednakosti</a:t>
            </a:r>
            <a:r>
              <a:rPr lang="en-US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(pojedinci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zakonski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„</a:t>
            </a:r>
            <a:r>
              <a:rPr lang="en-US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posjeduju”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druge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ljude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286125" y="1643063"/>
            <a:ext cx="576000" cy="28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7572375" y="1643063"/>
            <a:ext cx="576000" cy="28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858000" y="2071688"/>
            <a:ext cx="1998663" cy="1928812"/>
          </a:xfrm>
          <a:prstGeom prst="rect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18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oblik dr. stratifikacije zasnovan na </a:t>
            </a:r>
            <a:r>
              <a:rPr lang="en-US" sz="2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ekonomskim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razlikama</a:t>
            </a:r>
            <a:endParaRPr lang="en-US" sz="22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714875" y="928688"/>
            <a:ext cx="1928813" cy="571500"/>
          </a:xfrm>
          <a:prstGeom prst="rect">
            <a:avLst/>
          </a:prstGeom>
          <a:solidFill>
            <a:srgbClr val="002060"/>
          </a:solidFill>
          <a:ln w="2857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STALEŽI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392738" y="1643063"/>
            <a:ext cx="576000" cy="28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679950" y="2071688"/>
            <a:ext cx="1998663" cy="1928812"/>
          </a:xfrm>
          <a:prstGeom prst="rect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18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oblik dr. stratifikacije zasnovan na </a:t>
            </a:r>
            <a:r>
              <a:rPr lang="en-US" sz="2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vlasništvu nad zemljom</a:t>
            </a:r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1438" y="4479925"/>
            <a:ext cx="2571750" cy="1897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1438" y="4479925"/>
            <a:ext cx="2571750" cy="1897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" name="Picture 17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857750" y="4143375"/>
            <a:ext cx="4214813" cy="2605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1" name="Picture 18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 rot="875122">
            <a:off x="5919091" y="1418505"/>
            <a:ext cx="1208087" cy="1208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137 – 138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21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3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0" presetClass="entr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6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63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8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9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95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ZNAČAJKE KLASE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075" y="1071563"/>
            <a:ext cx="8909050" cy="379759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fluidnije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su</a:t>
            </a:r>
            <a:r>
              <a:rPr lang="hr-HR" sz="2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(društvena pokretljivost je češća nego u ostalim sustavima dr. stratifikacije)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klase se zasnivaju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ekonomskim razlikama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 ne na religiji ili zakonu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impersonalni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odnosi (za razliku od ropstva i feudalizma koji su zasnovani na osobnim odnosima)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 postoje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formalna ograničenja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prilikom prelaska iz jedne u drugu klasu (npr. za sklapanje braka)</a:t>
            </a:r>
            <a:endParaRPr lang="hr-HR" sz="26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46749" y="0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138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4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200" dirty="0" smtClean="0">
                <a:latin typeface="Calibri" pitchFamily="34" charset="0"/>
                <a:cs typeface="Calibri" pitchFamily="34" charset="0"/>
              </a:rPr>
              <a:t>TEORIJE STRATIFIKACIJE SUVREMENIH DRUŠTAVA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7217" y="1573231"/>
            <a:ext cx="3714750" cy="855662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FUNKCIONALISTIČKE TEORIJE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7217" y="2573356"/>
            <a:ext cx="3714750" cy="855662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MARXOVA TEORIJA KLASA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7217" y="3573481"/>
            <a:ext cx="3714750" cy="855662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TEORIJA STRATIFIKACIJE MAXA WEBERA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7217" y="4573606"/>
            <a:ext cx="3714750" cy="855662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NOVIJE TEORIJE STRATIFIKACIJE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42904" y="501668"/>
            <a:ext cx="1588" cy="1588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42904" y="501668"/>
            <a:ext cx="1588" cy="1588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643570" y="4002106"/>
            <a:ext cx="3214688" cy="855662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WRIGHTOVA TEORIJA KLASA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643570" y="5145106"/>
            <a:ext cx="3214688" cy="855662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TEORIJA SOCIJALNOG ZATVARANJA (PARKIN)</a:t>
            </a:r>
          </a:p>
        </p:txBody>
      </p:sp>
      <p:cxnSp>
        <p:nvCxnSpPr>
          <p:cNvPr id="13" name="AutoShape 10"/>
          <p:cNvCxnSpPr>
            <a:cxnSpLocks noChangeShapeType="1"/>
          </p:cNvCxnSpPr>
          <p:nvPr/>
        </p:nvCxnSpPr>
        <p:spPr bwMode="auto">
          <a:xfrm flipV="1">
            <a:off x="4286248" y="4429132"/>
            <a:ext cx="1214446" cy="428627"/>
          </a:xfrm>
          <a:prstGeom prst="straightConnector1">
            <a:avLst/>
          </a:prstGeom>
          <a:noFill/>
          <a:ln w="54720">
            <a:solidFill>
              <a:srgbClr val="FFFFFF"/>
            </a:solidFill>
            <a:round/>
            <a:headEnd/>
            <a:tailEnd type="triangle" w="med" len="med"/>
          </a:ln>
          <a:effectLst/>
        </p:spPr>
      </p:cxn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286248" y="5214950"/>
            <a:ext cx="1214446" cy="428628"/>
          </a:xfrm>
          <a:prstGeom prst="line">
            <a:avLst/>
          </a:prstGeom>
          <a:noFill/>
          <a:ln w="54720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138 – 143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54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FUNKCIONALISTI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281" y="908721"/>
            <a:ext cx="8786843" cy="5734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stratifikacija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nužna</a:t>
            </a: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radi popunjavanja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najvažnijih položaja u društvu</a:t>
            </a: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sposobniji članovi</a:t>
            </a:r>
            <a:r>
              <a:rPr lang="hr-HR" sz="2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društva dobivaju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bolje pozicije</a:t>
            </a: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nejednake nagrade</a:t>
            </a:r>
            <a:r>
              <a:rPr lang="hr-HR" sz="2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su nužne </a:t>
            </a: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radi učinkovitijeg obavljanja zadataka </a:t>
            </a:r>
            <a:r>
              <a:rPr lang="hr-HR" sz="25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(različite plaće doktorima i trgovcima)</a:t>
            </a: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ako su najvažniji dr. položaji ujedno I najnagrađivaniji, onda će ljudi biti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motiviraniji</a:t>
            </a: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zauzimati te položaje</a:t>
            </a:r>
          </a:p>
          <a:p>
            <a:pPr marL="431800" lvl="1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5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nejed</a:t>
            </a: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nake</a:t>
            </a:r>
            <a:r>
              <a:rPr lang="en-US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5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nagrade</a:t>
            </a:r>
            <a:r>
              <a:rPr lang="en-US" sz="25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5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kao</a:t>
            </a:r>
            <a:r>
              <a:rPr lang="en-US" sz="25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5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poticaj</a:t>
            </a:r>
            <a:r>
              <a:rPr lang="en-US" sz="25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ljudima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stratifikacija</a:t>
            </a:r>
            <a:r>
              <a:rPr lang="en-US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5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 bitna za </a:t>
            </a:r>
            <a:r>
              <a:rPr lang="en-US" sz="25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opstanak društva u</a:t>
            </a:r>
            <a:r>
              <a:rPr lang="en-US" sz="25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cjelini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(kao stroj i kotačići stroja)</a:t>
            </a:r>
            <a:endParaRPr lang="en-US" sz="2500" i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6289" y="4797152"/>
            <a:ext cx="853418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138 – 139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8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KRITIKA FUNKCIONALISTA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04" y="908720"/>
            <a:ext cx="9036496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kako odrediti funkcionalnu važnost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pojedinog zanimanja za društvo?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(zašto bi liječnik trebao biti funkcionalno važniji od smetlara)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 koga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 funkcionalno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važna stratifikacija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?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(koje slojeve društva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en-US" sz="2400" i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imaju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li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svi jednake životne šanse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 postići najbolje pozicije u društvu? </a:t>
            </a:r>
            <a:r>
              <a:rPr lang="en-US" sz="2400" i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(hoće li svi talentirani ljudi imati jednake šanse za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ostvariti 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svoj </a:t>
            </a:r>
            <a:r>
              <a:rPr lang="en-US" sz="2400" i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potencijal)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4976" y="3284984"/>
            <a:ext cx="381951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646749" y="0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MARXOVA TEORIJA KLASA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504" y="908721"/>
            <a:ext cx="9036495" cy="2592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stratifikacija </a:t>
            </a:r>
            <a:r>
              <a:rPr lang="en-US" sz="26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odraz suprostavljenih interesa </a:t>
            </a:r>
            <a:r>
              <a:rPr lang="en-US" sz="26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različitih dr. grupa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dvije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klase</a:t>
            </a:r>
            <a:r>
              <a:rPr lang="en-US" sz="2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6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vlasnici sredstava za proizvodnju (kapitalisti, buržoazija) i radna snaga (proletarijat)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klasna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borba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klasa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 sebi </a:t>
            </a:r>
            <a:r>
              <a:rPr lang="hr-H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en-US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klasa za sebe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472" y="3861048"/>
            <a:ext cx="1819341" cy="992176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KLASA PO SEBI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75463" y="3861048"/>
            <a:ext cx="1754189" cy="992176"/>
          </a:xfrm>
          <a:prstGeom prst="rect">
            <a:avLst/>
          </a:prstGeom>
          <a:solidFill>
            <a:srgbClr val="336600"/>
          </a:solidFill>
          <a:ln w="19050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KLASA ZA SEBE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66351" y="3861048"/>
            <a:ext cx="1933575" cy="992176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KLASNA SVIJEST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621392" y="4035665"/>
            <a:ext cx="714380" cy="64294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730505" y="4035665"/>
            <a:ext cx="714380" cy="64294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857884" y="5072074"/>
            <a:ext cx="3286115" cy="1571612"/>
            <a:chOff x="5857884" y="5143536"/>
            <a:chExt cx="3286115" cy="1571612"/>
          </a:xfrm>
        </p:grpSpPr>
        <p:sp>
          <p:nvSpPr>
            <p:cNvPr id="12" name="TextBox 11"/>
            <p:cNvSpPr txBox="1"/>
            <p:nvPr/>
          </p:nvSpPr>
          <p:spPr>
            <a:xfrm>
              <a:off x="5857884" y="5371967"/>
              <a:ext cx="3286115" cy="12003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organizirana dr. grupa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koja se bori za promjenu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društva, tj. ukidanje 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kapitalizma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000760" y="5143536"/>
              <a:ext cx="3000396" cy="15716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5720" y="5072062"/>
            <a:ext cx="2357454" cy="1571636"/>
            <a:chOff x="285720" y="5143512"/>
            <a:chExt cx="2357454" cy="1714512"/>
          </a:xfrm>
        </p:grpSpPr>
        <p:sp>
          <p:nvSpPr>
            <p:cNvPr id="15" name="TextBox 14"/>
            <p:cNvSpPr txBox="1"/>
            <p:nvPr/>
          </p:nvSpPr>
          <p:spPr>
            <a:xfrm>
              <a:off x="285720" y="5377323"/>
              <a:ext cx="2357454" cy="13094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skupina ljudi koji 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se nalaze u istom 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ekonomskom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položaju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57158" y="5143512"/>
              <a:ext cx="2214578" cy="17145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86116" y="5072062"/>
            <a:ext cx="2500329" cy="1571636"/>
            <a:chOff x="214282" y="5143512"/>
            <a:chExt cx="2500329" cy="1714512"/>
          </a:xfrm>
        </p:grpSpPr>
        <p:sp>
          <p:nvSpPr>
            <p:cNvPr id="18" name="TextBox 17"/>
            <p:cNvSpPr txBox="1"/>
            <p:nvPr/>
          </p:nvSpPr>
          <p:spPr>
            <a:xfrm>
              <a:off x="214282" y="5352357"/>
              <a:ext cx="2500329" cy="13094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organiziraju se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u sindikate i 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radničke političke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stranke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57158" y="5143512"/>
              <a:ext cx="2214578" cy="17145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139 – 141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4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KRITIKA MARXA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1071563"/>
            <a:ext cx="8964488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 determinizam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(postoje i drugi izvori stratifikacije i sukoba među klasama – religija, rasa, nacionalnost, etnicitet...)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postojanje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srednje klase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(ne posjeduju sredstva za proizvodnju ali im je dr. položaj i moć bolja/veća od radničke klase)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socijalističke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države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ukidanje privatnog vlasništva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(nejednakosti u vlasništvu pretvorene u nejednakosti u političkoj moći)</a:t>
            </a:r>
            <a:endParaRPr lang="hr-HR" sz="2400" i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140 – 141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DRUŠTVENE NEJEDNAKOSTI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71546"/>
            <a:ext cx="9036528" cy="56436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antičko shvaćanje nejednakosti </a:t>
            </a: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– zasnovano na prirodi, </a:t>
            </a:r>
          </a:p>
          <a:p>
            <a:pPr>
              <a:buNone/>
            </a:pP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tj.  proizvod su prirodnih razlika među ljudima</a:t>
            </a:r>
          </a:p>
          <a:p>
            <a:pPr>
              <a:spcBef>
                <a:spcPts val="1800"/>
              </a:spcBef>
              <a:buNone/>
            </a:pP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	</a:t>
            </a:r>
            <a:r>
              <a:rPr lang="hr-HR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„</a:t>
            </a:r>
            <a:r>
              <a:rPr lang="vi-VN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Prema tome je jasno da po prirodi postoje slobodni ljudi i robovi, te da je ropstvo pravedno i prihvatljivo za potonje. Isto tako, odnos muškarca i žene je po prirodi takav da je jedan superioran, a drugi inferioran, jedan dominira, a drugi je podčinjen.” – </a:t>
            </a:r>
            <a:r>
              <a:rPr lang="vi-VN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Aristotel</a:t>
            </a:r>
            <a:endParaRPr lang="vi-VN" sz="2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spcBef>
                <a:spcPts val="4200"/>
              </a:spcBef>
              <a:buNone/>
            </a:pP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18. st. – ideja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Prirodnog prava </a:t>
            </a: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– svi ljudi su po prirodi jednaki </a:t>
            </a:r>
            <a:endParaRPr lang="hr-HR" sz="2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buSzPct val="100000"/>
              <a:buFont typeface="Arial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</a:t>
            </a: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eklaracija o pravima čovjeka i građanina</a:t>
            </a:r>
            <a:endParaRPr lang="hr-HR" sz="2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buSzPct val="100000"/>
              <a:buFont typeface="Arial" pitchFamily="34" charset="0"/>
              <a:buChar char="–"/>
            </a:pPr>
            <a:r>
              <a:rPr lang="vi-VN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John Locke, Jean-Jacques Rousseau i Thomas Hobbes</a:t>
            </a:r>
          </a:p>
          <a:p>
            <a:pPr>
              <a:spcBef>
                <a:spcPts val="2400"/>
              </a:spcBef>
              <a:buNone/>
            </a:pPr>
            <a:r>
              <a:rPr lang="hr-HR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	</a:t>
            </a:r>
            <a:r>
              <a:rPr lang="vi-VN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Ako su ljudi po prirodi jednaki, zašto onda postoj</a:t>
            </a:r>
            <a:r>
              <a:rPr lang="hr-HR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i</a:t>
            </a:r>
            <a:r>
              <a:rPr lang="vi-VN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društven</a:t>
            </a:r>
            <a:r>
              <a:rPr lang="hr-HR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</a:t>
            </a:r>
            <a:r>
              <a:rPr lang="vi-VN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nejednakost? </a:t>
            </a:r>
            <a:endParaRPr lang="hr-HR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67671" y="3934180"/>
            <a:ext cx="8608715" cy="1588"/>
          </a:xfrm>
          <a:prstGeom prst="line">
            <a:avLst/>
          </a:prstGeom>
          <a:noFill/>
          <a:ln w="1270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132 – 133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5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WEBEROVA TEORIJA STRATIFIKACIJE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075" y="980728"/>
            <a:ext cx="8909050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osim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ekonomske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postoje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socijalna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čka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dimenzija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stratifikacije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</a:t>
            </a:r>
            <a:r>
              <a:rPr lang="hr-HR" sz="2400" dirty="0" smtClean="0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DRUŠTVENA PORETKA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 položaj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 stratifikacijskoj ljestvici 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ovisi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kombinaciji tih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triju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poredaka</a:t>
            </a:r>
            <a:endParaRPr lang="en-US" sz="24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2100" y="4251408"/>
            <a:ext cx="2103438" cy="839787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SOCIJALNI POREDAK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46455" y="4243470"/>
            <a:ext cx="1933575" cy="855662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STATUSNE GRUPE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5750" y="3003549"/>
            <a:ext cx="2103438" cy="839788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EKONOMSKI POREDAK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36930" y="2995612"/>
            <a:ext cx="1933575" cy="855662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638" y="5537191"/>
            <a:ext cx="2103437" cy="839788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POLITIČKI POREDAK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28992" y="5529254"/>
            <a:ext cx="1933575" cy="855662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POLITIČKE STRANKE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715008" y="2966243"/>
            <a:ext cx="3078162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ljudi koji imaju slične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ekonomske uvjete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uvjete života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715008" y="4187119"/>
            <a:ext cx="3140075" cy="968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ljudi koji imaju sličan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stil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života</a:t>
            </a:r>
            <a:r>
              <a:rPr lang="hr-HR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hr-HR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osjećaj pripadnosti</a:t>
            </a:r>
            <a:r>
              <a:rPr lang="hr-HR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(statusnu situaciju)</a:t>
            </a:r>
            <a:endParaRPr lang="hr-HR" sz="22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715008" y="5469724"/>
            <a:ext cx="3078162" cy="9747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usmjerene na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stjecanje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moći u društvu</a:t>
            </a:r>
            <a:r>
              <a:rPr lang="hr-HR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tj.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utjecanju na dr. život</a:t>
            </a:r>
            <a:endParaRPr lang="hr-HR" sz="22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571736" y="3069825"/>
            <a:ext cx="714380" cy="70723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571736" y="4317683"/>
            <a:ext cx="714380" cy="70723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2571736" y="5603467"/>
            <a:ext cx="714380" cy="70723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141 – 142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3" grpId="0" build="allAtOnce"/>
      <p:bldP spid="14" grpId="0" build="allAtOnce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WRIGHTOVA TEORIJA KLASA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281" y="785794"/>
            <a:ext cx="8786843" cy="6000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Erik Olin </a:t>
            </a:r>
            <a:r>
              <a:rPr lang="hr-HR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Wright</a:t>
            </a:r>
          </a:p>
          <a:p>
            <a:pPr marL="360000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3 dimenzije kontrole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nad ekonomskim resursima:</a:t>
            </a:r>
          </a:p>
          <a:p>
            <a:pPr marL="12001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kontrola nad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investicijama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tj.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novčanim kapitalom</a:t>
            </a:r>
          </a:p>
          <a:p>
            <a:pPr marL="12001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kontrola nad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fizičkim sredstvima za proizvodnju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(zemlja, tvornice, uredi...)</a:t>
            </a:r>
          </a:p>
          <a:p>
            <a:pPr marL="12001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kontrola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nad radnom snagom</a:t>
            </a:r>
          </a:p>
          <a:p>
            <a:pPr marL="360000" lvl="0" indent="-3600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kapitalistička klasa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ima kontrolu nad svim dimenzijama</a:t>
            </a:r>
          </a:p>
          <a:p>
            <a:pPr marL="360000" lvl="0" indent="-3600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radnici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– posjeduju samo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radnu snagu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koju prodaju</a:t>
            </a:r>
          </a:p>
          <a:p>
            <a:pPr marL="360000" lvl="0" indent="-3600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sitni kapitalisti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rade na vlastitim sredstvima za proizvodnju (obrtnici i poduzetnici)</a:t>
            </a:r>
          </a:p>
          <a:p>
            <a:pPr marL="360000" lvl="0" indent="-3600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BAZIČNA KLASNA LOKACIJA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jasno određeni položaji u društvu s obzirom na klasni položaj (imaju je navedene tri klase)</a:t>
            </a:r>
          </a:p>
          <a:p>
            <a:pPr marL="360000" lvl="0" indent="-3600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KONTRADIKTORNA KLASNA LOKACIJA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nejasno određen položaj u društvu, ima značajke dvaju bazičnih klasa </a:t>
            </a:r>
            <a:r>
              <a:rPr lang="hr-HR" sz="22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(službenici, stručnjaci, nadzornici, menadžeri...)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46748" y="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68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TEORIJA SOCIJALNOG ZATVARANJA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281" y="928694"/>
            <a:ext cx="8786843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Frank </a:t>
            </a:r>
            <a:r>
              <a:rPr lang="hr-HR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Parkin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DRUŠTVENO ZATVARANJE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proces kojim grupe nastoje zadržati isključivu kontrolu nad resursima ograničavajući lm pristup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(jezik, vjera, etnicitet, bogatstvo...)</a:t>
            </a:r>
          </a:p>
          <a:p>
            <a:pPr marL="360000" indent="-360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2 tipa društvenog zatvaranja:</a:t>
            </a:r>
          </a:p>
          <a:p>
            <a:pPr marL="12001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isključivanje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odvajaju nepripadnike i sprječavaju im pristup resursima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bjelački sindikat u SAD-u)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</a:p>
          <a:p>
            <a:pPr marL="12001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uzurpacija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nastojanje manje povlaštenih da prisvoje resurse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borba crnaca za punopravno članstvo u sindikatima)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dvostruko zatvaranje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istovremeno korištenje obaju strategija dr. zatvaranja (isključivanje i uzurpacija)</a:t>
            </a:r>
          </a:p>
          <a:p>
            <a:pPr marL="1200150" lvl="1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npr. sindikat koji se bori za bolja prava radnika, a istovremeno brani pristup pripadnicima etničkih manjina</a:t>
            </a:r>
            <a:endParaRPr lang="hr-HR" sz="22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142 – 143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9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SOCIJALNA POKRETLJIVOST (MOBILNOST)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28694"/>
            <a:ext cx="9143999" cy="5668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SOCIJALNA POKRETLJIVOST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pomicanje pojedinca ili grupe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između različitih socioekonomskih položaja</a:t>
            </a:r>
          </a:p>
          <a:p>
            <a:pPr marL="110295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vertikalna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horizontalna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socijalna pokretljivost</a:t>
            </a:r>
          </a:p>
          <a:p>
            <a:pPr marL="360000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razlikujemo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OTVORENA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ZATVORENA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društva</a:t>
            </a:r>
          </a:p>
          <a:p>
            <a:pPr marL="90000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OTVORENA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društva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stratifikacijski sustav unutar kojeg se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dr. položaj relativno lako mijenja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(velika vertikalna mobilnost)</a:t>
            </a:r>
            <a:endParaRPr lang="hr-HR" sz="2400" b="1" i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0000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ZATVORENA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društva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stratifikacijski sustav unutar kojeg se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otežava ili ograničava mobilnost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(dr. položaj se nasljeđuje)</a:t>
            </a:r>
          </a:p>
          <a:p>
            <a:pPr marL="360000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MERITOKRATSKA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društva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(eng. merit – zasluga)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otvorena društva u kojima položaj pojedinca ovisi o osobnom postignuću, trudu i zaslugama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46748" y="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7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SOCIJALNA POKRETLJIVOST (MOBILNOST)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1000132"/>
            <a:ext cx="9143999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VERTIKALNA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pokretljivost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– pomicanje prema gore ili prema dolje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 stratifikacijskoj ljestvici </a:t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(povećanjem odnosno smanjenjem bogatstva, prestiža ili dr. moći)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HORIZONTALNA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pokretljivost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– kretanje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 prostoru </a:t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(npr. selidbe u drugi grad ili regiju, ili migraciju u inozemstvo)</a:t>
            </a:r>
          </a:p>
          <a:p>
            <a:pPr marL="360000" indent="-360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intra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generacijska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unutargeneracijska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) i </a:t>
            </a:r>
            <a:r>
              <a:rPr lang="hr-H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generacijska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međugeneracijska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UNUTARGENERACIJSKA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koliko se neki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pojedinac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pomicao na stratifikacijskoj ljestvici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 svom životu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MEĐUGENERACIJSKA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usporedba pomicanja na stratifikacijskoj ljestvici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između roditelja i njihove djece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151 – 152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7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APSOLUTNA I RELATIVNA MOBILNOST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1000132"/>
            <a:ext cx="9143999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APSOLUTNA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pokretljivost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postotak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pojedinaca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u nekoj kategoriji koji su bili mobilni (uzlazno i silazno)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sin smetlara je postao liječnik)</a:t>
            </a:r>
          </a:p>
          <a:p>
            <a:pPr marL="817200" lvl="1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posljedica u promjeni strukture zanimanja u modernim društvima</a:t>
            </a:r>
          </a:p>
          <a:p>
            <a:pPr marL="360000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RELATIVNA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pokretljivost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šanse za mobilnost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jedne 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dr. grupe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u odnosu na drugu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šanse sina manualnog radnika da se popne na administrativna zanimanja su manje od šansi sina administrativnog zanimanja)</a:t>
            </a:r>
          </a:p>
          <a:p>
            <a:pPr marL="817200" lvl="1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posljedica je različitih šansi za pripadnike različitih grupa</a:t>
            </a:r>
          </a:p>
          <a:p>
            <a:pPr marL="817200" lvl="1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koeficijent vjerojatnosti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46749" y="0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8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KORISNI LINKOVI 		   </a:t>
            </a:r>
            <a:r>
              <a:rPr lang="hr-HR" sz="2800" b="0" i="1" dirty="0" smtClean="0">
                <a:latin typeface="Calibri" pitchFamily="34" charset="0"/>
                <a:cs typeface="Calibri" pitchFamily="34" charset="0"/>
              </a:rPr>
              <a:t>(za lakše učenje)</a:t>
            </a:r>
            <a:endParaRPr lang="hr-HR" sz="4000" b="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1000132"/>
            <a:ext cx="9143999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DRUŠTVENA STRATIFIKACIJA 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(10:41 min)</a:t>
            </a:r>
          </a:p>
          <a:p>
            <a:pPr marL="817200" lvl="1" indent="-3600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2"/>
              </a:rPr>
              <a:t>https://youtu.be/SlkIKCMt-Fs</a:t>
            </a:r>
            <a:endParaRPr lang="hr-HR" dirty="0">
              <a:solidFill>
                <a:schemeClr val="bg1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DRUŠTVENA MOBILNOST 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(9:02 min)</a:t>
            </a:r>
          </a:p>
          <a:p>
            <a:pPr marL="817200" lvl="1" indent="-3600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3"/>
              </a:rPr>
              <a:t>https://youtu.be/GjuV-XdYHhA</a:t>
            </a:r>
            <a:endParaRPr lang="hr-HR" dirty="0">
              <a:solidFill>
                <a:schemeClr val="bg1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UNUTARGENERACIJSKA I MEĐUGENERACIJSKA MOBILNOST 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(3:31 min)</a:t>
            </a:r>
          </a:p>
          <a:p>
            <a:pPr marL="817200" lvl="1" indent="-3600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4"/>
              </a:rPr>
              <a:t>https://</a:t>
            </a:r>
            <a:r>
              <a:rPr lang="hr-HR" dirty="0" smtClean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4"/>
              </a:rPr>
              <a:t>youtu.be/fAUUHCZMJH8</a:t>
            </a:r>
            <a:endParaRPr lang="hr-HR" dirty="0">
              <a:solidFill>
                <a:schemeClr val="bg1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567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DRUŠTVENE NEJEDNAKOSTI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252520" cy="5643602"/>
          </a:xfrm>
        </p:spPr>
        <p:txBody>
          <a:bodyPr>
            <a:noAutofit/>
          </a:bodyPr>
          <a:lstStyle/>
          <a:p>
            <a:pPr marL="360000" indent="-288000"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ŽIVOTNE ŠANSE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mogućnosti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izgledi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osobe da stekne prihode, obrazovanje, stanovanje, zdravlje i ostale vrijedne stvari</a:t>
            </a:r>
          </a:p>
          <a:p>
            <a:pPr marL="900000" lvl="2" indent="-288000"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životne šanse ovise o organizaciji društva</a:t>
            </a:r>
          </a:p>
          <a:p>
            <a:pPr marL="360000" indent="-288000">
              <a:spcBef>
                <a:spcPts val="1800"/>
              </a:spcBef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Thomasa H. </a:t>
            </a:r>
            <a:r>
              <a:rPr lang="en-US" sz="2400" b="1" i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Marshall</a:t>
            </a:r>
          </a:p>
          <a:p>
            <a:pPr marL="360000" indent="-288000"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ideja jednakosti se javlja kao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ideja</a:t>
            </a: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građanstva</a:t>
            </a:r>
          </a:p>
          <a:p>
            <a:pPr marL="360000" indent="-288000">
              <a:spcBef>
                <a:spcPts val="1800"/>
              </a:spcBef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GRAĐANSTVO</a:t>
            </a:r>
            <a:r>
              <a:rPr lang="en-US" sz="2400" b="1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(eng . citizenship) 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status je osobe koja je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punopravni član zajednice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(stječe se punoljetnošću)</a:t>
            </a:r>
          </a:p>
          <a:p>
            <a:pPr marL="360000" lvl="1" indent="-288000">
              <a:spcBef>
                <a:spcPts val="1800"/>
              </a:spcBef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tri komponente građanstva:</a:t>
            </a:r>
          </a:p>
          <a:p>
            <a:pPr marL="1080000" lvl="4" indent="-468000">
              <a:lnSpc>
                <a:spcPct val="100000"/>
              </a:lnSpc>
              <a:buClr>
                <a:schemeClr val="tx1"/>
              </a:buClr>
              <a:buFont typeface="Lucida Sans" pitchFamily="32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građanska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prava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(individualne slobode i jednakosti)</a:t>
            </a:r>
            <a:endParaRPr lang="en-US" sz="2400" i="1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80000" lvl="4" indent="-468000">
              <a:lnSpc>
                <a:spcPct val="100000"/>
              </a:lnSpc>
              <a:buClr>
                <a:schemeClr val="tx1"/>
              </a:buClr>
              <a:buFont typeface="Lucida Sans" pitchFamily="32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prava (političko građanstvo)</a:t>
            </a:r>
          </a:p>
          <a:p>
            <a:pPr marL="1080000" lvl="4" indent="-468000">
              <a:lnSpc>
                <a:spcPct val="100000"/>
              </a:lnSpc>
              <a:buClr>
                <a:schemeClr val="tx1"/>
              </a:buClr>
              <a:buFont typeface="Lucida Sans" pitchFamily="32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socijalna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prava (socijalno građanstvo)</a:t>
            </a:r>
            <a:endParaRPr lang="en-US" sz="24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TRI KONCEPCIJE JEDNAKOSTI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313" y="980728"/>
            <a:ext cx="2857500" cy="1000125"/>
          </a:xfrm>
          <a:prstGeom prst="rect">
            <a:avLst/>
          </a:prstGeom>
          <a:solidFill>
            <a:srgbClr val="002060"/>
          </a:solidFill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JEDNAKOST </a:t>
            </a:r>
            <a:r>
              <a:rPr lang="en-US" sz="20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000" b="1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ŠANSI</a:t>
            </a:r>
            <a:endParaRPr lang="en-US" sz="28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97225" y="980728"/>
            <a:ext cx="2857500" cy="1000125"/>
          </a:xfrm>
          <a:prstGeom prst="rect">
            <a:avLst/>
          </a:prstGeom>
          <a:solidFill>
            <a:srgbClr val="002060"/>
          </a:solidFill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JEDNAKOST </a:t>
            </a:r>
            <a:r>
              <a:rPr lang="en-US" sz="3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STARTA</a:t>
            </a:r>
            <a:endParaRPr lang="en-US" sz="28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43625" y="980728"/>
            <a:ext cx="2857500" cy="1000125"/>
          </a:xfrm>
          <a:prstGeom prst="rect">
            <a:avLst/>
          </a:prstGeom>
          <a:solidFill>
            <a:srgbClr val="002060"/>
          </a:solidFill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JEDNAKOST</a:t>
            </a:r>
            <a:r>
              <a:rPr lang="en-US" sz="28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3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REZULTATA</a:t>
            </a:r>
            <a:endParaRPr lang="en-US" sz="28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4282" y="1980843"/>
            <a:ext cx="2857500" cy="285750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180000" rIns="90000" bIns="45000"/>
          <a:lstStyle/>
          <a:p>
            <a:pPr marL="215900" indent="-215900">
              <a:lnSpc>
                <a:spcPct val="100000"/>
              </a:lnSpc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položaji trebaju biti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jednako dostupni svima</a:t>
            </a:r>
            <a:r>
              <a:rPr lang="en-US" sz="2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bez obzira na životne prilike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sposobnosti i talent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197225" y="1980853"/>
            <a:ext cx="2857500" cy="285750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180000" rIns="90000" bIns="45000"/>
          <a:lstStyle/>
          <a:p>
            <a:pPr marL="215900" indent="-215900">
              <a:lnSpc>
                <a:spcPct val="100000"/>
              </a:lnSpc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jednakost šansi vrijedi samo ako ljudi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startaju s istog položaja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svi kreću s iste startne crte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143625" y="1980853"/>
            <a:ext cx="2857500" cy="285750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180000" rIns="90000" bIns="45000"/>
          <a:lstStyle/>
          <a:p>
            <a:pPr marL="215900" indent="-215900">
              <a:lnSpc>
                <a:spcPct val="100000"/>
              </a:lnSpc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svi trebaju uživati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 standard i životne šanse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svi moraju imati jednake nagrade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en-US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 uspješni i neuspješni)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67544" y="5089178"/>
            <a:ext cx="2856056" cy="571500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8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UNIVERZALIZAM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67544" y="5946428"/>
            <a:ext cx="2856056" cy="571500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8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PARTIKULARIZAM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3571875" y="5158035"/>
            <a:ext cx="428625" cy="432198"/>
          </a:xfrm>
          <a:prstGeom prst="right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571875" y="6015285"/>
            <a:ext cx="428625" cy="432198"/>
          </a:xfrm>
          <a:prstGeom prst="right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143375" y="4981228"/>
            <a:ext cx="4857750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svi ljudi se tretiraju na </a:t>
            </a:r>
            <a:r>
              <a:rPr lang="en-US" sz="2200" b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jednak način</a:t>
            </a: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bez obzira na posebnosti i osobine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143375" y="5838478"/>
            <a:ext cx="478472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200" b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ograničavanje</a:t>
            </a: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mogućnosti nekim dr. grupama ili kategorijama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69531" y="4023538"/>
            <a:ext cx="1934917" cy="270118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5604" y="4023540"/>
            <a:ext cx="1934917" cy="2701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133 – 134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5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DRUŠTVENI POLOŽAJ 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980728"/>
            <a:ext cx="9144032" cy="3096344"/>
          </a:xfrm>
        </p:spPr>
        <p:txBody>
          <a:bodyPr>
            <a:noAutofit/>
          </a:bodyPr>
          <a:lstStyle/>
          <a:p>
            <a:pPr marL="324000" indent="-324000">
              <a:buClr>
                <a:schemeClr val="tx1"/>
              </a:buClr>
              <a:buSzPct val="100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 POLOŽAJ</a:t>
            </a:r>
            <a:r>
              <a:rPr lang="en-US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„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kućice ili prazna mjesta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”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u koja smještamo ljude</a:t>
            </a:r>
          </a:p>
          <a:p>
            <a:pPr marL="900000" lvl="2" indent="-324000"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kategorije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ljudi koji obavljaju slične funkcije 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(učenik, liječnik...)</a:t>
            </a:r>
          </a:p>
          <a:p>
            <a:pPr marL="900000" lvl="2" indent="-324000"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elementi od kojih se sastoji socijalna struktura</a:t>
            </a:r>
          </a:p>
          <a:p>
            <a:pPr marL="900000" lvl="2" indent="-324000"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razlika između zanimanja i društvenog položaja</a:t>
            </a:r>
          </a:p>
          <a:p>
            <a:pPr marL="324000" indent="-324000">
              <a:spcBef>
                <a:spcPts val="1200"/>
              </a:spcBef>
              <a:buClr>
                <a:schemeClr val="tx1"/>
              </a:buClr>
              <a:buSzPct val="100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 STATUS</a:t>
            </a:r>
            <a:r>
              <a:rPr lang="en-US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 položaj koji je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vrednovan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(rangiran više ili niže na nekoj ljestvici vrijednosti)</a:t>
            </a:r>
            <a:endParaRPr lang="en-US" sz="2400" i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85813" y="4294342"/>
            <a:ext cx="7635875" cy="2322358"/>
            <a:chOff x="785813" y="4294342"/>
            <a:chExt cx="7635875" cy="2322358"/>
          </a:xfrm>
        </p:grpSpPr>
        <p:grpSp>
          <p:nvGrpSpPr>
            <p:cNvPr id="38" name="Group 37"/>
            <p:cNvGrpSpPr/>
            <p:nvPr/>
          </p:nvGrpSpPr>
          <p:grpSpPr>
            <a:xfrm>
              <a:off x="785813" y="4294342"/>
              <a:ext cx="1349375" cy="1063471"/>
              <a:chOff x="785813" y="4294342"/>
              <a:chExt cx="1349375" cy="1063471"/>
            </a:xfrm>
          </p:grpSpPr>
          <p:sp>
            <p:nvSpPr>
              <p:cNvPr id="4" name="AutoShape 3"/>
              <p:cNvSpPr>
                <a:spLocks noChangeArrowheads="1"/>
              </p:cNvSpPr>
              <p:nvPr/>
            </p:nvSpPr>
            <p:spPr bwMode="auto">
              <a:xfrm>
                <a:off x="785813" y="4294342"/>
                <a:ext cx="1349375" cy="382588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931863" y="4659313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357438" y="4294342"/>
              <a:ext cx="1349375" cy="1063471"/>
              <a:chOff x="2357438" y="4294342"/>
              <a:chExt cx="1349375" cy="1063471"/>
            </a:xfrm>
          </p:grpSpPr>
          <p:sp>
            <p:nvSpPr>
              <p:cNvPr id="6" name="AutoShape 5"/>
              <p:cNvSpPr>
                <a:spLocks noChangeArrowheads="1"/>
              </p:cNvSpPr>
              <p:nvPr/>
            </p:nvSpPr>
            <p:spPr bwMode="auto">
              <a:xfrm>
                <a:off x="2357438" y="4294342"/>
                <a:ext cx="1349375" cy="382588"/>
              </a:xfrm>
              <a:prstGeom prst="triangle">
                <a:avLst>
                  <a:gd name="adj" fmla="val 49232"/>
                </a:avLst>
              </a:prstGeom>
              <a:solidFill>
                <a:srgbClr val="FFFFFF"/>
              </a:solidFill>
              <a:ln w="57240">
                <a:solidFill>
                  <a:srgbClr val="375BB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503488" y="4659313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929063" y="4294342"/>
              <a:ext cx="1349375" cy="1063471"/>
              <a:chOff x="3929063" y="4294342"/>
              <a:chExt cx="1349375" cy="1063471"/>
            </a:xfrm>
          </p:grpSpPr>
          <p:sp>
            <p:nvSpPr>
              <p:cNvPr id="8" name="AutoShape 7"/>
              <p:cNvSpPr>
                <a:spLocks noChangeArrowheads="1"/>
              </p:cNvSpPr>
              <p:nvPr/>
            </p:nvSpPr>
            <p:spPr bwMode="auto">
              <a:xfrm>
                <a:off x="3929063" y="4294342"/>
                <a:ext cx="1349375" cy="382588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4076700" y="4659313"/>
                <a:ext cx="1055688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500688" y="4294342"/>
              <a:ext cx="1349375" cy="1063471"/>
              <a:chOff x="5500688" y="4294342"/>
              <a:chExt cx="1349375" cy="1063471"/>
            </a:xfrm>
          </p:grpSpPr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5500688" y="4294342"/>
                <a:ext cx="1349375" cy="382588"/>
              </a:xfrm>
              <a:prstGeom prst="triangle">
                <a:avLst>
                  <a:gd name="adj" fmla="val 50124"/>
                </a:avLst>
              </a:prstGeom>
              <a:solidFill>
                <a:srgbClr val="FFFFFF"/>
              </a:solidFill>
              <a:ln w="57240">
                <a:solidFill>
                  <a:srgbClr val="FFC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5646738" y="4659313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072313" y="4294342"/>
              <a:ext cx="1349375" cy="1063471"/>
              <a:chOff x="7072313" y="4294342"/>
              <a:chExt cx="1349375" cy="1063471"/>
            </a:xfrm>
          </p:grpSpPr>
          <p:sp>
            <p:nvSpPr>
              <p:cNvPr id="12" name="AutoShape 11"/>
              <p:cNvSpPr>
                <a:spLocks noChangeArrowheads="1"/>
              </p:cNvSpPr>
              <p:nvPr/>
            </p:nvSpPr>
            <p:spPr bwMode="auto">
              <a:xfrm>
                <a:off x="7072313" y="4294342"/>
                <a:ext cx="1349375" cy="382588"/>
              </a:xfrm>
              <a:prstGeom prst="triangle">
                <a:avLst>
                  <a:gd name="adj" fmla="val 47449"/>
                </a:avLst>
              </a:prstGeom>
              <a:solidFill>
                <a:srgbClr val="FFFFFF"/>
              </a:solidFill>
              <a:ln w="57240">
                <a:solidFill>
                  <a:srgbClr val="9CB08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7218363" y="4659313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785813" y="5545138"/>
              <a:ext cx="1349375" cy="1071562"/>
              <a:chOff x="785813" y="5545138"/>
              <a:chExt cx="1349375" cy="1071562"/>
            </a:xfrm>
          </p:grpSpPr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785813" y="5545138"/>
                <a:ext cx="1349375" cy="382587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931863" y="5918200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357438" y="5545138"/>
              <a:ext cx="1349375" cy="1071562"/>
              <a:chOff x="2357438" y="5545138"/>
              <a:chExt cx="1349375" cy="1071562"/>
            </a:xfrm>
          </p:grpSpPr>
          <p:sp>
            <p:nvSpPr>
              <p:cNvPr id="16" name="AutoShape 15"/>
              <p:cNvSpPr>
                <a:spLocks noChangeArrowheads="1"/>
              </p:cNvSpPr>
              <p:nvPr/>
            </p:nvSpPr>
            <p:spPr bwMode="auto">
              <a:xfrm>
                <a:off x="2357438" y="5545138"/>
                <a:ext cx="1349375" cy="382587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503488" y="5918200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929063" y="5545138"/>
              <a:ext cx="1349375" cy="1071562"/>
              <a:chOff x="3929063" y="5545138"/>
              <a:chExt cx="1349375" cy="1071562"/>
            </a:xfrm>
          </p:grpSpPr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>
                <a:off x="3929063" y="5545138"/>
                <a:ext cx="1349375" cy="382587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076700" y="5918200"/>
                <a:ext cx="1055688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500688" y="5545138"/>
              <a:ext cx="1349375" cy="1071562"/>
              <a:chOff x="5500688" y="5545138"/>
              <a:chExt cx="1349375" cy="1071562"/>
            </a:xfrm>
          </p:grpSpPr>
          <p:sp>
            <p:nvSpPr>
              <p:cNvPr id="20" name="AutoShape 19"/>
              <p:cNvSpPr>
                <a:spLocks noChangeArrowheads="1"/>
              </p:cNvSpPr>
              <p:nvPr/>
            </p:nvSpPr>
            <p:spPr bwMode="auto">
              <a:xfrm>
                <a:off x="5500688" y="5545138"/>
                <a:ext cx="1349375" cy="382587"/>
              </a:xfrm>
              <a:prstGeom prst="triangle">
                <a:avLst>
                  <a:gd name="adj" fmla="val 49232"/>
                </a:avLst>
              </a:prstGeom>
              <a:solidFill>
                <a:srgbClr val="FFFFFF"/>
              </a:solidFill>
              <a:ln w="57240">
                <a:solidFill>
                  <a:srgbClr val="7E4E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5646738" y="5918200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072313" y="5545138"/>
              <a:ext cx="1349375" cy="1071562"/>
              <a:chOff x="7072313" y="5545138"/>
              <a:chExt cx="1349375" cy="1071562"/>
            </a:xfrm>
          </p:grpSpPr>
          <p:sp>
            <p:nvSpPr>
              <p:cNvPr id="22" name="AutoShape 21"/>
              <p:cNvSpPr>
                <a:spLocks noChangeArrowheads="1"/>
              </p:cNvSpPr>
              <p:nvPr/>
            </p:nvSpPr>
            <p:spPr bwMode="auto">
              <a:xfrm>
                <a:off x="7072313" y="5545138"/>
                <a:ext cx="1349375" cy="382587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7218363" y="5918200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</p:grpSp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394200"/>
            <a:ext cx="928688" cy="928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3" y="4494213"/>
            <a:ext cx="785812" cy="785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066800" y="4464050"/>
            <a:ext cx="860425" cy="860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63" y="5759450"/>
            <a:ext cx="855662" cy="855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643188" y="4464050"/>
            <a:ext cx="790575" cy="790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7358063" y="4464050"/>
            <a:ext cx="860425" cy="860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2643188" y="5759450"/>
            <a:ext cx="855662" cy="855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4214813" y="5848350"/>
            <a:ext cx="766762" cy="766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5715000" y="5759450"/>
            <a:ext cx="882650" cy="882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7286625" y="5715000"/>
            <a:ext cx="928688" cy="928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5" name="TextBox 44"/>
          <p:cNvSpPr txBox="1"/>
          <p:nvPr/>
        </p:nvSpPr>
        <p:spPr>
          <a:xfrm>
            <a:off x="8629769" y="-589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134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DRUŠTVENI POLOŽAJ</a:t>
            </a: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0" y="928688"/>
            <a:ext cx="9001125" cy="550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SzPct val="6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Kako društvo dodjeljuje položaje pojedincima?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846994" y="1643063"/>
            <a:ext cx="2857500" cy="1000125"/>
          </a:xfrm>
          <a:prstGeom prst="rect">
            <a:avLst/>
          </a:prstGeom>
          <a:solidFill>
            <a:srgbClr val="00206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2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PRIPISANI (ASKRIBIRANI)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5538703" y="1643063"/>
            <a:ext cx="2857500" cy="1000125"/>
          </a:xfrm>
          <a:prstGeom prst="rect">
            <a:avLst/>
          </a:prstGeom>
          <a:solidFill>
            <a:srgbClr val="C0000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POSTIGNUTI</a:t>
            </a: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1919350" y="2857500"/>
            <a:ext cx="712788" cy="500063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auto">
          <a:xfrm>
            <a:off x="6611060" y="2857500"/>
            <a:ext cx="712787" cy="500063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357188" y="3429000"/>
            <a:ext cx="3837113" cy="1212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položaj kojeg društvo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dodjeljuje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pojedincu bez obzira na njegove sposobnosti, napore, rezultate...</a:t>
            </a:r>
          </a:p>
        </p:txBody>
      </p:sp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57383" y="4732338"/>
            <a:ext cx="1836918" cy="194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00007" y="4718050"/>
            <a:ext cx="1656018" cy="194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5148064" y="3429000"/>
            <a:ext cx="3638778" cy="1212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rezultat su osobne nadarenosti, znanja, upornosti ili </a:t>
            </a:r>
            <a:r>
              <a:rPr lang="en-US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izbora</a:t>
            </a:r>
            <a:endParaRPr lang="en-US" sz="22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6" name="Picture 11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096048" y="4738689"/>
            <a:ext cx="1690794" cy="194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042492" y="4714885"/>
            <a:ext cx="1937628" cy="194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846995" y="1643050"/>
            <a:ext cx="2857499" cy="1000125"/>
          </a:xfrm>
          <a:prstGeom prst="rect">
            <a:avLst/>
          </a:prstGeom>
          <a:solidFill>
            <a:srgbClr val="00206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PRIPISANI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134 – 136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9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0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9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7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2" y="-5557"/>
            <a:ext cx="8115328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TIPOVI DRUŠTAVA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928688" y="1357298"/>
            <a:ext cx="2857500" cy="785818"/>
          </a:xfrm>
          <a:prstGeom prst="rect">
            <a:avLst/>
          </a:prstGeom>
          <a:solidFill>
            <a:srgbClr val="00206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STRATIFIKACIJSKI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286375" y="1357298"/>
            <a:ext cx="2857500" cy="785818"/>
          </a:xfrm>
          <a:prstGeom prst="rect">
            <a:avLst/>
          </a:prstGeom>
          <a:solidFill>
            <a:srgbClr val="C0000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FUNKCIONALNI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925407" y="2423810"/>
            <a:ext cx="862474" cy="64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283095" y="2423810"/>
            <a:ext cx="862473" cy="64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928688" y="3357563"/>
            <a:ext cx="2857500" cy="962038"/>
          </a:xfrm>
          <a:prstGeom prst="rect">
            <a:avLst/>
          </a:prstGeom>
          <a:solidFill>
            <a:srgbClr val="00206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PRIPISANI POLOŽAJI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286375" y="3357563"/>
            <a:ext cx="2857500" cy="962038"/>
          </a:xfrm>
          <a:prstGeom prst="rect">
            <a:avLst/>
          </a:prstGeom>
          <a:solidFill>
            <a:srgbClr val="C0000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POSTIGNUTI POLOŽAJI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285750" y="4464063"/>
            <a:ext cx="4357688" cy="1322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kastinski 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(varna) sustav u Indiji, pleme Mundugumora ili feudalni sustav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5572125" y="4429138"/>
            <a:ext cx="3071813" cy="785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suvremena 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društva (uglavnom)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4876" y="-5557"/>
            <a:ext cx="4429124" cy="86834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S OBZIROM NA NAČIN DODJELJIVANJA DRUŠTVENIH POLOŽAJA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1618" y="4286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134 – 136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9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0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4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8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858125" cy="658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15000" y="571500"/>
            <a:ext cx="2643188" cy="712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3 000 podkasti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59100" y="1428750"/>
            <a:ext cx="2111375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BRAHMANI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60700" y="2428875"/>
            <a:ext cx="1908175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KŠATRIJE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06750" y="3429000"/>
            <a:ext cx="1614488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VAJŠIJE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155950" y="4572000"/>
            <a:ext cx="1717675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ŠUDRIJE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297238" y="5643563"/>
            <a:ext cx="1436687" cy="515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PARIJE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868613" y="2857500"/>
            <a:ext cx="2290762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(ratnici i upravitelji)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335338" y="1785938"/>
            <a:ext cx="136048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</a:tabLst>
            </a:pPr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(svećenici)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467100" y="3810000"/>
            <a:ext cx="10953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</a:tabLst>
            </a:pPr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(trgovci)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473450" y="4940300"/>
            <a:ext cx="10826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</a:tabLst>
            </a:pPr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(radnici)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443163" y="6072188"/>
            <a:ext cx="3143250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(obavljaju najgore poslove)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119534"/>
            <a:ext cx="3094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STRATIFIKACIJSKI</a:t>
            </a:r>
          </a:p>
          <a:p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DR. SUSTAV</a:t>
            </a:r>
            <a:endParaRPr lang="hr-HR" sz="32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29768" y="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2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29783"/>
          <a:stretch/>
        </p:blipFill>
        <p:spPr bwMode="auto">
          <a:xfrm>
            <a:off x="1115616" y="71438"/>
            <a:ext cx="2569378" cy="6667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95906" y="642938"/>
            <a:ext cx="3212398" cy="515937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8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KRALJEVI I KRALJICE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95906" y="2286000"/>
            <a:ext cx="4148502" cy="515938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8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PLEMSTVO</a:t>
            </a:r>
            <a:r>
              <a:rPr lang="hr-HR" sz="28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SVEĆENSTVO</a:t>
            </a:r>
            <a:endParaRPr lang="en-US" sz="2800" b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95906" y="3857625"/>
            <a:ext cx="1606199" cy="515938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8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VITEZOVI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95907" y="5500688"/>
            <a:ext cx="2996374" cy="515937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8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SELJACI I KMETOVI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2506454" y="3177114"/>
            <a:ext cx="601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STRATIFIKACIJSKI DR. SUSTAV</a:t>
            </a:r>
            <a:endParaRPr lang="hr-HR" sz="36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6748" y="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138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1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10588</TotalTime>
  <Words>1306</Words>
  <Application>Microsoft Office PowerPoint</Application>
  <PresentationFormat>On-screen Show (4:3)</PresentationFormat>
  <Paragraphs>261</Paragraphs>
  <Slides>26</Slides>
  <Notes>0</Notes>
  <HiddenSlides>20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marketing_tema</vt:lpstr>
      <vt:lpstr>PowerPoint Presentation</vt:lpstr>
      <vt:lpstr>DRUŠTVENE NEJEDNAKOSTI</vt:lpstr>
      <vt:lpstr>DRUŠTVENE NEJEDNAKOSTI</vt:lpstr>
      <vt:lpstr>TRI KONCEPCIJE JEDNAKOSTI</vt:lpstr>
      <vt:lpstr>DRUŠTVENI POLOŽAJ I STATUS</vt:lpstr>
      <vt:lpstr>DRUŠTVENI POLOŽAJ</vt:lpstr>
      <vt:lpstr>TIPOVI DRUŠTAVA</vt:lpstr>
      <vt:lpstr>PowerPoint Presentation</vt:lpstr>
      <vt:lpstr>PowerPoint Presentation</vt:lpstr>
      <vt:lpstr>DR. STRATIFIKACIJA I DIFERENCIJACIJA</vt:lpstr>
      <vt:lpstr>ZNAČAJKE DR. STRATIFIKACIJE</vt:lpstr>
      <vt:lpstr>DR. STRATIFIKACIJA I DIFERENCIJACIJA</vt:lpstr>
      <vt:lpstr>SISTEMI DR. STRATIFIKACIJE</vt:lpstr>
      <vt:lpstr>ZNAČAJKE KLASE</vt:lpstr>
      <vt:lpstr>TEORIJE STRATIFIKACIJE SUVREMENIH DRUŠTAVA</vt:lpstr>
      <vt:lpstr>FUNKCIONALISTI</vt:lpstr>
      <vt:lpstr>KRITIKA FUNKCIONALISTA</vt:lpstr>
      <vt:lpstr>MARXOVA TEORIJA KLASA</vt:lpstr>
      <vt:lpstr>KRITIKA MARXA</vt:lpstr>
      <vt:lpstr>WEBEROVA TEORIJA STRATIFIKACIJE</vt:lpstr>
      <vt:lpstr>WRIGHTOVA TEORIJA KLASA</vt:lpstr>
      <vt:lpstr>TEORIJA SOCIJALNOG ZATVARANJA</vt:lpstr>
      <vt:lpstr>SOCIJALNA POKRETLJIVOST (MOBILNOST)</vt:lpstr>
      <vt:lpstr>SOCIJALNA POKRETLJIVOST (MOBILNOST)</vt:lpstr>
      <vt:lpstr>APSOLUTNA I RELATIVNA MOBILNOST</vt:lpstr>
      <vt:lpstr>KORISNI LINKOVI      (za lakše učenje)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cornx</dc:creator>
  <cp:lastModifiedBy>cornx</cp:lastModifiedBy>
  <cp:revision>1250</cp:revision>
  <dcterms:created xsi:type="dcterms:W3CDTF">2012-10-26T08:37:40Z</dcterms:created>
  <dcterms:modified xsi:type="dcterms:W3CDTF">2019-03-04T08:11:39Z</dcterms:modified>
</cp:coreProperties>
</file>