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279" r:id="rId4"/>
    <p:sldId id="281" r:id="rId5"/>
    <p:sldId id="295" r:id="rId6"/>
    <p:sldId id="294" r:id="rId7"/>
    <p:sldId id="287" r:id="rId8"/>
    <p:sldId id="289" r:id="rId9"/>
    <p:sldId id="291" r:id="rId10"/>
    <p:sldId id="290" r:id="rId11"/>
    <p:sldId id="335" r:id="rId12"/>
    <p:sldId id="318" r:id="rId13"/>
    <p:sldId id="296" r:id="rId14"/>
    <p:sldId id="307" r:id="rId15"/>
    <p:sldId id="325" r:id="rId16"/>
    <p:sldId id="326" r:id="rId17"/>
    <p:sldId id="327" r:id="rId18"/>
    <p:sldId id="336" r:id="rId19"/>
    <p:sldId id="328" r:id="rId20"/>
    <p:sldId id="334" r:id="rId21"/>
    <p:sldId id="330" r:id="rId22"/>
    <p:sldId id="331" r:id="rId23"/>
    <p:sldId id="332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FF6600"/>
    <a:srgbClr val="FF0000"/>
    <a:srgbClr val="CC0000"/>
    <a:srgbClr val="FF3399"/>
    <a:srgbClr val="FF7F00"/>
    <a:srgbClr val="99CC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6" autoAdjust="0"/>
    <p:restoredTop sz="87167" autoAdjust="0"/>
  </p:normalViewPr>
  <p:slideViewPr>
    <p:cSldViewPr>
      <p:cViewPr varScale="1">
        <p:scale>
          <a:sx n="79" d="100"/>
          <a:sy n="79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12.2.2019.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419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12.2.2019.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6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Naslov</a:t>
            </a:r>
            <a:r>
              <a:rPr lang="hr-HR" baseline="0" dirty="0" smtClean="0"/>
              <a:t> (na glagoljici): Kultura i društvo</a:t>
            </a:r>
          </a:p>
          <a:p>
            <a:r>
              <a:rPr lang="hr-HR" baseline="0" dirty="0" smtClean="0"/>
              <a:t>Fotografije:</a:t>
            </a:r>
          </a:p>
          <a:p>
            <a:r>
              <a:rPr lang="hr-HR" baseline="0" dirty="0" smtClean="0"/>
              <a:t>- Paška čipka</a:t>
            </a:r>
          </a:p>
          <a:p>
            <a:r>
              <a:rPr lang="hr-HR" baseline="0" dirty="0" smtClean="0"/>
              <a:t>- narodna nošnja iz srednje Bosne</a:t>
            </a:r>
          </a:p>
          <a:p>
            <a:r>
              <a:rPr lang="hr-HR" baseline="0" dirty="0" smtClean="0"/>
              <a:t>- Maorska tetovaža</a:t>
            </a:r>
          </a:p>
          <a:p>
            <a:r>
              <a:rPr lang="hr-HR" baseline="0" dirty="0" smtClean="0"/>
              <a:t>- Stećak</a:t>
            </a:r>
          </a:p>
          <a:p>
            <a:r>
              <a:rPr lang="hr-HR" baseline="0" dirty="0" smtClean="0"/>
              <a:t>- Pieta (Michelangelo)</a:t>
            </a:r>
          </a:p>
          <a:p>
            <a:r>
              <a:rPr lang="hr-HR" baseline="0" dirty="0" smtClean="0"/>
              <a:t>- Bušmanska djeca</a:t>
            </a:r>
          </a:p>
          <a:p>
            <a:r>
              <a:rPr lang="hr-HR" baseline="0" dirty="0" smtClean="0"/>
              <a:t>- Vučedolska golubica</a:t>
            </a:r>
          </a:p>
          <a:p>
            <a:r>
              <a:rPr lang="hr-HR" baseline="0" dirty="0" smtClean="0"/>
              <a:t>- Uzorak narodne nošnje</a:t>
            </a:r>
          </a:p>
          <a:p>
            <a:r>
              <a:rPr lang="hr-HR" baseline="0" dirty="0" smtClean="0"/>
              <a:t>- Računalo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2/12/2019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0.jpe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14298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ts val="9100"/>
              </a:lnSpc>
            </a:pPr>
            <a:r>
              <a:rPr lang="hr-HR" sz="8800" cap="none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SOCIJALIZACIJA I IDENTITET</a:t>
            </a:r>
            <a:endParaRPr lang="hr-HR" sz="8800" cap="none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cdn0.tnwcdn.com/wp-content/blogs.dir/1/files/2013/11/I-forgot-my-phone-screenshot-730x3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9532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000132"/>
          </a:xfrm>
        </p:spPr>
        <p:txBody>
          <a:bodyPr/>
          <a:lstStyle/>
          <a:p>
            <a:pPr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koje bitno utječu ili u kojima se odvijaju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najznačajniji procesi socijalizacije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06" y="2134566"/>
            <a:ext cx="1571604" cy="714380"/>
          </a:xfrm>
          <a:prstGeom prst="rect">
            <a:avLst/>
          </a:prstGeom>
          <a:solidFill>
            <a:srgbClr val="CC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OBITELJ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3985" y="2134566"/>
            <a:ext cx="1476364" cy="714380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ŠKOLA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81324" y="2134566"/>
            <a:ext cx="1785950" cy="714380"/>
          </a:xfrm>
          <a:prstGeom prst="rect">
            <a:avLst/>
          </a:prstGeom>
          <a:solidFill>
            <a:srgbClr val="0099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lnSpc>
                <a:spcPts val="2500"/>
              </a:lnSpc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GRUPA VRŠNJAKA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8249" y="2134566"/>
            <a:ext cx="1928826" cy="71438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lnSpc>
                <a:spcPts val="2500"/>
              </a:lnSpc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MASOVNI MEDIJI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8050" y="2134566"/>
            <a:ext cx="1643042" cy="714380"/>
          </a:xfrm>
          <a:prstGeom prst="rect">
            <a:avLst/>
          </a:prstGeom>
          <a:solidFill>
            <a:srgbClr val="FF7F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OSTALI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6200000" flipH="1">
            <a:off x="535745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1438" y="3634764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NAJVAŽNIJI</a:t>
            </a: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ČIMBENIK SOCIJALIZACIJE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438" y="4634896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PSIHOLOŠKA I SOCIJALNA ULOGA OBITELJI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1393803" y="4241987"/>
            <a:ext cx="2642412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00034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ULOGA UČENJA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LATENTNA ULOGA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6200000" flipH="1">
            <a:off x="3893347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000364" y="3634764"/>
            <a:ext cx="2214546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UČENJE JEDNAKOSTI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UČENJE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NEFORMALNIH ZNANJA</a:t>
            </a:r>
            <a:endParaRPr lang="hr-H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4787108" y="4277706"/>
            <a:ext cx="2713850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4714876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INTERNET, TV, RADIO, NOVINE, REKLAME...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7822421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357950" y="3634764"/>
            <a:ext cx="2643174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RELIGIJSKE GRUPE,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DRUŠTVENI POKRETI,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VOJSKA, KLUBOVI,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</a:t>
            </a:r>
            <a:endParaRPr lang="hr-H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profesor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214678" y="5774722"/>
            <a:ext cx="1143008" cy="789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89 - 90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33" grpId="0" uiExpand="1" build="allAtOnce" animBg="1"/>
      <p:bldP spid="35" grpId="0" uiExpand="1" build="allAtOnce" animBg="1"/>
      <p:bldP spid="36" grpId="0" build="allAtOnce" animBg="1"/>
      <p:bldP spid="37" grpId="0" build="allAtOnce" animBg="1"/>
      <p:bldP spid="53" grpId="0" build="allAtOnce" animBg="1"/>
      <p:bldP spid="65" grpId="0" uiExpand="1" build="allAtOnce" animBg="1"/>
      <p:bldP spid="67" grpId="0" uiExpand="1" build="allAtOnce" animBg="1"/>
      <p:bldP spid="70" grpId="0" uiExpand="1" build="allAtOnce" animBg="1"/>
      <p:bldP spid="75" grpId="0" uiExpand="1" build="allAtOnce" animBg="1"/>
      <p:bldP spid="78" grpId="0" uiExpand="1" build="allAtOnce" animBg="1"/>
      <p:bldP spid="81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brightnessContrast bright="28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"/>
          <a:stretch/>
        </p:blipFill>
        <p:spPr bwMode="auto">
          <a:xfrm>
            <a:off x="97742" y="2185805"/>
            <a:ext cx="8970341" cy="193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184390"/>
            <a:ext cx="8507288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Partikularizam i univerzalizam </a:t>
            </a:r>
            <a:r>
              <a:rPr lang="hr-HR" sz="2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(udžbenik </a:t>
            </a:r>
            <a:r>
              <a:rPr lang="hr-HR" sz="2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hr-HR" sz="2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 str)</a:t>
            </a:r>
            <a:endParaRPr lang="hr-HR" sz="2400" b="0" i="1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512" y="3068960"/>
            <a:ext cx="1008112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Oval 10"/>
          <p:cNvSpPr/>
          <p:nvPr/>
        </p:nvSpPr>
        <p:spPr>
          <a:xfrm>
            <a:off x="3035556" y="3068960"/>
            <a:ext cx="1008112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085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50728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PONAVLJANJE </a:t>
            </a:r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ključni pojmovi)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715436" cy="564360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biološki i kulturni derterminizam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društvena uloga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(vrste uloga)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uloga i konflikt uloga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totalne institucije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(E. Goffman)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7250925" y="1893083"/>
            <a:ext cx="571504" cy="500066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322099" y="1893083"/>
            <a:ext cx="571504" cy="500066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3429024" cy="785818"/>
          </a:xfrm>
          <a:prstGeom prst="rect">
            <a:avLst/>
          </a:prstGeom>
          <a:solidFill>
            <a:srgbClr val="CC000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OSOBNI I SOCIJALNI 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1000108"/>
            <a:ext cx="4214842" cy="785818"/>
          </a:xfrm>
          <a:prstGeom prst="rect">
            <a:avLst/>
          </a:prstGeom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PRIMARNI I SEKUNDARNI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857364"/>
            <a:ext cx="571504" cy="571504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"/>
          <p:cNvGrpSpPr/>
          <p:nvPr/>
        </p:nvGrpSpPr>
        <p:grpSpPr>
          <a:xfrm>
            <a:off x="142844" y="2500306"/>
            <a:ext cx="1571636" cy="2665231"/>
            <a:chOff x="142844" y="2500306"/>
            <a:chExt cx="1571636" cy="2665231"/>
          </a:xfrm>
        </p:grpSpPr>
        <p:sp>
          <p:nvSpPr>
            <p:cNvPr id="40" name="TextBox 39"/>
            <p:cNvSpPr txBox="1"/>
            <p:nvPr/>
          </p:nvSpPr>
          <p:spPr>
            <a:xfrm>
              <a:off x="142844" y="2918768"/>
              <a:ext cx="1571636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nastaje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 interakciji s drugima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naglašava razliku 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 odnosu na druge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OSOBNI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16200000" flipH="1">
            <a:off x="2428860" y="1857364"/>
            <a:ext cx="571504" cy="571504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1928794" y="2500306"/>
            <a:ext cx="2286016" cy="2665231"/>
            <a:chOff x="1928794" y="2500306"/>
            <a:chExt cx="2286016" cy="2665231"/>
          </a:xfrm>
        </p:grpSpPr>
        <p:sp>
          <p:nvSpPr>
            <p:cNvPr id="41" name="TextBox 40"/>
            <p:cNvSpPr txBox="1"/>
            <p:nvPr/>
          </p:nvSpPr>
          <p:spPr>
            <a:xfrm>
              <a:off x="1928794" y="2918768"/>
              <a:ext cx="2286016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način na koji pojedinci i kolektiv uspostavljaju razliku u svojim odnosima prema drugim pojedincima i kolektivima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28794" y="2500306"/>
              <a:ext cx="2286016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SOCIJALNI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357686" y="2500306"/>
            <a:ext cx="1785950" cy="2665231"/>
            <a:chOff x="4357686" y="2500306"/>
            <a:chExt cx="1785950" cy="2665231"/>
          </a:xfrm>
        </p:grpSpPr>
        <p:sp>
          <p:nvSpPr>
            <p:cNvPr id="43" name="TextBox 42"/>
            <p:cNvSpPr txBox="1"/>
            <p:nvPr/>
          </p:nvSpPr>
          <p:spPr>
            <a:xfrm>
              <a:off x="4357686" y="2918768"/>
              <a:ext cx="178595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nametnut rođenjem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osobnost, rod (spol), srodstvo i etnicitet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prevladavaju vanjski faktori</a:t>
              </a:r>
              <a:endParaRPr lang="hr-HR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57686" y="2500306"/>
              <a:ext cx="1785950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6357950" y="2500306"/>
            <a:ext cx="2571768" cy="2819119"/>
            <a:chOff x="6357950" y="2500306"/>
            <a:chExt cx="2571768" cy="2819119"/>
          </a:xfrm>
        </p:grpSpPr>
        <p:sp>
          <p:nvSpPr>
            <p:cNvPr id="47" name="TextBox 46"/>
            <p:cNvSpPr txBox="1"/>
            <p:nvPr/>
          </p:nvSpPr>
          <p:spPr>
            <a:xfrm>
              <a:off x="6357950" y="2918768"/>
              <a:ext cx="2571768" cy="2400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usvaja se sekundarnom soc.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nastaje na temelju primarnog identiteta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zanimanje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(klasni identitet), stil života, potrošnja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7950" y="2500306"/>
              <a:ext cx="2571768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4314" y="6000768"/>
            <a:ext cx="25717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naglašava sličnost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među pojedincima</a:t>
            </a:r>
          </a:p>
        </p:txBody>
      </p:sp>
      <p:cxnSp>
        <p:nvCxnSpPr>
          <p:cNvPr id="66" name="Elbow Connector 65"/>
          <p:cNvCxnSpPr/>
          <p:nvPr/>
        </p:nvCxnSpPr>
        <p:spPr>
          <a:xfrm rot="5400000" flipH="1" flipV="1">
            <a:off x="2536016" y="5750738"/>
            <a:ext cx="1000135" cy="214313"/>
          </a:xfrm>
          <a:prstGeom prst="bentConnector3">
            <a:avLst>
              <a:gd name="adj1" fmla="val -206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07787" y="5978784"/>
            <a:ext cx="19445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utjecajem </a:t>
            </a: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primarnog identiteta</a:t>
            </a:r>
          </a:p>
        </p:txBody>
      </p:sp>
      <p:cxnSp>
        <p:nvCxnSpPr>
          <p:cNvPr id="80" name="Elbow Connector 79"/>
          <p:cNvCxnSpPr/>
          <p:nvPr/>
        </p:nvCxnSpPr>
        <p:spPr>
          <a:xfrm rot="5400000" flipH="1" flipV="1">
            <a:off x="7217378" y="5663948"/>
            <a:ext cx="928694" cy="285752"/>
          </a:xfrm>
          <a:prstGeom prst="bentConnector3">
            <a:avLst>
              <a:gd name="adj1" fmla="val -1821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thenandnow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7993614" y="5157192"/>
            <a:ext cx="936104" cy="1421939"/>
          </a:xfrm>
          <a:prstGeom prst="rect">
            <a:avLst/>
          </a:prstGeom>
          <a:effectLst/>
        </p:spPr>
      </p:pic>
      <p:pic>
        <p:nvPicPr>
          <p:cNvPr id="96" name="Picture 95" descr="thenandnow.jpg"/>
          <p:cNvPicPr>
            <a:picLocks noChangeAspect="1"/>
          </p:cNvPicPr>
          <p:nvPr/>
        </p:nvPicPr>
        <p:blipFill>
          <a:blip r:embed="rId3" cstate="email"/>
          <a:srcRect l="-216"/>
          <a:stretch>
            <a:fillRect/>
          </a:stretch>
        </p:blipFill>
        <p:spPr>
          <a:xfrm>
            <a:off x="4422284" y="5157192"/>
            <a:ext cx="935534" cy="1382963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8370084" y="-5898"/>
            <a:ext cx="7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91 - 96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50" grpId="0" uiExpand="1" build="allAtOnce" animBg="1"/>
      <p:bldP spid="76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158" y="428604"/>
            <a:ext cx="3429024" cy="785818"/>
          </a:xfrm>
          <a:prstGeom prst="rect">
            <a:avLst/>
          </a:prstGeom>
          <a:solidFill>
            <a:srgbClr val="CC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SPOL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428604"/>
            <a:ext cx="4214842" cy="785818"/>
          </a:xfrm>
          <a:prstGeom prst="rect">
            <a:avLst/>
          </a:prstGeom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ROD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844" y="1928802"/>
            <a:ext cx="1857388" cy="42862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MUŠKI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428860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844" y="2357430"/>
            <a:ext cx="4000528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biološke, anatomske i fiziološke značajke, tj.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tjelesne značajke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muškaraca i žena</a:t>
            </a:r>
          </a:p>
          <a:p>
            <a:pPr>
              <a:buFontTx/>
              <a:buChar char="-"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kulturna univerzalija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85984" y="1928802"/>
            <a:ext cx="1857388" cy="428628"/>
          </a:xfrm>
          <a:prstGeom prst="rect">
            <a:avLst/>
          </a:prstGeom>
          <a:solidFill>
            <a:srgbClr val="FF3399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ŽENSKI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6108314" y="1750604"/>
            <a:ext cx="927900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00562" y="2347264"/>
            <a:ext cx="4286280" cy="3046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kulturno određen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simbolički izraz biološke razlike (spol), tj.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socio-kulturno “kodiranje” spolne razlike</a:t>
            </a:r>
          </a:p>
          <a:p>
            <a:pPr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kulturno definiran – način na koji se roditelji i okolina odnose prema djetetu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(odjeća, govor, igračke…)</a:t>
            </a:r>
          </a:p>
        </p:txBody>
      </p:sp>
      <p:pic>
        <p:nvPicPr>
          <p:cNvPr id="13" name="Picture 12" descr="djecak.jpg"/>
          <p:cNvPicPr>
            <a:picLocks noChangeAspect="1"/>
          </p:cNvPicPr>
          <p:nvPr/>
        </p:nvPicPr>
        <p:blipFill>
          <a:blip r:embed="rId2" cstate="email"/>
          <a:srcRect l="10000" t="11905" r="6667"/>
          <a:stretch>
            <a:fillRect/>
          </a:stretch>
        </p:blipFill>
        <p:spPr>
          <a:xfrm>
            <a:off x="285720" y="3897635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djevojcica.jpg"/>
          <p:cNvPicPr>
            <a:picLocks noChangeAspect="1"/>
          </p:cNvPicPr>
          <p:nvPr/>
        </p:nvPicPr>
        <p:blipFill>
          <a:blip r:embed="rId3" cstate="email"/>
          <a:srcRect l="10000" t="11905" r="6667"/>
          <a:stretch>
            <a:fillRect/>
          </a:stretch>
        </p:blipFill>
        <p:spPr>
          <a:xfrm>
            <a:off x="2357422" y="3897635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370084" y="-5898"/>
            <a:ext cx="756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91 - 96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17" grpId="0" uiExpand="1" build="allAtOnce" animBg="1"/>
      <p:bldP spid="41" grpId="0" uiExpand="1" build="allAtOnce" animBg="1"/>
      <p:bldP spid="42" grpId="0" uiExpand="1" build="allAtOnce" animBg="1"/>
      <p:bldP spid="49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93670" y="112382"/>
            <a:ext cx="8786842" cy="868346"/>
          </a:xfrm>
          <a:effectLst/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PRIMJERI RAZLIČITOG SHVAĆANJA RODA I SPOLA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648" y="980728"/>
            <a:ext cx="8937812" cy="2880320"/>
            <a:chOff x="101648" y="908720"/>
            <a:chExt cx="8937812" cy="2880320"/>
          </a:xfrm>
        </p:grpSpPr>
        <p:pic>
          <p:nvPicPr>
            <p:cNvPr id="22" name="Picture 21" descr="Virdzine.jpg"/>
            <p:cNvPicPr>
              <a:picLocks noChangeAspect="1"/>
            </p:cNvPicPr>
            <p:nvPr/>
          </p:nvPicPr>
          <p:blipFill rotWithShape="1">
            <a:blip r:embed="rId2"/>
            <a:srcRect l="25218" r="22224"/>
            <a:stretch/>
          </p:blipFill>
          <p:spPr>
            <a:xfrm>
              <a:off x="107504" y="908720"/>
              <a:ext cx="2668064" cy="28803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" name="Picture 19" descr="virdzina_1356707623_420x0.jpg"/>
            <p:cNvPicPr>
              <a:picLocks noChangeAspect="1"/>
            </p:cNvPicPr>
            <p:nvPr/>
          </p:nvPicPr>
          <p:blipFill>
            <a:blip r:embed="rId3"/>
            <a:srcRect l="33145"/>
            <a:stretch>
              <a:fillRect/>
            </a:stretch>
          </p:blipFill>
          <p:spPr>
            <a:xfrm>
              <a:off x="2820196" y="922251"/>
              <a:ext cx="3382228" cy="28667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28" name="Picture 4" descr="https://ocdn.eu/pulscms-transforms/1/bcFktkpTURBXy84M2Y5ZWZhYWVjNzBkYzczNTgwNzU3YWY3YThlOWI4YS5qcGeSlQLNAxQAwsOVAs0B1gDCww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7" r="2171"/>
            <a:stretch/>
          </p:blipFill>
          <p:spPr bwMode="auto">
            <a:xfrm>
              <a:off x="6247051" y="908720"/>
              <a:ext cx="2792409" cy="288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07504" y="3498168"/>
              <a:ext cx="1173955" cy="29087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VIRDŽINE</a:t>
              </a:r>
              <a:endParaRPr lang="hr-H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1648" y="908720"/>
              <a:ext cx="893781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3828" y="4001622"/>
            <a:ext cx="6155632" cy="2739746"/>
            <a:chOff x="115596" y="4001622"/>
            <a:chExt cx="6155632" cy="2739746"/>
          </a:xfrm>
        </p:grpSpPr>
        <p:pic>
          <p:nvPicPr>
            <p:cNvPr id="16" name="Picture 15" descr="wodaabe 5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54" y="4008953"/>
              <a:ext cx="1899028" cy="27324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" name="Picture 17" descr="Wodaabe smile number 3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4451440" y="4001622"/>
              <a:ext cx="1819788" cy="27324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" name="Picture 14" descr="vodaabe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5176" y="4008953"/>
              <a:ext cx="2342070" cy="2725084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115596" y="6408457"/>
              <a:ext cx="1895750" cy="3199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PLEME WODAABE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596" y="4015355"/>
              <a:ext cx="6155632" cy="2726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954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572528" y="1357298"/>
            <a:ext cx="357190" cy="3571900"/>
            <a:chOff x="5715008" y="1285860"/>
            <a:chExt cx="642942" cy="371636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929322" y="1285860"/>
              <a:ext cx="42862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499768" y="3143248"/>
              <a:ext cx="3715570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715008" y="5000636"/>
              <a:ext cx="64294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214282" y="1285860"/>
            <a:ext cx="3929090" cy="214314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1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sredstava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kojima se nastoji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osigurati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većina članova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poštuje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08" y="71414"/>
            <a:ext cx="88582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ctr"/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SOCIJALNA KONTROLA I DEVIJANTNOST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4282" y="928670"/>
            <a:ext cx="3929090" cy="714380"/>
          </a:xfrm>
          <a:prstGeom prst="rect">
            <a:avLst/>
          </a:prstGeom>
          <a:solidFill>
            <a:srgbClr val="CC0000"/>
          </a:solidFill>
          <a:ln w="57150">
            <a:solidFill>
              <a:srgbClr val="CC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KONTROLA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3000364" y="4143380"/>
            <a:ext cx="1143008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27984" y="1142984"/>
            <a:ext cx="4358858" cy="336613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ponašanje koje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iznad prihvatljive mjere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odstupa od normi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ih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većina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članova skupine ili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prihvaća</a:t>
            </a:r>
          </a:p>
          <a:p>
            <a:pPr marL="216000" indent="-2160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negativno vrednovano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izaziva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neprijateljske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reakcije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27984" y="928670"/>
            <a:ext cx="4358858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DEVIJANTNOST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6248" y="4643446"/>
            <a:ext cx="4143404" cy="50006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6248" y="5143512"/>
            <a:ext cx="414340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reakcija drugih na ponašanje pojedinca ili skupine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koja za cilj ima osiguranje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poštivanja normi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844" y="3714752"/>
            <a:ext cx="2714644" cy="1000132"/>
          </a:xfrm>
          <a:prstGeom prst="rect">
            <a:avLst/>
          </a:prstGeom>
          <a:solidFill>
            <a:srgbClr val="0099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POZITIVNE I NEGATIVNE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2844" y="5357826"/>
            <a:ext cx="2714644" cy="1000132"/>
          </a:xfrm>
          <a:prstGeom prst="rect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FORMALNE I NEFORMALNE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071802" y="5072074"/>
            <a:ext cx="1071570" cy="7858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25105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63192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1012800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93671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96 - 97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18212"/>
              </p:ext>
            </p:extLst>
          </p:nvPr>
        </p:nvGraphicFramePr>
        <p:xfrm>
          <a:off x="222401" y="928672"/>
          <a:ext cx="8745471" cy="450059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915157"/>
                <a:gridCol w="2915157"/>
                <a:gridCol w="2915157"/>
              </a:tblGrid>
              <a:tr h="1432006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POZITIVNE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NEGATIVNE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36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FORMALNE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432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NEFORMALNE</a:t>
                      </a:r>
                      <a:endParaRPr kumimoji="0" lang="hr-H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62251">
            <a:off x="1142389" y="1346748"/>
            <a:ext cx="208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7158" y="1785926"/>
            <a:ext cx="166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796" y="2517172"/>
            <a:ext cx="3022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POVEĆANJE PLAĆE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OPROŠTAJNA VEČERA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ODLIKOVANJE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5811" y="2517172"/>
            <a:ext cx="2824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NOVČANA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ZATVORSKA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ISKLJUČENJE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POGUBLJENJE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35715" y="4097204"/>
            <a:ext cx="2272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OSMIJEH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KOMPLIMENT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POZDRAV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9275" y="4097204"/>
            <a:ext cx="2229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UVREDA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PONIŽENJE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OSTRACIZAM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96 - 97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/>
      <p:bldP spid="45" grpId="0" build="allAtOnce"/>
      <p:bldP spid="46" grpId="0" build="p"/>
      <p:bldP spid="47" grpId="0" build="p"/>
      <p:bldP spid="48" grpId="0" build="allAtOnce"/>
      <p:bldP spid="4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5984" y="214290"/>
            <a:ext cx="5214974" cy="714380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FUNKCIJE DEVIJANTNOSTI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1500166" y="1142984"/>
            <a:ext cx="1071570" cy="9286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844" y="2357430"/>
            <a:ext cx="2357454" cy="1214446"/>
          </a:xfrm>
          <a:prstGeom prst="rect">
            <a:avLst/>
          </a:prstGeom>
          <a:solidFill>
            <a:srgbClr val="FF7F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PROMICANJE DRUŠTVENE KONFORMNOSTI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6987" y="2357430"/>
            <a:ext cx="2214578" cy="12144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UČVRŠĆIVANJE DRUŠTVENIH NORMI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48254" y="2357430"/>
            <a:ext cx="1643074" cy="121444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GRUPA OSNAŽUJE SEBE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16" y="2357430"/>
            <a:ext cx="2143140" cy="1214446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KATALIZATOR PROMJENE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179753" y="1606537"/>
            <a:ext cx="107157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358215" y="1572009"/>
            <a:ext cx="999338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7143768" y="1285860"/>
            <a:ext cx="1071570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ornx\Desktop\Sociologija\slike\Ivo-Sanader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44" y="3679033"/>
            <a:ext cx="2392297" cy="2714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Picture 54" descr="ivo-sanader.jpe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42844" y="3714752"/>
            <a:ext cx="2357454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55" descr="normal_Spaljivanje_na_lomaci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878"/>
          <a:stretch>
            <a:fillRect/>
          </a:stretch>
        </p:blipFill>
        <p:spPr>
          <a:xfrm>
            <a:off x="2643174" y="3714752"/>
            <a:ext cx="2277265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Picture 57" descr="gay_pride_1308419804.jpg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072066" y="3714752"/>
            <a:ext cx="3929090" cy="2786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97 - 98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6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27" grpId="0" build="allAtOnce" animBg="1"/>
      <p:bldP spid="37" grpId="0" build="allAtOnce" animBg="1"/>
      <p:bldP spid="41" grpId="0" build="allAtOnce" animBg="1"/>
      <p:bldP spid="4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SOCIOLOŠKE TEORIJE DEVIJANTNOSTI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538380" y="1268760"/>
            <a:ext cx="8605620" cy="5429288"/>
          </a:xfrm>
        </p:spPr>
        <p:txBody>
          <a:bodyPr>
            <a:normAutofit/>
          </a:bodyPr>
          <a:lstStyle/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strukturalnog pritiska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kulturne transmisije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konfliktna</a:t>
            </a: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teorija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etiketiranja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5888" y="-589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98 - 101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ŠTO JE SOCIJALIZACIJA</a:t>
            </a:r>
            <a:endParaRPr lang="hr-HR" sz="48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složeni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 učenja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kojim, interakcijom sa svojom društvenom okolinom,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usvajamo znanja, stavove, vrijednosti i ponašanja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potrebna u svakodnevnom životu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spona između pojedinca i društva 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kojom pojedinac postaje dio društva, tj.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društveno biće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ocijalizacijom izgrađujemo i stječemo </a:t>
            </a:r>
            <a:r>
              <a:rPr lang="vi-VN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identitet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(razvoj ličnosti)</a:t>
            </a:r>
            <a:endParaRPr lang="vi-VN" sz="3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3584" y="-58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STRUKTURALNOG PRITISKA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35496" y="931616"/>
            <a:ext cx="9108504" cy="985216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 K. Merton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teorija strukturalnog pritiska – odabir sredstva u postizanju društveno prihvaćenih ciljeva –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primjer: američko društvo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0666" y="2801620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KONFORMIZAM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0666" y="3469124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INOVACIJA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0666" y="4071892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RITUALIZAM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0666" y="4679820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POVLAČENJE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0666" y="5339230"/>
            <a:ext cx="2214578" cy="92869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POBUNA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47342" y="3404146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7342" y="4063558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47342" y="4626622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7342" y="5258070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7342" y="2786826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7342" y="6301190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576466" y="2111370"/>
            <a:ext cx="3025399" cy="64294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KULTURNI CILJEVI</a:t>
            </a:r>
          </a:p>
          <a:p>
            <a:pPr algn="ctr"/>
            <a:r>
              <a:rPr lang="hr-HR" sz="16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20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bogatstvo i uspjeh</a:t>
            </a:r>
            <a:r>
              <a:rPr lang="hr-HR" sz="16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sz="16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19440" y="2111370"/>
            <a:ext cx="3429024" cy="64294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INSTITUCIONALIZIRANA SREDSTVA</a:t>
            </a:r>
            <a:endParaRPr lang="hr-HR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 flipH="1" flipV="1">
            <a:off x="3367966" y="4227231"/>
            <a:ext cx="413933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36906" y="287305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73084" y="287305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36906" y="352404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12349" y="3524044"/>
            <a:ext cx="267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73084" y="412681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65468" y="412681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65468" y="4733397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83787" y="4733397"/>
            <a:ext cx="253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51154" y="5267792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b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zamjena novim</a:t>
            </a:r>
            <a:endParaRPr lang="hr-HR" sz="20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87332" y="5267792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b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zamjena novim</a:t>
            </a:r>
            <a:endParaRPr lang="hr-HR" sz="20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74376" y="4227231"/>
            <a:ext cx="413933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65888" y="-2040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98 - 101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2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8" grpId="0" build="allAtOnce"/>
      <p:bldP spid="79" grpId="0" build="allAtOnce"/>
      <p:bldP spid="81" grpId="0" build="allAtOnce"/>
      <p:bldP spid="82" grpId="0" build="allAtOnce"/>
      <p:bldP spid="83" grpId="0" build="allAtOnce"/>
      <p:bldP spid="84" grpId="0" build="allAtOnce"/>
      <p:bldP spid="85" grpId="0" build="allAtOnce"/>
      <p:bldP spid="86" grpId="0" build="allAtOnce"/>
      <p:bldP spid="87" grpId="0" build="allAtOnce"/>
      <p:bldP spid="88" grpId="0" build="allAtOnce"/>
      <p:bldP spid="89" grpId="0" build="allAtOnce"/>
      <p:bldP spid="9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KULTURNE TRANSMISIJE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08520" y="953750"/>
            <a:ext cx="9144000" cy="5643602"/>
          </a:xfrm>
        </p:spPr>
        <p:txBody>
          <a:bodyPr>
            <a:normAutofit/>
          </a:bodyPr>
          <a:lstStyle/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sličnosti između načina na koji se uči devijantno ponašanje i načina na koji se uči „normalno” ponašanje</a:t>
            </a: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Erwin H.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Sutherland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DIFERENCIJALNA ASOCIJACIJA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 kim si, takav si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hr-H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potiče ili osuđuje kriminalno ponašanje</a:t>
            </a: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većina devijantnog ponašanja se uči u primarnim grupama, posebice u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GRUPI VRŠNJAKA</a:t>
            </a:r>
            <a:endParaRPr lang="hr-HR" b="1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678472" y="3861048"/>
            <a:ext cx="2286016" cy="2143140"/>
            <a:chOff x="6607967" y="4071942"/>
            <a:chExt cx="2286016" cy="2143140"/>
          </a:xfrm>
        </p:grpSpPr>
        <p:sp>
          <p:nvSpPr>
            <p:cNvPr id="45" name="Rounded Rectangle 44"/>
            <p:cNvSpPr/>
            <p:nvPr/>
          </p:nvSpPr>
          <p:spPr>
            <a:xfrm>
              <a:off x="6643702" y="4429132"/>
              <a:ext cx="2214546" cy="17859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endPara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UČENJE JEDNAKOSTI</a:t>
              </a:r>
            </a:p>
            <a:p>
              <a:pPr marL="180000" indent="-180000">
                <a:spcBef>
                  <a:spcPts val="600"/>
                </a:spcBef>
                <a:buFont typeface="Calibri" panose="020F0502020204030204" pitchFamily="34" charset="0"/>
                <a:buChar char="–"/>
              </a:pPr>
              <a:r>
                <a:rPr lang="hr-HR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UČENJE NEFORMALNIH ZNANJA</a:t>
              </a:r>
              <a:endParaRPr lang="hr-H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7967" y="4071942"/>
              <a:ext cx="2286016" cy="642942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GRUPA</a:t>
              </a:r>
              <a:r>
                <a:rPr lang="hr-H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VRŠNJAKA</a:t>
              </a:r>
            </a:p>
          </p:txBody>
        </p:sp>
      </p:grpSp>
      <p:pic>
        <p:nvPicPr>
          <p:cNvPr id="9" name="Picture 8" descr="m-delikvenci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89" y="4351280"/>
            <a:ext cx="2913698" cy="2185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chpunx2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7" y="4351279"/>
            <a:ext cx="3299615" cy="2206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265888" y="-589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98 - 101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KONFLIKTNA PERSPEKTIVA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80528" y="1071546"/>
            <a:ext cx="9324528" cy="5643602"/>
          </a:xfrm>
        </p:spPr>
        <p:txBody>
          <a:bodyPr>
            <a:normAutofit/>
          </a:bodyPr>
          <a:lstStyle/>
          <a:p>
            <a:pPr marL="576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suprostavljeni interesi različitih dr. grupa </a:t>
            </a:r>
            <a:b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(klase, rasne i etničke grupe, organizacije, sindikati...)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dominantne dr. grupe </a:t>
            </a:r>
            <a:r>
              <a:rPr lang="hr-HR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kontroliraju izradu zakona i nameću ih ostatku društva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kapitalističko društvo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češće kažnjava prekršaje vezane za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vlasništvo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(krađe, provale, pljačke...) dok rjeđe kriminal velikih poduzeća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zakon nije neutralan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 promiče interese i vrijednosti samo nekih dr. grupa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5888" y="-589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98 - 101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ETIKETIRANJA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253122" cy="772138"/>
          </a:xfrm>
        </p:spPr>
        <p:txBody>
          <a:bodyPr>
            <a:noAutofit/>
          </a:bodyPr>
          <a:lstStyle/>
          <a:p>
            <a:pPr indent="-324000">
              <a:lnSpc>
                <a:spcPts val="33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označava (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etiketira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pojedince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kao devijantne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oni počinju sebe doživljavati kao devijantne te se počinju tako i ponašati</a:t>
            </a:r>
          </a:p>
        </p:txBody>
      </p:sp>
      <p:sp>
        <p:nvSpPr>
          <p:cNvPr id="15" name="Oval 14"/>
          <p:cNvSpPr/>
          <p:nvPr/>
        </p:nvSpPr>
        <p:spPr>
          <a:xfrm>
            <a:off x="214314" y="2847236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56" y="2897214"/>
            <a:ext cx="6507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 čin nije devijantan, nego način na koji ga drugi definiraju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4314" y="3490178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56" y="338774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ponašanje koje krši dr. norme ali prolazi nekažnjeno („uredu je, svi to rade”)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3042" y="2132856"/>
            <a:ext cx="5302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ZNAČAJKE DEVIJANTNOSTI</a:t>
            </a:r>
            <a:endParaRPr lang="hr-H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4282" y="2704360"/>
            <a:ext cx="87868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4314" y="4275996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56" y="4186050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nametanje normi i zakona od strane dominantne dr. grupe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slično kao i KONFLIKTNA TEORIJA DEVIJANTNOSTI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314" y="5061814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6" y="4984356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devijantnost koju pojedinac usvaja kao odgovor na reakciju (etiketiranje) okoline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4314" y="5847632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56" y="578266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DEVIJANTNA SUBKULTURA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pojedinac se pridružuje devijantnoj subkulturi jer je odbačen od ostalih članova društva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65888" y="-5898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98 - 101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allAtOnce" animBg="1"/>
      <p:bldP spid="17" grpId="0" build="allAtOnce"/>
      <p:bldP spid="18" grpId="0" build="allAtOnce" animBg="1"/>
      <p:bldP spid="19" grpId="0" build="allAtOnce"/>
      <p:bldP spid="20" grpId="0" build="allAtOnce"/>
      <p:bldP spid="22" grpId="0" build="allAtOnce" animBg="1"/>
      <p:bldP spid="23" grpId="0" build="allAtOnce"/>
      <p:bldP spid="24" grpId="0" build="allAtOnce" animBg="1"/>
      <p:bldP spid="25" grpId="0" build="allAtOnce"/>
      <p:bldP spid="26" grpId="0" build="allAtOnce" animBg="1"/>
      <p:bldP spid="27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" y="282187"/>
            <a:ext cx="9092600" cy="627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16047" y="1245304"/>
            <a:ext cx="88000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8" y="71414"/>
            <a:ext cx="885828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KULTURA I BIOLOGIJA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742"/>
            <a:ext cx="9001156" cy="5643602"/>
          </a:xfrm>
        </p:spPr>
        <p:txBody>
          <a:bodyPr>
            <a:normAutofit fontScale="92500"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Što utječe na razvoj ličnosti?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(17.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čovjek je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„tabula rasa”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Charles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Darwin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(19.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„biološko nasljeđe”</a:t>
            </a:r>
          </a:p>
          <a:p>
            <a:pPr>
              <a:buNone/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BIOLOŠKI DETERMINIZAM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nasljeđa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(sociobiologija)</a:t>
            </a:r>
          </a:p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KULTURNI DETERMINIZAM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socijalizacije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(sociologija i antropologija)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20675050">
            <a:off x="6675244" y="3039639"/>
            <a:ext cx="2021568" cy="554683"/>
          </a:xfrm>
          <a:prstGeom prst="rect">
            <a:avLst/>
          </a:prstGeom>
          <a:solidFill>
            <a:srgbClr val="0099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GENETIKA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0675050">
            <a:off x="6818118" y="4775846"/>
            <a:ext cx="2021568" cy="554683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KULTURA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0083" y="-589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83 - 85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allAtOnce" animBg="1"/>
      <p:bldP spid="6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DRUŠTVENE ULOGE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96" y="1071546"/>
            <a:ext cx="9108504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DRUŠTVENA ULOGA 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društveno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očekivanih značajki i očekivanih ponašanja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(normi) pridruženih određenom dr. položaju</a:t>
            </a:r>
          </a:p>
          <a:p>
            <a:pPr lvl="2">
              <a:buFont typeface="Arial" pitchFamily="34" charset="0"/>
              <a:buChar char="−"/>
            </a:pPr>
            <a:r>
              <a:rPr lang="hr-HR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učenik, liječnik, policajac, svećenik…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očekivanja povezanih s dr. položajem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služe tipizaciji ljudi u kategorije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se uče socijalizacijom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glavna spona između ličnosti i društva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85 - 86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500298" y="3143248"/>
            <a:ext cx="785818" cy="14287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406" y="2285992"/>
            <a:ext cx="2357454" cy="1500198"/>
          </a:xfrm>
          <a:prstGeom prst="ellipse">
            <a:avLst/>
          </a:prstGeom>
          <a:solidFill>
            <a:schemeClr val="accent4">
              <a:lumMod val="50000"/>
            </a:schemeClr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ČLANA OBITELJI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643306" y="4572008"/>
            <a:ext cx="785818" cy="357190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6104481" y="3968222"/>
            <a:ext cx="515913" cy="723355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286248" y="2000240"/>
            <a:ext cx="928694" cy="71438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039245" y="1785844"/>
            <a:ext cx="747415" cy="111013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57554" y="2571744"/>
            <a:ext cx="2857520" cy="178595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POLOŽAJ PACIJENTA</a:t>
            </a:r>
            <a:endParaRPr lang="hr-HR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15140" y="714356"/>
            <a:ext cx="2214578" cy="1384111"/>
          </a:xfrm>
          <a:prstGeom prst="ellipse">
            <a:avLst/>
          </a:prstGeom>
          <a:solidFill>
            <a:srgbClr val="00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CIMERA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7554" y="142852"/>
            <a:ext cx="2500330" cy="1384111"/>
          </a:xfrm>
          <a:prstGeom prst="ellipse">
            <a:avLst/>
          </a:prstGeom>
          <a:solidFill>
            <a:srgbClr val="CC00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BOLESNIKA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9388" y="4429132"/>
            <a:ext cx="2500330" cy="15716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KUPCA NOVINA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00298" y="5214950"/>
            <a:ext cx="2428892" cy="1428760"/>
          </a:xfrm>
          <a:prstGeom prst="ellipse">
            <a:avLst/>
          </a:prstGeom>
          <a:solidFill>
            <a:srgbClr val="FF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</a:t>
            </a:r>
          </a:p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POZNANIKA</a:t>
            </a:r>
            <a:endParaRPr lang="hr-HR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3" grpId="0" uiExpand="1" build="allAtOnce" animBg="1"/>
      <p:bldP spid="4" grpId="0" uiExpand="1" build="allAtOnce" animBg="1"/>
      <p:bldP spid="9" grpId="0" uiExpand="1" build="allAtOnce" animBg="1"/>
      <p:bldP spid="13" grpId="0" uiExpand="1" build="allAtOnce" animBg="1"/>
      <p:bldP spid="17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928670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normi</a:t>
            </a:r>
          </a:p>
          <a:p>
            <a:pPr algn="ctr"/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(ono što bi trebali činiti)</a:t>
            </a:r>
            <a:endParaRPr lang="hr-H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7686" y="928670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stvarno ponašanje</a:t>
            </a:r>
          </a:p>
          <a:p>
            <a:pPr algn="ctr"/>
            <a:r>
              <a:rPr lang="hr-HR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(ono što pojedinci stvarno čine)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7158" y="2428868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političar po pozivu ili po profesiji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57686" y="2428868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razni političari koji su u zadnje vrijeme po sudovima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4294967295"/>
          </p:nvPr>
        </p:nvSpPr>
        <p:spPr>
          <a:xfrm>
            <a:off x="107504" y="4293096"/>
            <a:ext cx="9144000" cy="2428875"/>
          </a:xfrm>
        </p:spPr>
        <p:txBody>
          <a:bodyPr>
            <a:normAutofit fontScale="92500"/>
          </a:bodyPr>
          <a:lstStyle/>
          <a:p>
            <a:pPr marL="288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ULOGA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dr. položaj je povezan s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više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uloga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snop aktivnosti koje se isprepliću s aktivnostima drugih ljudi</a:t>
            </a:r>
          </a:p>
          <a:p>
            <a:pPr marL="288000" indent="-324000">
              <a:spcBef>
                <a:spcPts val="1800"/>
              </a:spcBef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uloga pretpostavlja barem još jednu </a:t>
            </a:r>
            <a:r>
              <a:rPr lang="hr-HR" sz="2800" b="1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recipročnu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ulogu (roditelj – dijete, liječnik – pacijent, učitelj – učenici...)</a:t>
            </a:r>
            <a:endParaRPr lang="hr-H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357166"/>
            <a:ext cx="3799203" cy="714380"/>
          </a:xfrm>
          <a:prstGeom prst="rect">
            <a:avLst/>
          </a:prstGeom>
          <a:solidFill>
            <a:srgbClr val="00206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IDEALNA ULOGA</a:t>
            </a:r>
            <a:endParaRPr lang="hr-H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7686" y="357166"/>
            <a:ext cx="4474617" cy="714380"/>
          </a:xfrm>
          <a:prstGeom prst="rect">
            <a:avLst/>
          </a:prstGeom>
          <a:solidFill>
            <a:srgbClr val="CC000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ZBILJSKA ULOGA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21" grpId="0" build="allAtOnce" animBg="1"/>
      <p:bldP spid="22" grpId="0" build="allAtOnce" animBg="1"/>
      <p:bldP spid="24" grpId="0" build="allAtOnce" animBg="1"/>
      <p:bldP spid="25" grpId="0" uiExpand="1" build="p"/>
      <p:bldP spid="15" grpId="0" uiExpand="1" build="allAtOnce" animBg="1"/>
      <p:bldP spid="1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 </a:t>
            </a:r>
            <a:r>
              <a:rPr lang="hr-HR" sz="48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(SUKOB) </a:t>
            </a:r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ULOGA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885828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 ULOGA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4000" indent="-324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situacija u kojoj se pojedinac suočava 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istovremenim ispunjavanjem proturječnih zahtjeva uloge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(ili uloga)</a:t>
            </a:r>
          </a:p>
          <a:p>
            <a:pPr marL="504000" indent="-324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vojni kapelan, liječnik privatne prakse, nastavnik koji predaje svome djetetu...</a:t>
            </a:r>
            <a:endParaRPr lang="vi-VN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90328" y="3873051"/>
            <a:ext cx="2299126" cy="2914925"/>
            <a:chOff x="6660232" y="3832378"/>
            <a:chExt cx="2299126" cy="2914925"/>
          </a:xfrm>
        </p:grpSpPr>
        <p:pic>
          <p:nvPicPr>
            <p:cNvPr id="17" name="Picture 16" descr="che3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660232" y="3832378"/>
              <a:ext cx="2299126" cy="25866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" name="Picture 18" descr="Picture1.png"/>
            <p:cNvPicPr>
              <a:picLocks noChangeAspect="1"/>
            </p:cNvPicPr>
            <p:nvPr/>
          </p:nvPicPr>
          <p:blipFill rotWithShape="1">
            <a:blip r:embed="rId3"/>
            <a:srcRect l="3110" r="2671"/>
            <a:stretch/>
          </p:blipFill>
          <p:spPr>
            <a:xfrm>
              <a:off x="6660232" y="6309320"/>
              <a:ext cx="2299126" cy="43798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733965" y="-58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4"/>
          <p:cNvCxnSpPr/>
          <p:nvPr/>
        </p:nvCxnSpPr>
        <p:spPr>
          <a:xfrm rot="10800000" flipH="1" flipV="1">
            <a:off x="3714744" y="2143116"/>
            <a:ext cx="214314" cy="3250429"/>
          </a:xfrm>
          <a:prstGeom prst="bentConnector4">
            <a:avLst>
              <a:gd name="adj1" fmla="val 252630"/>
              <a:gd name="adj2" fmla="val 10010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0562" y="1000108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00562" y="1785926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00562" y="2571744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0562" y="3357562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7158" y="1000108"/>
            <a:ext cx="3714776" cy="64294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7158" y="1785926"/>
            <a:ext cx="3714776" cy="64294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Shape 111"/>
          <p:cNvCxnSpPr>
            <a:stCxn id="109" idx="1"/>
          </p:cNvCxnSpPr>
          <p:nvPr/>
        </p:nvCxnSpPr>
        <p:spPr>
          <a:xfrm rot="10800000" flipH="1" flipV="1">
            <a:off x="357158" y="1321578"/>
            <a:ext cx="285752" cy="2178859"/>
          </a:xfrm>
          <a:prstGeom prst="bentConnector4">
            <a:avLst>
              <a:gd name="adj1" fmla="val -79999"/>
              <a:gd name="adj2" fmla="val 9989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714348" y="2714620"/>
            <a:ext cx="3429024" cy="2049679"/>
            <a:chOff x="142844" y="2500306"/>
            <a:chExt cx="1571636" cy="2049679"/>
          </a:xfrm>
          <a:effectLst/>
        </p:grpSpPr>
        <p:sp>
          <p:nvSpPr>
            <p:cNvPr id="134" name="TextBox 133"/>
            <p:cNvSpPr txBox="1"/>
            <p:nvPr/>
          </p:nvSpPr>
          <p:spPr>
            <a:xfrm>
              <a:off x="142844" y="2918769"/>
              <a:ext cx="1571636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prvim godinama života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obitelji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govora, usvajanje normi, misaonih procesa, uloga i stajališta drugih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28596" y="5044684"/>
            <a:ext cx="3429024" cy="1741902"/>
            <a:chOff x="142844" y="2500306"/>
            <a:chExt cx="1571636" cy="1741902"/>
          </a:xfrm>
        </p:grpSpPr>
        <p:sp>
          <p:nvSpPr>
            <p:cNvPr id="138" name="TextBox 137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kasnijem djetinjstvu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interakcija s drugim ljudima 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(vršnjaci, prijatelji...)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školi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 izvan nje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8" name="Picture 147" descr="eko-studira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460352" y="4083721"/>
            <a:ext cx="4250951" cy="2619648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87 - 89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06" grpId="0" uiExpand="1" build="p" animBg="1"/>
      <p:bldP spid="107" grpId="0" uiExpand="1" build="p" animBg="1"/>
      <p:bldP spid="108" grpId="0" build="p" animBg="1"/>
      <p:bldP spid="109" grpId="0" uiExpand="1" build="p" animBg="1"/>
      <p:bldP spid="110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6357950" y="1385533"/>
            <a:ext cx="2643206" cy="30162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učenje potpuno novih obrazaca ponašanja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ponekad posve suprotnih onim ranije naučenima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netko postane nesrećom invalid, vojni logori, mentalne bolnice, </a:t>
            </a:r>
            <a:r>
              <a:rPr lang="hr-H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samostani..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314" y="988201"/>
            <a:ext cx="2357454" cy="428628"/>
          </a:xfrm>
          <a:prstGeom prst="rect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667008" y="988201"/>
            <a:ext cx="1785950" cy="428628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48198" y="988201"/>
            <a:ext cx="1714512" cy="428628"/>
          </a:xfrm>
          <a:prstGeom prst="rect">
            <a:avLst/>
          </a:prstGeom>
          <a:solidFill>
            <a:srgbClr val="00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57950" y="988201"/>
            <a:ext cx="2643206" cy="428628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4282" y="1434946"/>
            <a:ext cx="2357454" cy="2708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usmjerena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buduće uloge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pojedinca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učenje u srednjoj školi za budući posao, djevojčice i igranje s lutkama...</a:t>
            </a:r>
            <a:endParaRPr lang="hr-H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4282" y="4390729"/>
            <a:ext cx="3000396" cy="1895791"/>
            <a:chOff x="142844" y="2500306"/>
            <a:chExt cx="1571636" cy="1895791"/>
          </a:xfrm>
          <a:effectLst/>
        </p:grpSpPr>
        <p:sp>
          <p:nvSpPr>
            <p:cNvPr id="24" name="TextBox 23"/>
            <p:cNvSpPr txBox="1"/>
            <p:nvPr/>
          </p:nvSpPr>
          <p:spPr>
            <a:xfrm>
              <a:off x="142844" y="2918769"/>
              <a:ext cx="1571636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stalno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prilagođavanje novim ulogama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roditeljstvo, novi posao, bračne vode...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RAZVOJNA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5400000">
            <a:off x="1536282" y="2892818"/>
            <a:ext cx="278608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57554" y="1959780"/>
            <a:ext cx="2857520" cy="2449788"/>
            <a:chOff x="142844" y="2500306"/>
            <a:chExt cx="1571636" cy="2449788"/>
          </a:xfrm>
          <a:effectLst/>
        </p:grpSpPr>
        <p:sp>
          <p:nvSpPr>
            <p:cNvPr id="30" name="TextBox 29"/>
            <p:cNvSpPr txBox="1"/>
            <p:nvPr/>
          </p:nvSpPr>
          <p:spPr>
            <a:xfrm>
              <a:off x="142844" y="2918769"/>
              <a:ext cx="157163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modernim društvima kada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djeca uče roditelje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1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9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imigranti uče svoje roditelje jezik, unučad bake i djedove radu na računalu...</a:t>
              </a:r>
              <a:endParaRPr lang="hr-HR" sz="19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OBRNUTA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>
            <a:off x="5142710" y="1714488"/>
            <a:ext cx="42942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57554" y="4983464"/>
            <a:ext cx="5643602" cy="1741902"/>
            <a:chOff x="142844" y="2500306"/>
            <a:chExt cx="1571636" cy="1741902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organizacije čiji su štićenici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podvrgnuti intenzivnim i često ponižavajućim postupcima resocijalizacije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kojima se želi promjeniti dotadašnji identitet i stvoriti novi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TOTALNE INSTITUCIJE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(E. Goffman)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8713816" y="4409568"/>
            <a:ext cx="1588" cy="675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0083" y="-589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87 - 89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 animBg="1"/>
      <p:bldP spid="12" grpId="0" build="allAtOnce" animBg="1"/>
      <p:bldP spid="106" grpId="0" uiExpand="1" build="allAtOnce" animBg="1"/>
      <p:bldP spid="107" grpId="0" uiExpand="1" build="allAtOnce" animBg="1"/>
      <p:bldP spid="108" grpId="0" uiExpand="1" build="allAtOnce" animBg="1"/>
      <p:bldP spid="134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5914</TotalTime>
  <Words>1155</Words>
  <Application>Microsoft Office PowerPoint</Application>
  <PresentationFormat>On-screen Show (4:3)</PresentationFormat>
  <Paragraphs>250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marketing_tema</vt:lpstr>
      <vt:lpstr>SOCIJALIZACIJA I IDENTITET</vt:lpstr>
      <vt:lpstr>ŠTO JE SOCIJALIZACIJA</vt:lpstr>
      <vt:lpstr>KULTURA I BIOLOGIJA</vt:lpstr>
      <vt:lpstr>DRUŠTVENE ULOGE</vt:lpstr>
      <vt:lpstr>PowerPoint Presentation</vt:lpstr>
      <vt:lpstr>PowerPoint Presentation</vt:lpstr>
      <vt:lpstr>KONFLIKT (SUKOB) ULOGA</vt:lpstr>
      <vt:lpstr>TIPOVI SOCIJALIZACIJE</vt:lpstr>
      <vt:lpstr>TIPOVI SOCIJALIZACIJE</vt:lpstr>
      <vt:lpstr>ČIMBENICI SOCIJALIZACIJE</vt:lpstr>
      <vt:lpstr>PowerPoint Presentation</vt:lpstr>
      <vt:lpstr>PONAVLJANJE   (ključni pojmovi)</vt:lpstr>
      <vt:lpstr>IDENTITET</vt:lpstr>
      <vt:lpstr>PowerPoint Presentation</vt:lpstr>
      <vt:lpstr>PRIMJERI RAZLIČITOG SHVAĆANJA RODA I SPOLA</vt:lpstr>
      <vt:lpstr>SOCIJALNA KONTROLA I DEVIJANTNOST</vt:lpstr>
      <vt:lpstr>PowerPoint Presentation</vt:lpstr>
      <vt:lpstr>PowerPoint Presentation</vt:lpstr>
      <vt:lpstr>SOCIOLOŠKE TEORIJE DEVIJANTNOSTI</vt:lpstr>
      <vt:lpstr>TEORIJA STRUKTURALNOG PRITISKA</vt:lpstr>
      <vt:lpstr>TEORIJA KULTURNE TRANSMISIJE</vt:lpstr>
      <vt:lpstr>KONFLIKTNA PERSPEKTIVA</vt:lpstr>
      <vt:lpstr>TEORIJA ETIKETIRANJA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672</cp:revision>
  <dcterms:created xsi:type="dcterms:W3CDTF">2012-10-26T08:37:40Z</dcterms:created>
  <dcterms:modified xsi:type="dcterms:W3CDTF">2019-02-12T08:22:16Z</dcterms:modified>
</cp:coreProperties>
</file>