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0" r:id="rId4"/>
    <p:sldId id="264" r:id="rId5"/>
    <p:sldId id="261" r:id="rId6"/>
    <p:sldId id="269" r:id="rId7"/>
    <p:sldId id="263" r:id="rId8"/>
    <p:sldId id="268" r:id="rId9"/>
    <p:sldId id="270" r:id="rId10"/>
    <p:sldId id="271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-9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0BCC5-AC94-4A43-93AC-4ACC7513D6F1}" type="datetimeFigureOut">
              <a:rPr lang="sr-Latn-CS" smtClean="0"/>
              <a:pPr/>
              <a:t>19.3.2018.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D15C-A260-40DA-A4AE-1E88A12DEA8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798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7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9" name="Picture 8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Picture 2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4" name="Picture 3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9" name="Picture 8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294zRodS_4?t=36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hYMk3Bk08N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2285992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kumimoji="0" lang="hr-HR" sz="8000" b="1" i="0" u="none" strike="noStrike" kern="0" cap="none" spc="0" normalizeH="0" baseline="0" noProof="0" dirty="0" smtClean="0">
                <a:ln w="3175"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OBRAZOVANJE </a:t>
            </a:r>
          </a:p>
          <a:p>
            <a:pPr lvl="0"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kumimoji="0" lang="hr-HR" sz="8000" b="1" i="0" u="none" strike="noStrike" kern="0" cap="none" spc="0" normalizeH="0" baseline="0" noProof="0" dirty="0" smtClean="0">
                <a:ln w="3175"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 ŠKOLSTVO</a:t>
            </a:r>
            <a:endParaRPr kumimoji="0" lang="hr-HR" sz="8000" b="1" i="0" u="none" strike="noStrike" kern="0" cap="none" spc="0" normalizeH="0" baseline="0" noProof="0" dirty="0">
              <a:ln w="3175">
                <a:noFill/>
              </a:ln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9382" y="26064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3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KORISNI LINKOVI 				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 lakše učenje)</a:t>
            </a:r>
            <a:endParaRPr lang="en-US" sz="24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" y="914696"/>
            <a:ext cx="9143999" cy="5800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OBRAZOVANJE U DRUŠTVU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od 6:03 min)</a:t>
            </a:r>
            <a:endParaRPr lang="hr-HR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>
                <a:highlight>
                  <a:srgbClr val="0000FF"/>
                </a:highlight>
                <a:latin typeface="Calibri"/>
                <a:ea typeface="Calibri"/>
                <a:cs typeface="Times New Roman"/>
                <a:hlinkClick r:id="rId3"/>
              </a:rPr>
              <a:t>https://youtu.be/S294zRodS_4?t=363</a:t>
            </a:r>
            <a:endParaRPr lang="hr-HR" sz="2000" b="1" dirty="0">
              <a:highlight>
                <a:srgbClr val="0000FF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SOCIOLOŠKE TEORIJE O OBRAZOVANJU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(11:26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>
                <a:highlight>
                  <a:srgbClr val="0000FF"/>
                </a:highlight>
                <a:latin typeface="Calibri"/>
                <a:ea typeface="Calibri"/>
                <a:cs typeface="Times New Roman"/>
                <a:hlinkClick r:id="rId4"/>
              </a:rPr>
              <a:t>https://</a:t>
            </a:r>
            <a:r>
              <a:rPr lang="hr-HR" sz="2000" b="1" dirty="0">
                <a:highlight>
                  <a:srgbClr val="0000FF"/>
                </a:highlight>
                <a:latin typeface="Calibri"/>
                <a:ea typeface="Calibri"/>
                <a:cs typeface="Times New Roman"/>
                <a:hlinkClick r:id="rId4"/>
              </a:rPr>
              <a:t>youtu.be/hYMk3Bk08NA</a:t>
            </a:r>
            <a:r>
              <a:rPr lang="hr-HR" sz="2000" b="1" dirty="0">
                <a:highlight>
                  <a:srgbClr val="0000FF"/>
                </a:highlight>
                <a:latin typeface="Calibri"/>
                <a:ea typeface="Calibri"/>
                <a:cs typeface="Times New Roman"/>
              </a:rPr>
              <a:t> 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147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64705"/>
            <a:ext cx="8858312" cy="3672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sustavno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formalizirano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prenošenje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vrijednosti</a:t>
            </a:r>
          </a:p>
          <a:p>
            <a:pPr marL="7452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škola kao </a:t>
            </a: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čimbenik socijalizacije 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važna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odgojna uloga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 širem smislu)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prenošenje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(u užem smislu)</a:t>
            </a: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uloga škole </a:t>
            </a: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„naučiti učenike ponašanju i natjerati ih da nešto nauče”</a:t>
            </a:r>
            <a:endParaRPr lang="hr-HR" sz="3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14285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OBRAZOVANJE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7" name="Picture 6" descr="15965_548498021842548_870659837_n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5220072" y="4034785"/>
            <a:ext cx="3852522" cy="2751801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2201" y="2240774"/>
            <a:ext cx="2731184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1648" y="2240774"/>
            <a:ext cx="3060704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15075" y="2240774"/>
            <a:ext cx="2786081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2907" y="-2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OBRAZOVANJA 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(R. </a:t>
            </a:r>
            <a:r>
              <a:rPr lang="hr-HR" sz="36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40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01" y="1678453"/>
            <a:ext cx="2571769" cy="767515"/>
          </a:xfrm>
          <a:prstGeom prst="rect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PRAKTIČNE VJEŠTINE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51583" y="1678453"/>
            <a:ext cx="2840835" cy="767515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PRIPADNOST STATUSNOJ GRUPI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322215" y="1678453"/>
            <a:ext cx="2571769" cy="767515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POD KONTROLOM BIROKRACIJE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63" y="2455088"/>
            <a:ext cx="271464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itchFamily="34" charset="0"/>
              </a:rPr>
              <a:t>odvija se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procesu rada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, bez velike formalizacije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učenje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vještina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kroz praksu </a:t>
            </a:r>
            <a:r>
              <a:rPr lang="pl-PL" sz="2200" i="1" dirty="0" smtClean="0">
                <a:latin typeface="Calibri" pitchFamily="34" charset="0"/>
                <a:cs typeface="Calibri" pitchFamily="34" charset="0"/>
              </a:rPr>
              <a:t>(učenje na samom poslu)</a:t>
            </a:r>
            <a:endParaRPr lang="pl-PL" sz="22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i danas prisutan oblik obrazovanja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nema svjedodžbi ili diploma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6443" y="2455088"/>
            <a:ext cx="31025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itchFamily="34" charset="0"/>
              </a:rPr>
              <a:t>učenje za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prestiž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ugled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(aristokracija i bogati slojevi društva)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elitno obrazovanje </a:t>
            </a:r>
            <a:br>
              <a:rPr lang="pl-PL" sz="22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i="1" dirty="0" smtClean="0">
                <a:latin typeface="Calibri" pitchFamily="34" charset="0"/>
                <a:cs typeface="Calibri" pitchFamily="34" charset="0"/>
              </a:rPr>
              <a:t>(Ivy league sveučilišta, Oxford, Cambridge...)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učenje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programa koji nisu praktično primjenjivi </a:t>
            </a:r>
            <a:b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l-PL" sz="2200" i="1" dirty="0" smtClean="0">
                <a:latin typeface="Calibri" pitchFamily="34" charset="0"/>
                <a:cs typeface="Calibri" pitchFamily="34" charset="0"/>
              </a:rPr>
              <a:t>(filozofija, klasična književnost...)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5074" y="2455088"/>
            <a:ext cx="278605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itchFamily="34" charset="0"/>
              </a:rPr>
              <a:t>obrazovanje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nadzire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organizira država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sustav javnog školstva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sadržaj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segmentiran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, propisani uvjeti prelaska iz jednog u drugi stupanj, diplome...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70" y="642918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smtClean="0">
                <a:latin typeface="Calibri" panose="020F0502020204030204" pitchFamily="34" charset="0"/>
                <a:ea typeface="WenQuanYi Micro Hei" charset="0"/>
                <a:cs typeface="Calibri" pitchFamily="34" charset="0"/>
              </a:rPr>
              <a:t>s obzirom na različite zahtjeve za obrazovanjem (</a:t>
            </a:r>
            <a:r>
              <a:rPr lang="hr-HR" sz="2600" i="1" smtClean="0">
                <a:latin typeface="Calibri" pitchFamily="34" charset="0"/>
                <a:ea typeface="WenQuanYi Micro Hei" charset="0"/>
                <a:cs typeface="Calibri" pitchFamily="34" charset="0"/>
              </a:rPr>
              <a:t>idealni tipovi</a:t>
            </a:r>
            <a:r>
              <a:rPr lang="hr-HR" sz="2600" smtClean="0">
                <a:latin typeface="Calibri" pitchFamily="34" charset="0"/>
                <a:ea typeface="WenQuanYi Micro Hei" charset="0"/>
                <a:cs typeface="Calibri" pitchFamily="34" charset="0"/>
              </a:rPr>
              <a:t>):</a:t>
            </a:r>
            <a:endParaRPr lang="hr-HR" sz="2600" i="1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7227" y="1093196"/>
            <a:ext cx="2557317" cy="5694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8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ekonomske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8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potrebe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klasa</a:t>
            </a:r>
            <a:endParaRPr kumimoji="0" lang="hr-H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77193" y="1093196"/>
            <a:ext cx="2589615" cy="5694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8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prestiž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statusna grupa</a:t>
            </a:r>
            <a:endParaRPr kumimoji="0" lang="hr-H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21665" y="1093196"/>
            <a:ext cx="2572869" cy="5694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8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kulturnu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8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integraciju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pol. stranka</a:t>
            </a:r>
            <a:endParaRPr kumimoji="0" lang="hr-H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build="allAtOnce" animBg="1"/>
      <p:bldP spid="9" grpId="0" build="allAtOnce" animBg="1"/>
      <p:bldP spid="10" grpId="0" build="allAtOnce" animBg="1"/>
      <p:bldP spid="11" grpId="0" uiExpand="1" build="p"/>
      <p:bldP spid="12" grpId="0" uiExpand="1" build="p"/>
      <p:bldP spid="13" grpId="0" uiExpand="1" build="p"/>
      <p:bldP spid="14" grpId="0" build="p"/>
      <p:bldP spid="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0069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6" y="134759"/>
            <a:ext cx="6286544" cy="314327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20" name="Picture 19" descr="get_slika_varijacija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287638" y="2620361"/>
            <a:ext cx="4762500" cy="3133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19" name="Picture 18" descr="drzavna-matur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85656" y="3706659"/>
            <a:ext cx="4398198" cy="301289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332656"/>
            <a:ext cx="9143999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33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ELITNO I DEMOKRATSKO OBRAZOVANJE 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(obrazovni sustavi)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1268760"/>
            <a:ext cx="8858312" cy="55007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ELITNO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obrazovanje nakon osnovnog je </a:t>
            </a: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„priprema za elitu”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(različite statusne grupe i klase)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Europa i Japan (primjer s Engleskom 11+)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postoje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različiti tipovi srednjih škola </a:t>
            </a:r>
            <a:b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 svrhu osposobljavanja za posao ili za daljnje školovanje)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DEMOKRATSKO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obrazovanje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služi javnim potrebama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predstavlja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opće dobro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treba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biti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dostupno svima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SAD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 mladi završavaju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 srednju školu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8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high</a:t>
            </a: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school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poslije upis na visoke škole</a:t>
            </a:r>
            <a:endParaRPr lang="hr-HR" sz="32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40466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3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OBRAZOVNE IDEOLOGIJE </a:t>
            </a:r>
          </a:p>
          <a:p>
            <a:pPr algn="ctr">
              <a:lnSpc>
                <a:spcPts val="3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(obrazovne politike)</a:t>
            </a:r>
            <a:endParaRPr lang="en-US" sz="40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1340768"/>
            <a:ext cx="8858312" cy="1036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vrsta obrazovanja u društvu ovisi o odnosu snaga između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različitih dr. skupina koje zagovaraju različite ideologije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2844" y="2449430"/>
            <a:ext cx="8929750" cy="4098902"/>
            <a:chOff x="142844" y="2259056"/>
            <a:chExt cx="8929750" cy="4098902"/>
          </a:xfrm>
        </p:grpSpPr>
        <p:pic>
          <p:nvPicPr>
            <p:cNvPr id="16" name="Picture 15" descr="004.jpg"/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142844" y="2259056"/>
              <a:ext cx="8929750" cy="409890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7460573" y="4437224"/>
              <a:ext cx="1009465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888766" y="4683906"/>
              <a:ext cx="2293893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894814" y="3770006"/>
              <a:ext cx="1386741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889475" y="5112534"/>
              <a:ext cx="2364474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878828" y="6033136"/>
              <a:ext cx="4241584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929586" y="5786454"/>
              <a:ext cx="756000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-2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SOCIOLOŠKE TEORIJE O OBRAZOVANJU</a:t>
            </a:r>
            <a:endParaRPr lang="en-US" sz="4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57222" y="642918"/>
            <a:ext cx="9501222" cy="6143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720000" lvl="1" indent="-3600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FUNKCIONALISTIČKE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socijalizacija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pojedinaca,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selekcija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alokacija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dr. položaje, dr.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integracija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prema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meritokratskim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načelima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latentne funkcije škole</a:t>
            </a:r>
          </a:p>
          <a:p>
            <a:pPr marL="720000" lvl="1" indent="-3600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KONFLIKTNE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održavanja postojećih sustava dr. stratifikacije (nejednakosti)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škola 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ideološki aparat države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prenošenje ideologije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princip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korespodencije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skriveni nastavni program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kredencijalizam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3600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INTERAKCIONISTIČKE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središtu je interakcija u 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razredu ili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pojedinoj školi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tipiziranje i etiketiranje učenika, 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o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samoispunjavajućem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proročanstvu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143015" y="764704"/>
            <a:ext cx="4929579" cy="18722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institucije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za čuvanje djece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„bračno tržište” (endogamija)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mjesto razvijanja socijalnih vještina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mjesto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nastanka omladinskih subkultura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smanjenje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stope nezaposlenosti i onemogućavanje konkurencije za radna mjesta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"/>
                            </p:stCondLst>
                            <p:childTnLst>
                              <p:par>
                                <p:cTn id="4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10"/>
                            </p:stCondLst>
                            <p:childTnLst>
                              <p:par>
                                <p:cTn id="4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7141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INTERAKCIONISTIČKE TEORIJE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348" y="708692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360000" indent="-360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P. Woods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Mertonova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teorija strukturalnog pritiska primijenjena na školu</a:t>
            </a:r>
          </a:p>
          <a:p>
            <a:pPr marL="360000" indent="-360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učenici upotrebljavaju različite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strategije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za prilagodbu zahtjevima koje im škola postavlja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(mogu prihvaćati ili odbacivati cilj akademskog uspjeha i sredstva za postizanje tog cilja)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UČENIČKE STRATEGIJE PRILAGODBE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ulagivanje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poslušnost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oportunizam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ritualizam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uzmicanje (povlačenje)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kolonizacija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nepopustljivost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pobuna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9382" y="26064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3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I ŠKOLSTVO </a:t>
            </a:r>
          </a:p>
          <a:p>
            <a:pPr algn="ctr">
              <a:lnSpc>
                <a:spcPts val="3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 hrvatske perspektive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79988" y="80285"/>
            <a:ext cx="1899610" cy="1407994"/>
            <a:chOff x="6225217" y="71413"/>
            <a:chExt cx="2781219" cy="206144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97"/>
            <a:stretch/>
          </p:blipFill>
          <p:spPr bwMode="auto">
            <a:xfrm>
              <a:off x="6225218" y="71413"/>
              <a:ext cx="2781218" cy="2061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47" b="50000"/>
            <a:stretch/>
          </p:blipFill>
          <p:spPr bwMode="auto">
            <a:xfrm>
              <a:off x="6225217" y="260648"/>
              <a:ext cx="331913" cy="103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9382" y="2345460"/>
            <a:ext cx="9178840" cy="4499464"/>
            <a:chOff x="9382" y="2345460"/>
            <a:chExt cx="9178840" cy="449946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988" y="2345460"/>
              <a:ext cx="1970463" cy="3020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2" y="5365761"/>
              <a:ext cx="9178840" cy="1479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3764230" y="4082400"/>
              <a:ext cx="3688090" cy="1362824"/>
              <a:chOff x="5148064" y="3132587"/>
              <a:chExt cx="3688090" cy="1362824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3440"/>
              <a:stretch/>
            </p:blipFill>
            <p:spPr bwMode="auto">
              <a:xfrm>
                <a:off x="5148064" y="4150308"/>
                <a:ext cx="3688090" cy="345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7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000"/>
              <a:stretch/>
            </p:blipFill>
            <p:spPr bwMode="auto">
              <a:xfrm>
                <a:off x="5148064" y="3132587"/>
                <a:ext cx="3688090" cy="1041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3128" y="619868"/>
            <a:ext cx="5945116" cy="4531257"/>
            <a:chOff x="3128" y="619868"/>
            <a:chExt cx="5945116" cy="45312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" y="619868"/>
              <a:ext cx="2064563" cy="266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446"/>
            <a:stretch/>
          </p:blipFill>
          <p:spPr bwMode="auto">
            <a:xfrm>
              <a:off x="3128" y="3243919"/>
              <a:ext cx="2777584" cy="1907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419" y="1257150"/>
              <a:ext cx="4021825" cy="1588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1538572" y="2846599"/>
              <a:ext cx="3660053" cy="1134189"/>
              <a:chOff x="1471657" y="1711655"/>
              <a:chExt cx="7320106" cy="2268378"/>
            </a:xfrm>
          </p:grpSpPr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8033" y="1711655"/>
                <a:ext cx="5573730" cy="2268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9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82" t="52803" b="19256"/>
              <a:stretch/>
            </p:blipFill>
            <p:spPr bwMode="auto">
              <a:xfrm>
                <a:off x="2163809" y="1711655"/>
                <a:ext cx="1746376" cy="633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9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82" t="52803" b="19256"/>
              <a:stretch/>
            </p:blipFill>
            <p:spPr bwMode="auto">
              <a:xfrm>
                <a:off x="1471657" y="2028557"/>
                <a:ext cx="1746376" cy="633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107504" y="75982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izvor: DZS</a:t>
            </a:r>
            <a:endParaRPr lang="hr-HR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">
  <a:themeElements>
    <a:clrScheme name="Office 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ema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solidFill>
          <a:srgbClr val="00B8FF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Office 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425</Words>
  <Application>Microsoft Office PowerPoint</Application>
  <PresentationFormat>On-screen Show (4:3)</PresentationFormat>
  <Paragraphs>81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 Data</dc:creator>
  <cp:lastModifiedBy>cornx</cp:lastModifiedBy>
  <cp:revision>136</cp:revision>
  <dcterms:created xsi:type="dcterms:W3CDTF">2013-05-27T05:02:00Z</dcterms:created>
  <dcterms:modified xsi:type="dcterms:W3CDTF">2018-03-19T10:14:49Z</dcterms:modified>
</cp:coreProperties>
</file>