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42" r:id="rId2"/>
    <p:sldId id="343" r:id="rId3"/>
    <p:sldId id="344" r:id="rId4"/>
    <p:sldId id="345" r:id="rId5"/>
    <p:sldId id="359" r:id="rId6"/>
    <p:sldId id="360" r:id="rId7"/>
    <p:sldId id="348" r:id="rId8"/>
    <p:sldId id="356" r:id="rId9"/>
    <p:sldId id="350" r:id="rId10"/>
    <p:sldId id="357" r:id="rId11"/>
    <p:sldId id="358" r:id="rId12"/>
    <p:sldId id="352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 varScale="1">
        <p:scale>
          <a:sx n="92" d="100"/>
          <a:sy n="92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0055FDA-DDFC-4D44-8DAD-78C8942E418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910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CF04A-A5E4-4011-A526-F574259F881A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4E0D407-FD13-4841-A7A0-1D83116A1EF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07614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AA29-72F8-42F3-AEAE-ADA132E092A6}" type="slidenum">
              <a:rPr lang="hr-HR" smtClean="0"/>
              <a:pPr>
                <a:defRPr/>
              </a:pPr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vi-VN" b="1" dirty="0" smtClean="0"/>
              <a:t>Protestantska etika i duh kapitalizma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Weber se prihvatio zadatka da korijene nastanka kapitalizma pronađe ne u ekonomskom determinizmu, veću ispreplitanju većeg broja faktora i povijesnih slučajnosti koje su dovele do rasta kapitalizma.U njegovom djelu «Protestantska etika i duh kapitalizma» osnovna ideja jest polideterminiranost društvenograzvoja, komplementarna pojava tehnoloških preduvjeta, ekonomskih tijekova (robno-novčana privreda),političkih i kulturnih faktora koji dovode do pojave kapitalizma.</a:t>
            </a:r>
          </a:p>
          <a:p>
            <a:pPr>
              <a:defRPr/>
            </a:pPr>
            <a:r>
              <a:rPr lang="vi-VN" b="1" dirty="0" smtClean="0"/>
              <a:t>Kapitalizam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se prvo pojavio u vjerskim zajednicama u kojima je prevladavao protestantizam odnosnokalvinistička verzija protestantizma. Kalvinizam počiva na uvjerenju na tome da je sudbina čovjeka većunaprijed određena voljom svemogućeg Boga te se ne može promjeniti a uspjeh na zemlji znak je božjegodobravanja i podrške. Weber je vjerovao da je takav skup religioznih ideala usitinu djelovao nasvakodnevno ponašanje i ekonomsku aktivnost. Ljudi su instrumenti božje volje, moraju raditi bolje, stvarativiše, postati što uspješniji u proizvodnji i stjecanju.Način mišljenja zbog toga više nije tradicionalan, racionalnost se utvrđuje prema shemi cilj/sredstvo. Prezirese lijenost i rastrošnost, iracionalnost i ceremenije, profit se ne troši, već ulaže. Ali za nastanak kapitalizmatrebaju i neki dodatni uvjeti. Potrebno je da neka društvena grupa, raspolažući tehnološkim i gospodarskimpretpostavkama, odbaci trenutnu korist od rastrošnosti i raskoši u korist novih tehnoloških rješenja. Ljuditrebaju istovremeno jaku unutarnju motivaciju da izdrže pritisak neizvjesnosti u novoj situaciji, da se oduprukritici i trenutnim poteškoćama, da svijet promatraju na racionalan način kako bi nastala društvena situacijau kojoj se rađa kapitalizam.Weber nije bio ni otvoreni protvnik kapitalizma, a još manje njegov zagovornik, Nije branio niti propagiraoništa u vezi s kapitalizmom, već je pokušao proširiti razumjevanje uvjeta u kojima je nastao kapitalizam. On je, moglo bi se reći, i sam nastanak kapitalizma vidio kao jedan od oblika početnih dugoročnih procesa</a:t>
            </a:r>
          </a:p>
          <a:p>
            <a:pPr>
              <a:defRPr/>
            </a:pPr>
            <a:r>
              <a:rPr lang="vi-VN" b="1" dirty="0" smtClean="0"/>
              <a:t>gubitka čarobnosti svijeta</a:t>
            </a:r>
            <a:endParaRPr lang="vi-V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/>
              <a:t>koji je sasvim proturječan proces. S jedne strane u sve ljudske aktivnosti </a:t>
            </a:r>
            <a:r>
              <a:rPr lang="hr-HR" dirty="0" smtClean="0"/>
              <a:t>i </a:t>
            </a:r>
            <a:r>
              <a:rPr lang="vi-VN" dirty="0" smtClean="0"/>
              <a:t> institucije prodire duh znanstvene proračunatosti i racionalizacije, kultura se oslobađa iracionalnih iafektivnih elemenata. No, s druge strane nema sumnje da taj proces vodi tome da možemo ostvariti samodio svojih ljudskih potencijala, da smo osuđeni živjeti svedeni u okvire uskih društvenih zadataka a lišenivjere da postoji nešto izvan takvog života. Po Weberu smo osuđeni živjeti u okvirima birokratskeorganizacije i društva, u proračunatosti ljudskih odnosa svedenih na instrumentalne interakcije, podnormativnim poretcima lišenim čarolija religioznih načela</a:t>
            </a:r>
            <a:r>
              <a:rPr lang="hr-HR" dirty="0" smtClean="0"/>
              <a:t>.</a:t>
            </a:r>
            <a:endParaRPr lang="vi-VN" dirty="0" smtClean="0"/>
          </a:p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C168D1-2C27-453C-8011-35CB662DC7F4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vi-VN" b="1" dirty="0" smtClean="0"/>
              <a:t>Protestantska etika i duh kapitalizma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Weber se prihvatio zadatka da korijene nastanka kapitalizma pronađe ne u ekonomskom determinizmu, veću ispreplitanju većeg broja faktora i povijesnih slučajnosti koje su dovele do rasta kapitalizma.U njegovom djelu «Protestantska etika i duh kapitalizma» osnovna ideja jest polideterminiranost društvenograzvoja, komplementarna pojava tehnoloških preduvjeta, ekonomskih tijekova (robno-novčana privreda),političkih i kulturnih faktora koji dovode do pojave kapitalizma.</a:t>
            </a:r>
          </a:p>
          <a:p>
            <a:pPr>
              <a:defRPr/>
            </a:pPr>
            <a:r>
              <a:rPr lang="vi-VN" b="1" dirty="0" smtClean="0"/>
              <a:t>Kapitalizam</a:t>
            </a:r>
            <a:endParaRPr lang="vi-VN" dirty="0" smtClean="0"/>
          </a:p>
          <a:p>
            <a:pPr>
              <a:defRPr/>
            </a:pPr>
            <a:r>
              <a:rPr lang="vi-VN" dirty="0" smtClean="0"/>
              <a:t>se prvo pojavio u vjerskim zajednicama u kojima je prevladavao protestantizam odnosnokalvinistička verzija protestantizma. Kalvinizam počiva na uvjerenju na tome da je sudbina čovjeka većunaprijed određena voljom svemogućeg Boga te se ne može promjeniti a uspjeh na zemlji znak je božjegodobravanja i podrške. Weber je vjerovao da je takav skup religioznih ideala usitinu djelovao nasvakodnevno ponašanje i ekonomsku aktivnost. Ljudi su instrumenti božje volje, moraju raditi bolje, stvarativiše, postati što uspješniji u proizvodnji i stjecanju.Način mišljenja zbog toga više nije tradicionalan, racionalnost se utvrđuje prema shemi cilj/sredstvo. Prezirese lijenost i rastrošnost, iracionalnost i ceremenije, profit se ne troši, već ulaže. Ali za nastanak kapitalizmatrebaju i neki dodatni uvjeti. Potrebno je da neka društvena grupa, raspolažući tehnološkim i gospodarskimpretpostavkama, odbaci trenutnu korist od rastrošnosti i raskoši u korist novih tehnoloških rješenja. Ljuditrebaju istovremeno jaku unutarnju motivaciju da izdrže pritisak neizvjesnosti u novoj situaciji, da se oduprukritici i trenutnim poteškoćama, da svijet promatraju na racionalan način kako bi nastala društvena situacijau kojoj se rađa kapitalizam.Weber nije bio ni otvoreni protvnik kapitalizma, a još manje njegov zagovornik, Nije branio niti propagiraoništa u vezi s kapitalizmom, već je pokušao proširiti razumjevanje uvjeta u kojima je nastao kapitalizam. On je, moglo bi se reći, i sam nastanak kapitalizma vidio kao jedan od oblika početnih dugoročnih procesa</a:t>
            </a:r>
          </a:p>
          <a:p>
            <a:pPr>
              <a:defRPr/>
            </a:pPr>
            <a:r>
              <a:rPr lang="vi-VN" b="1" dirty="0" smtClean="0"/>
              <a:t>gubitka čarobnosti svijeta</a:t>
            </a:r>
            <a:endParaRPr lang="vi-VN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vi-VN" dirty="0" smtClean="0"/>
              <a:t>koji je sasvim proturječan proces. S jedne strane u sve ljudske aktivnosti </a:t>
            </a:r>
            <a:r>
              <a:rPr lang="hr-HR" dirty="0" smtClean="0"/>
              <a:t>i </a:t>
            </a:r>
            <a:r>
              <a:rPr lang="vi-VN" dirty="0" smtClean="0"/>
              <a:t> institucije prodire duh znanstvene proračunatosti i racionalizacije, kultura se oslobađa iracionalnih iafektivnih elemenata. No, s druge strane nema sumnje da taj proces vodi tome da možemo ostvariti samodio svojih ljudskih potencijala, da smo osuđeni živjeti svedeni u okvire uskih društvenih zadataka a lišenivjere da postoji nešto izvan takvog života. Po Weberu smo osuđeni živjeti u okvirima birokratskeorganizacije i društva, u proračunatosti ljudskih odnosa svedenih na instrumentalne interakcije, podnormativnim poretcima lišenim čarolija religioznih načela</a:t>
            </a:r>
            <a:r>
              <a:rPr lang="hr-HR" dirty="0" smtClean="0"/>
              <a:t>.</a:t>
            </a:r>
            <a:endParaRPr lang="vi-VN" dirty="0" smtClean="0"/>
          </a:p>
          <a:p>
            <a:pPr>
              <a:defRPr/>
            </a:pP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5CA44D-81A0-481F-BC64-A298FCEF1692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F851-F180-4BB9-AA3F-BE7927F7CD86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8BAED9-E18F-429D-9B96-F3416B0382B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4610-FEC9-46CA-ADAB-50FF2A8E2C93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3E53C-E691-408B-AE96-3FBE69E37F0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347DC-76DF-4BF5-829E-0BC5823B8D62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ABAE-B2B7-4314-8264-573DA11E020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216F-5850-490B-BBEA-D3B09A643B5F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407F-6BDF-46F9-BD46-B5E61BA75ED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48BE-8401-4FA5-B64B-6FE97008C829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8BCF4-289A-4B50-92D5-885FDC1F4E0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68F4D-2603-488E-BF87-5371DE322D3C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B8FC-42D8-45D6-A38B-2DC1C18E19F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51DCD39-6A23-4AEA-BF18-72422D79D784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7DF7A5D-7647-4E40-A6AD-F029B416235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3F79E-E8EE-4A51-8AE7-E8A7D49AD7B0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06A6E-6B32-4673-8A7C-52C724BAC14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D918C-722A-49A9-8EEE-D773887B2400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4FFCA-7BF3-43B6-9729-CBF649EF119A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2D724-0CD7-4E3F-A9D3-E1B7FF814A4C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4DE71-EEEC-46D6-936D-F3600F5B0CC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7A6B-B9E0-43DF-878C-6B1499E2DE8A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E0DC-63D1-4897-9180-E7273D36A7B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C75551-6B43-4579-9124-1AC440933FEC}" type="datetimeFigureOut">
              <a:rPr lang="sr-Latn-CS"/>
              <a:pPr>
                <a:defRPr/>
              </a:pPr>
              <a:t>8.11.2017.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DAB39B-A23E-4A38-9DB5-7A0EB1DE136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2857500"/>
            <a:ext cx="3929062" cy="714375"/>
          </a:xfrm>
        </p:spPr>
        <p:txBody>
          <a:bodyPr/>
          <a:lstStyle/>
          <a:p>
            <a:pPr marL="63500"/>
            <a:r>
              <a:rPr lang="hr-HR" sz="3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(1864. – 1920.)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1" y="214291"/>
            <a:ext cx="6215107" cy="2786083"/>
          </a:xfrm>
        </p:spPr>
        <p:txBody>
          <a:bodyPr>
            <a:noAutofit/>
          </a:bodyPr>
          <a:lstStyle/>
          <a:p>
            <a:pPr>
              <a:lnSpc>
                <a:spcPts val="10000"/>
              </a:lnSpc>
              <a:defRPr/>
            </a:pP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b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endParaRPr lang="hr-HR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eber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72063" y="0"/>
            <a:ext cx="3500437" cy="6816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7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0438" y="289037"/>
            <a:ext cx="5471391" cy="4106141"/>
            <a:chOff x="3500438" y="289037"/>
            <a:chExt cx="5471391" cy="4106141"/>
          </a:xfrm>
        </p:grpSpPr>
        <p:pic>
          <p:nvPicPr>
            <p:cNvPr id="7" name="Picture 6" descr="pricest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0438" y="289037"/>
              <a:ext cx="5461000" cy="409575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8229125" y="4025846"/>
              <a:ext cx="7427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obred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6" name="Content Placeholder 5" descr="Azteci.jpg"/>
          <p:cNvPicPr>
            <a:picLocks noGrp="1" noChangeAspect="1"/>
          </p:cNvPicPr>
          <p:nvPr>
            <p:ph idx="1"/>
          </p:nvPr>
        </p:nvPicPr>
        <p:blipFill>
          <a:blip r:embed="rId3" cstate="email"/>
          <a:stretch>
            <a:fillRect/>
          </a:stretch>
        </p:blipFill>
        <p:spPr>
          <a:xfrm>
            <a:off x="251520" y="2852936"/>
            <a:ext cx="3598875" cy="37944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51520" y="6317008"/>
            <a:ext cx="742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obred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7"/>
          <p:cNvGrpSpPr>
            <a:grpSpLocks/>
          </p:cNvGrpSpPr>
          <p:nvPr/>
        </p:nvGrpSpPr>
        <p:grpSpPr bwMode="auto">
          <a:xfrm>
            <a:off x="251520" y="571500"/>
            <a:ext cx="8535293" cy="1066800"/>
            <a:chOff x="251489" y="571480"/>
            <a:chExt cx="853535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4353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NASTANAK KAPITALIZMA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9144000" cy="52149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800" dirty="0" smtClean="0">
                <a:latin typeface="Calibri" panose="020F0502020204030204" pitchFamily="34" charset="0"/>
                <a:cs typeface="Calibri" panose="020F0502020204030204" pitchFamily="34" charset="0"/>
              </a:rPr>
              <a:t>djelo </a:t>
            </a:r>
            <a:r>
              <a:rPr lang="hr-HR" sz="3900" i="1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„Protestantska etika i duh kapitalizma”</a:t>
            </a:r>
            <a:r>
              <a:rPr lang="hr-HR" sz="3900" i="1" dirty="0"/>
              <a:t> </a:t>
            </a:r>
            <a:r>
              <a:rPr lang="hr-HR" sz="38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(1905.)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uvijeti nastanka i razvoja kapitalizma na zapadu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Kalvinizam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počiv</a:t>
            </a:r>
            <a:r>
              <a:rPr lang="hr-HR" sz="3600" dirty="0"/>
              <a:t>a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na uvjerenju da je </a:t>
            </a:r>
            <a:r>
              <a:rPr lang="vi-VN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sudbina čovjeka unaprijed određena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božjom voljom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 se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 može promjeniti</a:t>
            </a:r>
            <a:r>
              <a:rPr lang="vi-VN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uspjeh na 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emlji znak je božjeg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odobravanja i podrške</a:t>
            </a:r>
            <a:endParaRPr lang="hr-HR" sz="36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Bogu je rad ugodan, rad donosi novac, što više novca osoba posjeduje, bliža je Bogu</a:t>
            </a:r>
            <a:r>
              <a:rPr lang="hr-HR" sz="3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3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pohlepa je pretvorena u etički imperativ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prezire se lijenost i rastrošnost, iracionalnost i ceremenije, profit se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 troši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već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ulaže</a:t>
            </a:r>
            <a:r>
              <a:rPr lang="hr-HR" sz="3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36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rad se smatra dobrim ponašanjem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u osnovi kapitalizma je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sz="3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kalkulacija</a:t>
            </a:r>
          </a:p>
        </p:txBody>
      </p:sp>
    </p:spTree>
    <p:extLst>
      <p:ext uri="{BB962C8B-B14F-4D97-AF65-F5344CB8AC3E}">
        <p14:creationId xmlns:p14="http://schemas.microsoft.com/office/powerpoint/2010/main" val="22874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251520" y="476672"/>
            <a:ext cx="8892480" cy="1066800"/>
            <a:chOff x="251489" y="571480"/>
            <a:chExt cx="889254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892543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POVIJESNI I MODERNI KAPITALIZAM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89956"/>
            <a:ext cx="9144000" cy="52303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razlika između povijesnog i modernog kapitalizma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povijesnom kapitalizmu 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prevladava tradicionalistički pogleda na život – </a:t>
            </a:r>
            <a:r>
              <a:rPr lang="hr-HR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 se kako bi se prehranilo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nije zainteresiran za zaradu koliko za to da što manje radi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moderni kapitalizam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stjecanje zarade postaje cilj života</a:t>
            </a: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ne više sredstvo za zadovoljenje materijalnih životnih potreba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akumulacija novca </a:t>
            </a:r>
            <a:r>
              <a:rPr lang="hr-HR" sz="2400" dirty="0" smtClean="0"/>
              <a:t>i dobara</a:t>
            </a:r>
            <a:endParaRPr lang="hr-HR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zašto raditi ako smo unaprijed predodređeni (za blaženstvo ili propast)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vjerovanje pojedinca da radom i ugađanjem Bogu može promijeniti svoju sudbinu</a:t>
            </a:r>
          </a:p>
        </p:txBody>
      </p:sp>
    </p:spTree>
    <p:extLst>
      <p:ext uri="{BB962C8B-B14F-4D97-AF65-F5344CB8AC3E}">
        <p14:creationId xmlns:p14="http://schemas.microsoft.com/office/powerpoint/2010/main" val="34296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c/cc/Grant_Wood_-_American_Gothic_-_Google_Art_Project.jpg/1200px-Grant_Wood_-_American_Gothic_-_Google_Art_Projec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2400"/>
            <a:ext cx="4431605" cy="5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annarborartcenter.org/wp-content/uploads/2016/05/American-Gothic-Real-American-Ann-Arbor-Art-Center-Exhibition-117-Galle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91" y="902303"/>
            <a:ext cx="4431605" cy="534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3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 vs MARX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71464"/>
            <a:ext cx="9144000" cy="538653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kritizira Marxov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ekonomski determinizam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nismo samo motivirani ekonomskim motivima, već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tradicijom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kulturom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vrijednosnim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sustavom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bitne su ideje a ne samo ekonomija (stjecanje) u razvoju kapitalizma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klasa je novijeg postanka i nije postojala kroz povijest kako Marx naučava – nastala je s pojavom kapitalističkog sustava i uvjetovana je tržištem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 dimenzije dr. nejednakosti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status/prestiž, bogatstvo i moć u društvu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klase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(slične životne prilike) i </a:t>
            </a:r>
            <a:r>
              <a:rPr lang="hr-HR" sz="2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statusne grupe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(privilegije i životni stil)</a:t>
            </a: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uz ekonomske faktore (stjecanje bogatstva) bitno je i postizanje političke moći i ugleda u društvu</a:t>
            </a:r>
          </a:p>
        </p:txBody>
      </p:sp>
    </p:spTree>
    <p:extLst>
      <p:ext uri="{BB962C8B-B14F-4D97-AF65-F5344CB8AC3E}">
        <p14:creationId xmlns:p14="http://schemas.microsoft.com/office/powerpoint/2010/main" val="183395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313" y="1476227"/>
            <a:ext cx="8715375" cy="5072062"/>
          </a:xfrm>
        </p:spPr>
        <p:txBody>
          <a:bodyPr/>
          <a:lstStyle/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znanost o društvenom djelovanju</a:t>
            </a:r>
            <a:endParaRPr lang="hr-HR" sz="3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djelovanje ili akcija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 i kalkulacija</a:t>
            </a:r>
          </a:p>
          <a:p>
            <a:pPr marL="395288" indent="-358775">
              <a:spcBef>
                <a:spcPts val="1200"/>
              </a:spcBef>
              <a:buFont typeface="Arial" charset="0"/>
              <a:buChar char="−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nastanak i razvoj kapitalizma</a:t>
            </a:r>
          </a:p>
        </p:txBody>
      </p:sp>
      <p:grpSp>
        <p:nvGrpSpPr>
          <p:cNvPr id="19459" name="Group 5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 – BITNO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6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251519" y="571500"/>
            <a:ext cx="8535293" cy="1066800"/>
            <a:chOff x="251489" y="571480"/>
            <a:chExt cx="85353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514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MAX WEBER</a:t>
              </a:r>
            </a:p>
          </p:txBody>
        </p:sp>
      </p:grpSp>
      <p:pic>
        <p:nvPicPr>
          <p:cNvPr id="7" name="Content Placeholder 6" descr="image-max-weber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94288" y="500063"/>
            <a:ext cx="4049712" cy="6357937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1467" y="1643063"/>
            <a:ext cx="8786813" cy="5083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rođen 1864. g. u Pruskoj</a:t>
            </a: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otac političar, majka kalvinist</a:t>
            </a:r>
            <a:b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(utjecalo na njegov razvoj)</a:t>
            </a:r>
            <a:endParaRPr lang="hr-H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završio studij prava i povijesti</a:t>
            </a:r>
          </a:p>
          <a:p>
            <a:pPr marL="360000" indent="-360000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predavao u Berlinu i Heidelbergu</a:t>
            </a:r>
          </a:p>
          <a:p>
            <a:pPr marL="360000" indent="-360000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djela: </a:t>
            </a:r>
          </a:p>
          <a:p>
            <a:pPr marL="566928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	“Privreda i društvo”</a:t>
            </a:r>
          </a:p>
          <a:p>
            <a:pPr marL="566928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	“Protestantska etika i duh kapitalizma”</a:t>
            </a:r>
          </a:p>
          <a:p>
            <a:pPr marL="1024128" lvl="1" indent="-457200">
              <a:lnSpc>
                <a:spcPct val="110000"/>
              </a:lnSpc>
              <a:spcAft>
                <a:spcPts val="1200"/>
              </a:spcAft>
              <a:buClr>
                <a:schemeClr val="accent3"/>
              </a:buClr>
              <a:defRPr/>
            </a:pPr>
            <a:endParaRPr lang="hr-HR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5002213"/>
          </a:xfrm>
        </p:spPr>
        <p:txBody>
          <a:bodyPr/>
          <a:lstStyle/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tipovi legitimne vlasti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društveno djelovanje (akcija)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360000" indent="-468000">
              <a:spcBef>
                <a:spcPts val="600"/>
              </a:spcBef>
              <a:buClrTx/>
              <a:buFont typeface="Calibri" panose="020F0502020204030204" pitchFamily="34" charset="0"/>
              <a:buChar char="–"/>
              <a:defRPr/>
            </a:pP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nastanak kapitalizma</a:t>
            </a:r>
          </a:p>
          <a:p>
            <a:pPr>
              <a:buClrTx/>
              <a:buFont typeface="Calibri" panose="020F0502020204030204" pitchFamily="34" charset="0"/>
              <a:buChar char="–"/>
              <a:defRPr/>
            </a:pP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251520" y="571500"/>
            <a:ext cx="8496944" cy="1066800"/>
            <a:chOff x="289839" y="571480"/>
            <a:chExt cx="849700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8983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KLJUČNI POJMOVI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62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50" y="2170509"/>
            <a:ext cx="8686800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>
                <a:latin typeface="Calibri" panose="020F0502020204030204" pitchFamily="34" charset="0"/>
                <a:cs typeface="Calibri" panose="020F0502020204030204" pitchFamily="34" charset="0"/>
              </a:rPr>
              <a:t>(znanost o društvenom djelovanju)</a:t>
            </a:r>
            <a:endParaRPr lang="hr-HR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>
                <a:latin typeface="Calibri" panose="020F0502020204030204" pitchFamily="34" charset="0"/>
                <a:cs typeface="Calibri" panose="020F0502020204030204" pitchFamily="34" charset="0"/>
              </a:rPr>
              <a:t>(AKCIJA)</a:t>
            </a: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  <a:r>
              <a:rPr lang="hr-HR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>
                <a:latin typeface="Calibri" panose="020F0502020204030204" pitchFamily="34" charset="0"/>
                <a:cs typeface="Calibri" panose="020F0502020204030204" pitchFamily="34" charset="0"/>
              </a:rPr>
              <a:t>(sredstvo generalizacije)</a:t>
            </a:r>
            <a:endParaRPr lang="hr-HR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sz="2800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i="1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(svijet je izgubio čarobnost)</a:t>
            </a:r>
            <a:endParaRPr lang="hr-H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0" lvl="1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NASTANAK KAPITALIZMA </a:t>
            </a:r>
            <a:r>
              <a:rPr lang="hr-H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 ZAPADU)</a:t>
            </a:r>
            <a:endParaRPr lang="hr-H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5760" indent="-4320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ZAČETNIK INTERAKCIONIZMA</a:t>
            </a:r>
          </a:p>
        </p:txBody>
      </p:sp>
      <p:grpSp>
        <p:nvGrpSpPr>
          <p:cNvPr id="8195" name="Group 7"/>
          <p:cNvGrpSpPr>
            <a:grpSpLocks/>
          </p:cNvGrpSpPr>
          <p:nvPr/>
        </p:nvGrpSpPr>
        <p:grpSpPr bwMode="auto">
          <a:xfrm>
            <a:off x="357188" y="632098"/>
            <a:ext cx="8501062" cy="1428750"/>
            <a:chOff x="357158" y="632078"/>
            <a:chExt cx="8501122" cy="142876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987242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632078"/>
              <a:ext cx="8401080" cy="142876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lnSpc>
                  <a:spcPts val="5000"/>
                </a:lnSpc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TEMELJNE ODREDNICE </a:t>
              </a:r>
            </a:p>
            <a:p>
              <a:pPr>
                <a:lnSpc>
                  <a:spcPts val="5000"/>
                </a:lnSpc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WEBEROVE SOCIOLOGIJE</a:t>
              </a:r>
              <a:endParaRPr lang="hr-HR" sz="6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7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3" y="1173932"/>
            <a:ext cx="9001157" cy="5612060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kritizira pozitivizam, društvo ne možemo promatrati kao prirodu</a:t>
            </a:r>
          </a:p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35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IDEALAN TIP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misaona konstrukcija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ne postoji u stvarnosti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sredstvo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generalizaciju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socioloških nalaza</a:t>
            </a:r>
          </a:p>
          <a:p>
            <a:pPr marL="360000" indent="-360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objedinjuje bitne karakteristike promatranih pojava</a:t>
            </a:r>
            <a:b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(naglašava sličnosti a zanemaruje posebnosti i nevažne razlike)</a:t>
            </a:r>
          </a:p>
          <a:p>
            <a:pPr marL="360000" indent="-360000"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upotreba idealnih tipova u sociološkom istraživanju treba omogućiti objašnjenje društvenih pojava</a:t>
            </a:r>
          </a:p>
          <a:p>
            <a:pPr marL="360000" indent="-360000">
              <a:lnSpc>
                <a:spcPct val="12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PRIMJERI: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tipa legitimne vlasti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birokracija</a:t>
            </a:r>
          </a:p>
          <a:p>
            <a:pPr marL="826725" lvl="4" indent="-360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tipa društvenog djelovanja</a:t>
            </a:r>
          </a:p>
        </p:txBody>
      </p:sp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251520" y="260648"/>
            <a:ext cx="8535293" cy="1066800"/>
            <a:chOff x="251489" y="571480"/>
            <a:chExt cx="853535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43531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IDEALAN TIP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59531" y="1706957"/>
            <a:ext cx="8858312" cy="2539924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3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7"/>
          <p:cNvGrpSpPr>
            <a:grpSpLocks/>
          </p:cNvGrpSpPr>
          <p:nvPr/>
        </p:nvGrpSpPr>
        <p:grpSpPr bwMode="auto">
          <a:xfrm>
            <a:off x="251519" y="476672"/>
            <a:ext cx="8535293" cy="1066800"/>
            <a:chOff x="251489" y="571480"/>
            <a:chExt cx="8535353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DRUŠTVENO DJELOVANJE (AKCIJA)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75" y="1548235"/>
            <a:ext cx="8786844" cy="4930775"/>
          </a:xfrm>
        </p:spPr>
        <p:txBody>
          <a:bodyPr/>
          <a:lstStyle/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polazi od pretpostavke da </a:t>
            </a:r>
            <a:r>
              <a:rPr lang="hr-HR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ljudsko djelovanje mora imati smisao</a:t>
            </a:r>
          </a:p>
          <a:p>
            <a:pPr marL="432000" indent="-432000"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DJELOVANJE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svako ono djelovanje kojem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pojedinac pridaje neko značenje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, pri tome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 obzir uzima ponašanje drugih i orijentira se prema njemu</a:t>
            </a:r>
          </a:p>
          <a:p>
            <a:pPr marL="432000" indent="-432000"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ljudi se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ponašaju racionalno u skladu sa </a:t>
            </a:r>
            <a:r>
              <a:rPr lang="hr-HR" b="1" u="sng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smislom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koji pridaju akciji</a:t>
            </a:r>
          </a:p>
          <a:p>
            <a:pPr marL="697113" lvl="2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primjerice, prinošenje žrtve je </a:t>
            </a:r>
            <a:r>
              <a:rPr lang="hr-HR" sz="2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iracionalno</a:t>
            </a:r>
            <a:r>
              <a:rPr lang="hr-HR" sz="2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 obzirom na cilj koji se postiže, no sa stajališta vjernika, to je </a:t>
            </a:r>
            <a:r>
              <a:rPr lang="hr-HR" sz="2200" u="sng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racionalno ponašanje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29" y="2548354"/>
            <a:ext cx="8890616" cy="157790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6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RACIONALIZACIJA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20647"/>
            <a:ext cx="9144000" cy="553735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racionalizacija = kalkulacija (proračunatost, predvidljivost)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 u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kojem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područja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društvenog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života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bivaju sve 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više i više</a:t>
            </a:r>
            <a:r>
              <a:rPr lang="hr-HR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podvrgnuta</a:t>
            </a:r>
            <a:r>
              <a:rPr lang="vi-VN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kalkulaciji</a:t>
            </a:r>
            <a:r>
              <a:rPr lang="vi-VN" sz="2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(računanju) i </a:t>
            </a:r>
            <a:r>
              <a:rPr lang="vi-VN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predviđanju</a:t>
            </a:r>
            <a:endParaRPr lang="hr-HR" sz="26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primjer s </a:t>
            </a:r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religijom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(sve manje magije i birokratizirana crkva) 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glazbom</a:t>
            </a:r>
            <a:r>
              <a:rPr lang="hr-HR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(simfonija u odnosu na glazbu Aboridžina)</a:t>
            </a: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  <a:defRPr/>
            </a:pPr>
            <a:r>
              <a:rPr lang="hr-HR" sz="2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TIPOVI RACIONALNOG DJELOVANJA 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(idealni tipovi djelovanja)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TRADICIONALNO</a:t>
            </a:r>
            <a:r>
              <a:rPr lang="hr-H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 skladu s navikama)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AFEKTIVNO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 skladu sa trenutnim stanjem svijesti i snažnim osjećajima)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VRIJEDNOSNO</a:t>
            </a:r>
            <a:r>
              <a:rPr lang="hr-HR" sz="1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RACIONALNO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(bitana su sredstva, cilj je apsolutan)</a:t>
            </a:r>
          </a:p>
          <a:p>
            <a:pPr marL="859536" lvl="1" indent="-4572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sz="19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SVRHOVITO – RACIONALNO</a:t>
            </a:r>
            <a:r>
              <a:rPr lang="hr-H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(racionalno odmjeravanje sredstava, ciljeva i posljedica djelovanja)</a:t>
            </a:r>
          </a:p>
          <a:p>
            <a:pPr marL="566928" indent="-4572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 modernom svijetu prevladava </a:t>
            </a:r>
            <a:r>
              <a:rPr lang="hr-HR" sz="2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svrhovito – racionalno djelovanje</a:t>
            </a: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(svijet počinje gubiti čarobnost – </a:t>
            </a:r>
            <a:r>
              <a:rPr lang="hr-HR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Entzauberung der Welt)</a:t>
            </a:r>
            <a:endParaRPr lang="hr-HR" sz="2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06" y="1840201"/>
            <a:ext cx="8786874" cy="90327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dicionalno-djelovanj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42875" y="142875"/>
            <a:ext cx="2786063" cy="405447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Picture 2" descr="ciljno-racionalno-djelovanj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29250" y="3857625"/>
            <a:ext cx="3500438" cy="27813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3" descr="afektivno-djelovanje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14313" y="3857625"/>
            <a:ext cx="5143500" cy="28575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vrijednosno-racionalno2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571875" y="142875"/>
            <a:ext cx="5349875" cy="358616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52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802" y="116631"/>
            <a:ext cx="4670213" cy="3064987"/>
            <a:chOff x="45802" y="116631"/>
            <a:chExt cx="4670213" cy="3064987"/>
          </a:xfrm>
        </p:grpSpPr>
        <p:pic>
          <p:nvPicPr>
            <p:cNvPr id="4" name="Picture 3" descr="micronesianmap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48761" y="-886328"/>
              <a:ext cx="2664296" cy="4670213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81492" y="2812286"/>
              <a:ext cx="676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Karta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88024" y="44624"/>
            <a:ext cx="4214242" cy="3998630"/>
            <a:chOff x="4788024" y="44624"/>
            <a:chExt cx="4214242" cy="3998630"/>
          </a:xfrm>
        </p:grpSpPr>
        <p:pic>
          <p:nvPicPr>
            <p:cNvPr id="10" name="Picture 9" descr="topo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4788024" y="44624"/>
              <a:ext cx="4214242" cy="399863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4788024" y="3673922"/>
              <a:ext cx="676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Karta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0344" y="3429000"/>
            <a:ext cx="4167640" cy="3155997"/>
            <a:chOff x="371841" y="3573016"/>
            <a:chExt cx="4167640" cy="3155997"/>
          </a:xfrm>
        </p:grpSpPr>
        <p:pic>
          <p:nvPicPr>
            <p:cNvPr id="12" name="Picture 11" descr="aboriginal_music_photo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36" y="3573016"/>
              <a:ext cx="4143945" cy="3113243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371841" y="6359681"/>
              <a:ext cx="780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glazba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4109605"/>
            <a:ext cx="4220069" cy="2688395"/>
            <a:chOff x="4788024" y="4109605"/>
            <a:chExt cx="4220069" cy="2688395"/>
          </a:xfrm>
        </p:grpSpPr>
        <p:pic>
          <p:nvPicPr>
            <p:cNvPr id="11" name="Picture 10" descr="Simfonijski-orkestar-i-hor-RTS.jp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788024" y="4109605"/>
              <a:ext cx="4220069" cy="2688395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4788024" y="6403590"/>
              <a:ext cx="780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glazba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29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2774</TotalTime>
  <Words>507</Words>
  <Application>Microsoft Office PowerPoint</Application>
  <PresentationFormat>On-screen Show (4:3)</PresentationFormat>
  <Paragraphs>101</Paragraphs>
  <Slides>15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sociologija</vt:lpstr>
      <vt:lpstr>MAX WEBER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316</cp:revision>
  <dcterms:created xsi:type="dcterms:W3CDTF">2012-10-08T14:49:16Z</dcterms:created>
  <dcterms:modified xsi:type="dcterms:W3CDTF">2017-11-08T16:27:47Z</dcterms:modified>
</cp:coreProperties>
</file>