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sr-Latn-C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7" autoAdjust="0"/>
  </p:normalViewPr>
  <p:slideViewPr>
    <p:cSldViewPr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5DE4AA-8A08-4819-BC4F-5B3A7674373F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671BAE9-A4EC-47B7-977F-E50A60C518C1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0594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D7A86B-C850-49CD-B263-BE4D89D11D9A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AB90ACB-37AA-4B7C-84A3-A5017E07C2B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0C30C-832E-4F93-BAFB-E40E326E76D1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A3E2-0B22-4263-AE95-A4604311E93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DB730-B970-4F43-871E-EDCCC8EB458F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66F25-7CB9-499E-A77F-BAB68EA958A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1C355-39E0-42AE-8EB9-8B985CCB3CF0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1EB80-3D52-4183-9611-E76313B34D20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22F31-7725-4348-BE5F-BD734B2A4E03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71570-87E9-41E0-8BF5-D0C89B26A143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6C075-CF31-4D6F-ABF8-D2B2DAA7FFAD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3C590-2FF6-44EE-8693-1D1FE182C13B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70334BA-A7FD-4AA6-875D-B253F3922E54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BB0585F-FE2C-4149-BF24-D796CEC3EC0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52681-768D-4DF5-88EB-C0A45498471D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5DD83-C424-40C8-9551-3BDC85F5C10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A1571-B022-4CF1-94A0-9A74C240CDCC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B3475-F4E3-4BA6-AFE9-80EEDB3F8439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13BF-CEB2-417F-91D9-46E08D1EE69E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FC4B2-4669-4EBB-B8BF-8CB8A20069F4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A5CA8-A63E-41AA-9684-AFC58A8A588D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31FE6-C5A5-4D97-8919-18629064E0C7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7319B2-F463-47DC-B67D-CC2D69CBD834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497D804-B774-43C0-8A58-187D8CFB68D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pektiv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46388" y="928688"/>
            <a:ext cx="6297612" cy="5929312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8" y="142876"/>
            <a:ext cx="8858280" cy="1643050"/>
          </a:xfrm>
        </p:spPr>
        <p:txBody>
          <a:bodyPr>
            <a:noAutofit/>
          </a:bodyPr>
          <a:lstStyle/>
          <a:p>
            <a:pPr>
              <a:lnSpc>
                <a:spcPts val="6400"/>
              </a:lnSpc>
              <a:defRPr/>
            </a:pPr>
            <a:r>
              <a:rPr lang="hr-HR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TEORIJSKE PERSPEKTIVE </a:t>
            </a:r>
            <a:br>
              <a:rPr lang="hr-HR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6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 SOCIOLOGIJI</a:t>
            </a:r>
            <a:endParaRPr lang="hr-HR" sz="6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1437" y="2348880"/>
            <a:ext cx="450056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287338">
              <a:buFont typeface="Arial" charset="0"/>
              <a:buChar char="−"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FUNKCIONALIZAM</a:t>
            </a:r>
          </a:p>
          <a:p>
            <a:pPr indent="-287338">
              <a:buFont typeface="Arial" charset="0"/>
              <a:buChar char="−"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KONFLIKTNA PERSPEKTIVA</a:t>
            </a:r>
          </a:p>
          <a:p>
            <a:pPr indent="-287338">
              <a:buFont typeface="Arial" charset="0"/>
              <a:buChar char="−"/>
            </a:pPr>
            <a:r>
              <a:rPr lang="hr-HR" sz="2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INTERAKCIONISTIČKA</a:t>
            </a:r>
          </a:p>
        </p:txBody>
      </p:sp>
    </p:spTree>
    <p:extLst>
      <p:ext uri="{BB962C8B-B14F-4D97-AF65-F5344CB8AC3E}">
        <p14:creationId xmlns:p14="http://schemas.microsoft.com/office/powerpoint/2010/main" val="37968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7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FEMINISTIČKA PERSPEKTIVA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8964488" cy="521493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naglašavanje ženskog gledišta</a:t>
            </a:r>
          </a:p>
          <a:p>
            <a:pPr marL="916178" lvl="1" indent="-51435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najvažniji predmet i polazište istraživanja su iskustva i položaj žena u društvu</a:t>
            </a:r>
          </a:p>
          <a:p>
            <a:pPr marL="916178" lvl="1" indent="-51435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žene su središnji „subjekt” u istraživačkom procesu (promatranje svijeta iz ženske perspektive)</a:t>
            </a:r>
          </a:p>
          <a:p>
            <a:pPr marL="916178" lvl="1" indent="-51435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nije vrijednosno neutralna teorija nego je kritička i aktivna u prilog žene</a:t>
            </a:r>
          </a:p>
          <a:p>
            <a:pPr marL="916178" lvl="1" indent="-51435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kritika sociologije (opisivanje društva iz „muške perspektive”)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7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7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FEMINISTIČKA </a:t>
              </a:r>
              <a:r>
                <a:rPr lang="hr-HR" sz="4800" b="1" dirty="0">
                  <a:ln w="12700">
                    <a:solidFill>
                      <a:srgbClr val="424456">
                        <a:satMod val="155000"/>
                      </a:srgbClr>
                    </a:solidFill>
                    <a:prstDash val="solid"/>
                  </a:ln>
                  <a:solidFill>
                    <a:srgbClr val="DEDEDE">
                      <a:tint val="85000"/>
                      <a:satMod val="155000"/>
                    </a:srgb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PERSPEKTIVA</a:t>
              </a:r>
              <a:endParaRPr lang="hr-H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Calibri" panose="020F0502020204030204" pitchFamily="34" charset="0"/>
              </a:endParaRP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643063"/>
            <a:ext cx="9144000" cy="4930775"/>
          </a:xfrm>
        </p:spPr>
        <p:txBody>
          <a:bodyPr>
            <a:normAutofit/>
          </a:bodyPr>
          <a:lstStyle/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pitanja koja postavlja feministička perspektiva:</a:t>
            </a:r>
          </a:p>
          <a:p>
            <a:pPr marL="1133793" lvl="2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Što je sa ženama?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nevidljivost žena u društvu</a:t>
            </a:r>
          </a:p>
          <a:p>
            <a:pPr marL="1133793" lvl="2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Zašto je tomu tako?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sociološke teorije</a:t>
            </a:r>
          </a:p>
          <a:p>
            <a:pPr marL="1133793" lvl="2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Kako možemo izmijeniti društvo da bismo ga učinili pravednijim i za </a:t>
            </a:r>
            <a:r>
              <a:rPr lang="pl-PL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žene i za sve ljude? </a:t>
            </a:r>
            <a:r>
              <a:rPr lang="pl-PL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kritika društva i aktivizam feministkinja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znanje o društvu  = znanje iz muške perspektive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postaje upitno kada se promatra iz ženske perspektive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proizvodnja znanja je sastavni dio moći koji upravlja cjelokupnom proizvodnjom u društvu</a:t>
            </a:r>
          </a:p>
        </p:txBody>
      </p:sp>
    </p:spTree>
    <p:extLst>
      <p:ext uri="{BB962C8B-B14F-4D97-AF65-F5344CB8AC3E}">
        <p14:creationId xmlns:p14="http://schemas.microsoft.com/office/powerpoint/2010/main" val="60113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42875" y="1759353"/>
            <a:ext cx="84296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77111"/>
            <a:ext cx="4645180" cy="1357322"/>
          </a:xfrm>
        </p:spPr>
        <p:txBody>
          <a:bodyPr>
            <a:noAutofit/>
          </a:bodyPr>
          <a:lstStyle/>
          <a:p>
            <a:pPr>
              <a:lnSpc>
                <a:spcPts val="5000"/>
              </a:lnSpc>
              <a:defRPr/>
            </a:pPr>
            <a:r>
              <a:rPr lang="hr-H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MIKRO I MAKRO</a:t>
            </a:r>
            <a:br>
              <a:rPr lang="hr-H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PRISTUPI</a:t>
            </a:r>
            <a:endParaRPr lang="hr-HR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image002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7746" y="744450"/>
            <a:ext cx="4473129" cy="5681688"/>
          </a:xfrm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0" y="1872208"/>
            <a:ext cx="4499992" cy="4941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različiti načini razumjevanja društvenog svijeta</a:t>
            </a:r>
          </a:p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sociološke teorije se razlikuju po dosegu i razrađenosti</a:t>
            </a:r>
          </a:p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osnivači sociologije – globalne (</a:t>
            </a:r>
            <a:r>
              <a:rPr lang="hr-HR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makro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) teorije</a:t>
            </a:r>
          </a:p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suvremene teorije – bave se užim temama (</a:t>
            </a:r>
            <a:r>
              <a:rPr lang="hr-HR" sz="2400" b="1" dirty="0">
                <a:latin typeface="Calibri" panose="020F0502020204030204" pitchFamily="34" charset="0"/>
                <a:cs typeface="Calibri" panose="020F0502020204030204" pitchFamily="34" charset="0"/>
              </a:rPr>
              <a:t>mikro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5760" indent="-256032" fontAlgn="auto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teorijski pristupi posvećuju pažnju jednom </a:t>
            </a: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dijelu dr</a:t>
            </a:r>
            <a:r>
              <a:rPr lang="hr-HR" sz="2400" u="sng" dirty="0">
                <a:latin typeface="Calibri" panose="020F0502020204030204" pitchFamily="34" charset="0"/>
                <a:cs typeface="Calibri" panose="020F0502020204030204" pitchFamily="34" charset="0"/>
              </a:rPr>
              <a:t>. života, dok druge drže u pozadini</a:t>
            </a:r>
          </a:p>
        </p:txBody>
      </p:sp>
    </p:spTree>
    <p:extLst>
      <p:ext uri="{BB962C8B-B14F-4D97-AF65-F5344CB8AC3E}">
        <p14:creationId xmlns:p14="http://schemas.microsoft.com/office/powerpoint/2010/main" val="193982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7"/>
          <p:cNvGrpSpPr>
            <a:grpSpLocks/>
          </p:cNvGrpSpPr>
          <p:nvPr/>
        </p:nvGrpSpPr>
        <p:grpSpPr bwMode="auto">
          <a:xfrm>
            <a:off x="357188" y="571500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TEORIJSKE PERSPEKTIVE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6512" y="1643063"/>
            <a:ext cx="9001125" cy="4930775"/>
          </a:xfrm>
        </p:spPr>
        <p:txBody>
          <a:bodyPr/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najznačajnije teorijske perspektive u sociologiji:</a:t>
            </a:r>
          </a:p>
          <a:p>
            <a:pPr marL="1123950" lvl="2" indent="-457200">
              <a:spcBef>
                <a:spcPts val="12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FUNKCIONALIZAM</a:t>
            </a:r>
            <a:r>
              <a:rPr lang="hr-HR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(makro)</a:t>
            </a:r>
          </a:p>
          <a:p>
            <a:pPr marL="1123950" lvl="2" indent="-457200">
              <a:spcBef>
                <a:spcPts val="12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KONFLIKTNA</a:t>
            </a:r>
            <a:r>
              <a:rPr lang="hr-HR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PERSPEKTIVA (makro)</a:t>
            </a:r>
          </a:p>
          <a:p>
            <a:pPr marL="1123950" lvl="2" indent="-457200">
              <a:spcBef>
                <a:spcPts val="12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INTERAKCIONISTIČKA</a:t>
            </a:r>
            <a:r>
              <a:rPr lang="hr-HR" sz="32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PERSPEKTIVA (mikro)</a:t>
            </a:r>
          </a:p>
        </p:txBody>
      </p:sp>
    </p:spTree>
    <p:extLst>
      <p:ext uri="{BB962C8B-B14F-4D97-AF65-F5344CB8AC3E}">
        <p14:creationId xmlns:p14="http://schemas.microsoft.com/office/powerpoint/2010/main" val="33998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7"/>
          <p:cNvGrpSpPr>
            <a:grpSpLocks/>
          </p:cNvGrpSpPr>
          <p:nvPr/>
        </p:nvGrpSpPr>
        <p:grpSpPr bwMode="auto">
          <a:xfrm>
            <a:off x="251520" y="345976"/>
            <a:ext cx="8535292" cy="1066800"/>
            <a:chOff x="251490" y="571480"/>
            <a:chExt cx="8535352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9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FUNKCIONALIZAM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8892480" cy="5161062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 </a:t>
            </a:r>
            <a:r>
              <a:rPr lang="hr-HR" sz="24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STAUS QUO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 DRUŠTVU (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POREDAK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STABILNOST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DRUŠTVA)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društvo se sastoji od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dijelova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(religija, obitelj, političke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institucije..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.) i njihovih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međusobnih veza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svaki dio ima svoju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funkciju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s obzirom na društvo u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cjelini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pridonosi održavanju i stabilnosti cjeline</a:t>
            </a:r>
          </a:p>
          <a:p>
            <a:pPr>
              <a:spcBef>
                <a:spcPts val="2400"/>
              </a:spcBef>
              <a:buClrTx/>
              <a:buFont typeface="Arial" pitchFamily="34" charset="0"/>
              <a:buChar char="–"/>
            </a:pP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Herbert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Spencer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Emile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Durkheim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začetnici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funkcionalizma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Talcott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Parsons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Robert King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Merton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razvili funkcionalizam 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R. K.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Merton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manifestne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i latentne funkcije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Talcot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Parsons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strukturalni funkcionalizam</a:t>
            </a:r>
          </a:p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Herbert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Gans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funkcionalna uloga siromaštva (primjer u knjizi)</a:t>
            </a:r>
          </a:p>
        </p:txBody>
      </p:sp>
    </p:spTree>
    <p:extLst>
      <p:ext uri="{BB962C8B-B14F-4D97-AF65-F5344CB8AC3E}">
        <p14:creationId xmlns:p14="http://schemas.microsoft.com/office/powerpoint/2010/main" val="6995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7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KONFLIKTNA PERSPEKTIVA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36512" y="1340768"/>
            <a:ext cx="9180512" cy="4930775"/>
          </a:xfrm>
        </p:spPr>
        <p:txBody>
          <a:bodyPr/>
          <a:lstStyle/>
          <a:p>
            <a:pPr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NAGLAŠAVA DRUŠTVENE PROCESE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NAPETOSTI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KOMPETENCIJE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(NATJECANJA) I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PROMJENE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(NASILNE)</a:t>
            </a:r>
          </a:p>
          <a:p>
            <a:pPr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začetnik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Karl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Marx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klasna borba kao pokretač promjena u društvu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85556"/>
              </p:ext>
            </p:extLst>
          </p:nvPr>
        </p:nvGraphicFramePr>
        <p:xfrm>
          <a:off x="142875" y="2780928"/>
          <a:ext cx="8786873" cy="3842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08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616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ctr"/>
                      <a:endParaRPr lang="hr-HR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FUNKCIONALIZAM</a:t>
                      </a:r>
                      <a:endParaRPr lang="hr-HR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KONFLIKTNA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5818">
                <a:tc>
                  <a:txBody>
                    <a:bodyPr/>
                    <a:lstStyle/>
                    <a:p>
                      <a:pPr algn="ctr"/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SUKOB U DRUŠTVU</a:t>
                      </a:r>
                      <a:endParaRPr lang="hr-HR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izraz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sloma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društvenog </a:t>
                      </a:r>
                      <a:r>
                        <a:rPr lang="hr-HR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sustava</a:t>
                      </a:r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izvor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društvene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promjene</a:t>
                      </a:r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8661">
                <a:tc>
                  <a:txBody>
                    <a:bodyPr/>
                    <a:lstStyle/>
                    <a:p>
                      <a:pPr algn="ctr"/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NAGLAŠAVAJU</a:t>
                      </a:r>
                      <a:endParaRPr lang="hr-HR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poredak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stabilnost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 društvu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poremećaje</a:t>
                      </a:r>
                      <a:r>
                        <a:rPr lang="hr-HR" sz="2000" baseline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 </a:t>
                      </a:r>
                      <a:r>
                        <a:rPr lang="hr-HR" sz="20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nestabilnost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 društvu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ctr"/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OSNOVA</a:t>
                      </a:r>
                      <a:r>
                        <a:rPr lang="hr-HR" sz="22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DRUŠTVA</a:t>
                      </a:r>
                      <a:endParaRPr lang="hr-HR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konsenzus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(naglašavaju zajedničke interese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pojedinaca u društvu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prinuda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(naglašavaju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suprostavljene interese u društvu)</a:t>
                      </a:r>
                      <a:endParaRPr lang="hr-HR" sz="2000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2975">
                <a:tc>
                  <a:txBody>
                    <a:bodyPr/>
                    <a:lstStyle/>
                    <a:p>
                      <a:pPr algn="ctr"/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DR.</a:t>
                      </a:r>
                      <a:r>
                        <a:rPr lang="hr-HR" sz="2200" b="1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ODNOSI I </a:t>
                      </a:r>
                      <a:r>
                        <a:rPr lang="hr-HR" sz="22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INSTITUCIJE</a:t>
                      </a:r>
                      <a:endParaRPr lang="hr-HR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nužni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opravdani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 funkcioniranje društva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mnogi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nisu nužni 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niti </a:t>
                      </a:r>
                      <a:r>
                        <a:rPr lang="hr-HR" sz="20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opravdani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za društvo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5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7"/>
          <p:cNvGrpSpPr>
            <a:grpSpLocks/>
          </p:cNvGrpSpPr>
          <p:nvPr/>
        </p:nvGrpSpPr>
        <p:grpSpPr bwMode="auto">
          <a:xfrm>
            <a:off x="357188" y="404664"/>
            <a:ext cx="8429625" cy="1066800"/>
            <a:chOff x="357158" y="571480"/>
            <a:chExt cx="8429684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KONFLIKTNA PERSPEKTIVA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476227"/>
            <a:ext cx="9144000" cy="5381773"/>
          </a:xfrm>
        </p:spPr>
        <p:txBody>
          <a:bodyPr/>
          <a:lstStyle/>
          <a:p>
            <a:pPr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konflikt nije nužno povezan sa nasiljem – najčešće znači </a:t>
            </a: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postojanje napetosti, neprijateljstva, konkurencije i neslaganja oko ciljeva i vrijednosti</a:t>
            </a:r>
          </a:p>
          <a:p>
            <a:pPr lvl="1"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npr. 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između starih i mladih, pr</a:t>
            </a:r>
            <a:r>
              <a:rPr lang="hr-HR" sz="2200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oizvođača</a:t>
            </a: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potrošača, stanovnika središta grada i predgrađa,</a:t>
            </a: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pripadnika razli</a:t>
            </a: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itih rasnih ili etni</a:t>
            </a:r>
            <a:r>
              <a:rPr lang="hr-HR" sz="2200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čkih</a:t>
            </a:r>
            <a:r>
              <a:rPr lang="hr-HR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2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grupa</a:t>
            </a:r>
            <a:endParaRPr lang="hr-HR" sz="22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funkcionalna uloga konflikta u društvu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npr. prava žena, prava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manjina..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– jača veze i lojalnost unutar grupe</a:t>
            </a:r>
          </a:p>
          <a:p>
            <a:pPr lvl="1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konfliktom neki problemi dolaze u središte pozornosti te na taj način dolazi do promjena</a:t>
            </a:r>
          </a:p>
          <a:p>
            <a:pPr>
              <a:spcBef>
                <a:spcPts val="24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FUNKCIONALIZAM I KONFLIKTNA PRESPEKTIVA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NADOPUNJUJU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(istražuju dvije strane iste stvarnosti)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06" y="3515937"/>
            <a:ext cx="8929718" cy="17817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78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7"/>
          <p:cNvGrpSpPr>
            <a:grpSpLocks/>
          </p:cNvGrpSpPr>
          <p:nvPr/>
        </p:nvGrpSpPr>
        <p:grpSpPr bwMode="auto">
          <a:xfrm>
            <a:off x="251520" y="476672"/>
            <a:ext cx="8892480" cy="1066800"/>
            <a:chOff x="251489" y="571480"/>
            <a:chExt cx="8892542" cy="10668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251489" y="571480"/>
              <a:ext cx="8892542" cy="106680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defRPr/>
              </a:pPr>
              <a:r>
                <a:rPr lang="hr-HR" sz="45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INTERAKCIONISTIČKA PERSPEKTIVA</a:t>
              </a:r>
            </a:p>
          </p:txBody>
        </p:sp>
      </p:grp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0" y="1543473"/>
            <a:ext cx="9144000" cy="4935538"/>
          </a:xfrm>
        </p:spPr>
        <p:txBody>
          <a:bodyPr/>
          <a:lstStyle/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USREDOTOČUJE SE NA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INTERAKCIJU MEĐU POJEDINCIMA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KROZ KOJU SE </a:t>
            </a: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DRUŠTVO IZNOVA STVARA 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PROUČAVA  SPECIFIČNE ASPEKTE SVAKODNEVNOG  ŽIVOTA 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začetnik</a:t>
            </a:r>
            <a:r>
              <a:rPr lang="hr-HR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Weber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(društveno djelovanje)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George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Herbert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Mead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razvio ovu perspektivu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TEORIJE SOCIJALNE INTERAKCIJE</a:t>
            </a:r>
            <a:r>
              <a:rPr lang="hr-HR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72000" lvl="2" indent="-468000">
              <a:spcBef>
                <a:spcPts val="6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dramaturški pristup 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Erving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Goffman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2000" lvl="2" indent="-468000">
              <a:spcBef>
                <a:spcPts val="6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etnometodologija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Harold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Garfinkel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2000" lvl="2" indent="-468000">
              <a:spcBef>
                <a:spcPts val="6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teorija socijalne razmjene 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(George </a:t>
            </a:r>
            <a:r>
              <a:rPr lang="hr-HR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Caspar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Homans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72000" lvl="2" indent="-468000">
              <a:spcBef>
                <a:spcPts val="600"/>
              </a:spcBef>
              <a:buClr>
                <a:schemeClr val="tx1"/>
              </a:buClr>
              <a:buFont typeface="Trebuchet MS" pitchFamily="34" charset="0"/>
              <a:buAutoNum type="arabicPeriod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simbolički </a:t>
            </a:r>
            <a:r>
              <a:rPr lang="hr-HR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interakcionizam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Mead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Charles H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Cooley</a:t>
            </a:r>
            <a:r>
              <a:rPr lang="hr-HR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10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789100"/>
              </p:ext>
            </p:extLst>
          </p:nvPr>
        </p:nvGraphicFramePr>
        <p:xfrm>
          <a:off x="109538" y="1660525"/>
          <a:ext cx="8892000" cy="416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4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860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62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3231">
                <a:tc>
                  <a:txBody>
                    <a:bodyPr/>
                    <a:lstStyle/>
                    <a:p>
                      <a:pPr algn="ctr"/>
                      <a:endParaRPr lang="hr-HR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FUNKCIONALISTIČKA</a:t>
                      </a:r>
                      <a:endParaRPr lang="hr-H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KONFLIKTNA</a:t>
                      </a:r>
                      <a:endParaRPr lang="hr-H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INTERAKCIONISTIČKA</a:t>
                      </a:r>
                      <a:endParaRPr lang="hr-HR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RAZINA ANALIZE</a:t>
                      </a:r>
                      <a:endParaRPr lang="hr-HR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makro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makro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mikro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71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ODREĐENJE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DRUŠTVA</a:t>
                      </a:r>
                      <a:endParaRPr lang="hr-HR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društveni sustav 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vi-V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astavljen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od </a:t>
                      </a:r>
                      <a:r>
                        <a:rPr lang="vi-VN" sz="20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međuovisnih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vi-VN" sz="20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ijelova</a:t>
                      </a:r>
                      <a:endParaRPr lang="hr-HR" sz="2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društveni sustav koji se sastoji od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suprotstavljenih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društvenih grupa</a:t>
                      </a:r>
                      <a:endParaRPr lang="hr-HR" sz="2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društvo koje ljudi stalno iznova stvaraju i mijenjaju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interakcijama</a:t>
                      </a:r>
                      <a:endParaRPr lang="hr-HR" sz="2000" b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01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OSNOVA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SOCIJALNE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INTERAKCIJE</a:t>
                      </a:r>
                      <a:endParaRPr lang="hr-HR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konsenzus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sukob, moć i prisila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pripisivanje značenja pomoću simbola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32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ZAČETNIK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600" b="1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(RAZVIO</a:t>
                      </a:r>
                      <a:r>
                        <a:rPr lang="hr-HR" sz="1600" b="1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PER.)</a:t>
                      </a:r>
                      <a:endParaRPr lang="hr-HR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Spencer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</a:t>
                      </a: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Durkheim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(Talcott Parsons)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Karl Marx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</a:t>
                      </a: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Weber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(G. H. Mead)</a:t>
                      </a:r>
                      <a:endParaRPr lang="hr-HR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4370" name="Group 7"/>
          <p:cNvGrpSpPr>
            <a:grpSpLocks/>
          </p:cNvGrpSpPr>
          <p:nvPr/>
        </p:nvGrpSpPr>
        <p:grpSpPr bwMode="auto">
          <a:xfrm>
            <a:off x="357188" y="571500"/>
            <a:ext cx="8607300" cy="1066800"/>
            <a:chOff x="357158" y="571480"/>
            <a:chExt cx="8607360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357158" y="571480"/>
              <a:ext cx="8607360" cy="106680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USPOREDBA TEORIJSKIH PRISTUPA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64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erspektive_prednost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-7811" y="1746232"/>
            <a:ext cx="9153272" cy="4579974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15363" name="Group 7"/>
          <p:cNvGrpSpPr>
            <a:grpSpLocks/>
          </p:cNvGrpSpPr>
          <p:nvPr/>
        </p:nvGrpSpPr>
        <p:grpSpPr bwMode="auto">
          <a:xfrm>
            <a:off x="302898" y="571500"/>
            <a:ext cx="8483914" cy="1066800"/>
            <a:chOff x="302868" y="571480"/>
            <a:chExt cx="8483974" cy="10668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itle 1"/>
            <p:cNvSpPr txBox="1">
              <a:spLocks/>
            </p:cNvSpPr>
            <p:nvPr/>
          </p:nvSpPr>
          <p:spPr>
            <a:xfrm>
              <a:off x="302868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>
                <a:defRPr/>
              </a:pPr>
              <a:r>
                <a:rPr lang="hr-HR" sz="5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anose="020F0502020204030204" pitchFamily="34" charset="0"/>
                  <a:ea typeface="+mj-ea"/>
                  <a:cs typeface="Calibri" panose="020F0502020204030204" pitchFamily="34" charset="0"/>
                </a:rPr>
                <a:t>PREDNOSTI I NEDOSTATCI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49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ciologij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noFill/>
        <a:ln w="57150"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sociologija</Template>
  <TotalTime>2629</TotalTime>
  <Words>626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sociologija</vt:lpstr>
      <vt:lpstr>TEORIJSKE PERSPEKTIVE  U SOCIOLOGIJI</vt:lpstr>
      <vt:lpstr>MIKRO I MAKRO PRISTUPI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NASTANAK  I RAZVOJ SOCIOLOGIJE</dc:title>
  <dc:creator>cornx</dc:creator>
  <cp:lastModifiedBy>cornx</cp:lastModifiedBy>
  <cp:revision>294</cp:revision>
  <dcterms:created xsi:type="dcterms:W3CDTF">2012-10-08T14:49:16Z</dcterms:created>
  <dcterms:modified xsi:type="dcterms:W3CDTF">2017-11-09T09:00:59Z</dcterms:modified>
</cp:coreProperties>
</file>