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92" r:id="rId2"/>
    <p:sldId id="278" r:id="rId3"/>
    <p:sldId id="293" r:id="rId4"/>
    <p:sldId id="294" r:id="rId5"/>
    <p:sldId id="295" r:id="rId6"/>
    <p:sldId id="296" r:id="rId7"/>
    <p:sldId id="297" r:id="rId8"/>
    <p:sldId id="29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7F00"/>
    <a:srgbClr val="CC0000"/>
    <a:srgbClr val="0000FF"/>
    <a:srgbClr val="FF0000"/>
    <a:srgbClr val="FF3399"/>
    <a:srgbClr val="99CC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Srednji stil 3 - Isticanj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52" autoAdjust="0"/>
    <p:restoredTop sz="63000" autoAdjust="0"/>
  </p:normalViewPr>
  <p:slideViewPr>
    <p:cSldViewPr>
      <p:cViewPr varScale="1">
        <p:scale>
          <a:sx n="80" d="100"/>
          <a:sy n="80" d="100"/>
        </p:scale>
        <p:origin x="-540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6505A621-3910-4FB0-8D65-E2916619D1CF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0B335A5-0C7E-4987-8A4D-6F6C75C0728C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641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7A2E780-3B23-47B9-A07C-64E45AB65B93}" type="datetimeFigureOut">
              <a:rPr lang="sr-Latn-CS"/>
              <a:pPr>
                <a:defRPr/>
              </a:pPr>
              <a:t>9.11.2017.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hr-H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hr-H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1EE213A-F1B2-4EB6-B1B3-C65A16570ABD}" type="slidenum">
              <a:rPr lang="hr-HR"/>
              <a:pPr>
                <a:defRPr/>
              </a:pPr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855983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92C50-9B0F-4596-85A2-75640ED9DDBE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AF90C-7C29-4F99-BADF-2B13ED229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6FDBA-9375-4495-8652-0054520FEBB8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C27A79-21F7-4E18-ABB6-90FA44AD67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E392A-2ED7-4357-8B76-1AA929AD5DA2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76E14-1A9B-4D12-A97E-748446FA22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D701E-F152-4315-9931-095C017F9B62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F47245-2B76-4865-81F9-659FCB17FD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8963A-C963-4FAE-A53D-A26FB781D8B8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B56813-0CFA-48A9-879A-34F7DABD6B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9A5D9-FF6F-44AD-9982-8909A5109073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4D59FD-966E-4474-A158-8A346D0F24B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DBF6-A618-4E00-8DF0-B9D74A4E403E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60FA3-BAD4-4E3B-8277-479BD7BA0F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7DC7C2-E49E-43B4-8C51-5735C829112E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E38C9-AE9B-428A-9F20-D85BF4905E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33448-63D1-46E9-9F6C-2042C214D27C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CBF94-459E-437E-883D-A49E47E82C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69EB6-CB58-4D51-946C-E833FD0760E0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4D436-E5FF-4BF2-85D8-BD7D21E3C2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146F63-ED55-4607-A3E1-2FF45B6BF0E2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FC5D47-8E6A-4D03-B6EF-ABB0DF6797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">
              <a:schemeClr val="bg1">
                <a:lumMod val="65000"/>
                <a:lumOff val="35000"/>
              </a:schemeClr>
            </a:gs>
            <a:gs pos="79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8C68F9B-219A-417B-BABC-587CA701AD9F}" type="datetimeFigureOut">
              <a:rPr lang="en-US"/>
              <a:pPr>
                <a:defRPr/>
              </a:pPr>
              <a:t>11/9/2017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23FF1FA-AC1F-4747-B571-760EE52CB06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83" r:id="rId2"/>
    <p:sldLayoutId id="2147483684" r:id="rId3"/>
    <p:sldLayoutId id="214748368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fontAlgn="base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fontAlgn="base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512" y="160278"/>
            <a:ext cx="7358113" cy="2836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auto">
              <a:lnSpc>
                <a:spcPts val="6500"/>
              </a:lnSpc>
              <a:spcBef>
                <a:spcPts val="1800"/>
              </a:spcBef>
              <a:spcAft>
                <a:spcPts val="0"/>
              </a:spcAft>
              <a:defRPr/>
            </a:pPr>
            <a:r>
              <a:rPr lang="hr-HR" sz="6600" b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Nastanak </a:t>
            </a:r>
            <a:r>
              <a:rPr lang="hr-HR" sz="6600" b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 razvoj </a:t>
            </a:r>
            <a:r>
              <a:rPr lang="hr-HR" sz="6600" b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sociologije</a:t>
            </a:r>
          </a:p>
          <a:p>
            <a:pPr lvl="0" fontAlgn="auto">
              <a:spcBef>
                <a:spcPts val="1200"/>
              </a:spcBef>
              <a:spcAft>
                <a:spcPts val="0"/>
              </a:spcAft>
              <a:defRPr/>
            </a:pPr>
            <a:r>
              <a:rPr lang="hr-HR" sz="6000" i="1" dirty="0" smtClean="0">
                <a:ln w="3175">
                  <a:solidFill>
                    <a:prstClr val="black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sažetak</a:t>
            </a:r>
            <a:endParaRPr lang="hr-HR" sz="6000" i="1" dirty="0" smtClean="0">
              <a:ln w="3175">
                <a:solidFill>
                  <a:prstClr val="black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spen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2140929"/>
            <a:ext cx="3142560" cy="4589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ekipa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508104" y="908720"/>
            <a:ext cx="3462837" cy="58697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 descr="comtes-calendar-2.pn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1224265" y="2996952"/>
            <a:ext cx="1907575" cy="3735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PREDUVJETI NASTANKA SOCIOLOGIJE </a:t>
            </a:r>
            <a:endParaRPr lang="hr-HR" sz="400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75" y="1071563"/>
            <a:ext cx="9001125" cy="5572125"/>
          </a:xfrm>
        </p:spPr>
        <p:txBody>
          <a:bodyPr/>
          <a:lstStyle/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POLITIČKE REVOLUCIJE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i="1" smtClean="0">
                <a:latin typeface="Calibri" panose="020F0502020204030204" pitchFamily="34" charset="0"/>
                <a:cs typeface="Calibri" panose="020F0502020204030204" pitchFamily="34" charset="0"/>
              </a:rPr>
              <a:t>(nastanak modernih nacija-država)</a:t>
            </a:r>
            <a:endParaRPr lang="hr-HR" i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INDUSTRIJSKA REVOLUCIJA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 NASTANAK KAPITALIZMA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URBANIZACIJA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RAZVOJ ZNANOSTI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RELIGIJSKE PROMJENE</a:t>
            </a:r>
          </a:p>
          <a:p>
            <a:pPr>
              <a:spcBef>
                <a:spcPts val="18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MODERNOST </a:t>
            </a:r>
          </a:p>
          <a:p>
            <a:pPr lvl="1">
              <a:spcBef>
                <a:spcPts val="6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Prosvjetiteljstvo</a:t>
            </a:r>
          </a:p>
          <a:p>
            <a:pPr lvl="1">
              <a:spcBef>
                <a:spcPts val="600"/>
              </a:spcBef>
              <a:buFont typeface="Arial" charset="0"/>
              <a:buChar char="−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Romantizam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mtes-calendar-2.png"/>
          <p:cNvPicPr>
            <a:picLocks noChangeAspect="1"/>
          </p:cNvPicPr>
          <p:nvPr/>
        </p:nvPicPr>
        <p:blipFill>
          <a:blip r:embed="rId2"/>
          <a:srcRect l="1977" r="3129" b="2083"/>
          <a:stretch>
            <a:fillRect/>
          </a:stretch>
        </p:blipFill>
        <p:spPr>
          <a:xfrm flipH="1">
            <a:off x="6117690" y="1071546"/>
            <a:ext cx="2954871" cy="57864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380" y="71414"/>
            <a:ext cx="844910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AUGUSTE COMTE</a:t>
            </a:r>
            <a:r>
              <a:rPr lang="hr-HR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	</a:t>
            </a:r>
            <a:r>
              <a:rPr lang="hr-HR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1798. – 1857.)</a:t>
            </a:r>
            <a:endParaRPr lang="hr-HR" b="0" dirty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46" y="953219"/>
            <a:ext cx="7500990" cy="5572125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otac sociologije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tvorac pojma sociologija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socijalna fizika (kasnije sociologija)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socijalna statika i dinamika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tri stadija razvoja društva </a:t>
            </a:r>
            <a:b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(teološki, metafizički i pozitivni)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jedinica društva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obitelj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pozitivizam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(znanstveni pogled na društvo)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sociologija treba stvoriti bolje društvo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konzervativizam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- naglašava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kosenzus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poredak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u društvu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pencer.png"/>
          <p:cNvPicPr>
            <a:picLocks noChangeAspect="1"/>
          </p:cNvPicPr>
          <p:nvPr/>
        </p:nvPicPr>
        <p:blipFill>
          <a:blip r:embed="rId2"/>
          <a:srcRect l="5882" t="5145" r="1469"/>
          <a:stretch>
            <a:fillRect/>
          </a:stretch>
        </p:blipFill>
        <p:spPr bwMode="auto">
          <a:xfrm flipH="1">
            <a:off x="5393283" y="1214422"/>
            <a:ext cx="3822187" cy="5715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HERBERT SPENCER	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1820. - 1903.)</a:t>
            </a:r>
            <a:endParaRPr lang="hr-HR" b="0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63"/>
            <a:ext cx="8286776" cy="5572125"/>
          </a:xfrm>
        </p:spPr>
        <p:txBody>
          <a:bodyPr/>
          <a:lstStyle/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biologizam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je kao biološki organizam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osnovna jedinica društva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pojedinac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društvo se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razvija prema </a:t>
            </a:r>
            <a:b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kompleksnosti</a:t>
            </a:r>
            <a:r>
              <a:rPr lang="hr-HR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evolucionizam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dva tipa društava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 obzirom na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stupanj </a:t>
            </a: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unutranje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kontrole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militarističko i industrijsko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ekonomski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liberalizam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laissez</a:t>
            </a:r>
            <a:r>
              <a:rPr lang="hr-HR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hr-HR" i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faire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doktrina)</a:t>
            </a:r>
          </a:p>
          <a:p>
            <a:pPr marL="360000" indent="-358775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socijalni darvinizam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„preživljavanje </a:t>
            </a:r>
            <a:b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najsposobnijih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” naroda (kroz borbu)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arx.png"/>
          <p:cNvPicPr>
            <a:picLocks noChangeAspect="1"/>
          </p:cNvPicPr>
          <p:nvPr/>
        </p:nvPicPr>
        <p:blipFill>
          <a:blip r:embed="rId2"/>
          <a:srcRect t="1607" r="8121"/>
          <a:stretch>
            <a:fillRect/>
          </a:stretch>
        </p:blipFill>
        <p:spPr>
          <a:xfrm>
            <a:off x="5933372" y="1361835"/>
            <a:ext cx="3230236" cy="5424313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KARL MARX			</a:t>
            </a:r>
            <a:r>
              <a:rPr lang="hr-HR" sz="4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1818. - 1883.)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6660264" cy="5572125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historijski materijalizam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shvaćanje povijesti kao promjene u proizvodnim snagama i odnosima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alijenacija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otuđenje pojedinca od </a:t>
            </a:r>
            <a:b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njegova rada, proizvoda rada i drugih ljudi</a:t>
            </a: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klasna borba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– cilj je stvoriti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besklasno društvo</a:t>
            </a:r>
            <a:endParaRPr lang="hr-HR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00" indent="-360000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zagovarao 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revolucionarnu promjenu u društvu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(za razliku od Comtea i Spencera koji </a:t>
            </a:r>
            <a:b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zagovaraju reformu i redovite, povremene promjene)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372" y="71414"/>
            <a:ext cx="9241188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EMILE DURKHEIM</a:t>
            </a: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  <a:r>
              <a:rPr lang="hr-HR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1858.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- 1917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7429552" cy="5572125"/>
          </a:xfrm>
        </p:spPr>
        <p:txBody>
          <a:bodyPr/>
          <a:lstStyle/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otac moderne sociologije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utemeljitelj funkcionalističke perspektive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društvene činjenice </a:t>
            </a:r>
            <a:b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(materijalne i nematerijalne)</a:t>
            </a:r>
            <a:endParaRPr lang="hr-HR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društvena solidarnost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mehanička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(primitivna društva) i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organska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(moderna društva)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solidarnost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samoubojstva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anomija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 – stanje bez normi</a:t>
            </a:r>
          </a:p>
          <a:p>
            <a:pPr marL="432000" indent="-43200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sveto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profano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(funkcionalna uloga religije)</a:t>
            </a:r>
            <a:endParaRPr lang="hr-HR" b="1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 descr="durkheim.png"/>
          <p:cNvPicPr>
            <a:picLocks noChangeAspect="1"/>
          </p:cNvPicPr>
          <p:nvPr/>
        </p:nvPicPr>
        <p:blipFill>
          <a:blip r:embed="rId2"/>
          <a:srcRect t="6250" b="5208"/>
          <a:stretch>
            <a:fillRect/>
          </a:stretch>
        </p:blipFill>
        <p:spPr>
          <a:xfrm flipH="1">
            <a:off x="6263428" y="857232"/>
            <a:ext cx="3023480" cy="6000768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eber.png"/>
          <p:cNvPicPr>
            <a:picLocks noChangeAspect="1"/>
          </p:cNvPicPr>
          <p:nvPr/>
        </p:nvPicPr>
        <p:blipFill>
          <a:blip r:embed="rId2"/>
          <a:srcRect t="3743" r="12307" b="3910"/>
          <a:stretch>
            <a:fillRect/>
          </a:stretch>
        </p:blipFill>
        <p:spPr>
          <a:xfrm>
            <a:off x="6500826" y="1000108"/>
            <a:ext cx="2986874" cy="5816617"/>
          </a:xfrm>
          <a:prstGeom prst="rect">
            <a:avLst/>
          </a:prstGeom>
          <a:ln>
            <a:noFill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401080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4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 WEBER			</a:t>
            </a:r>
            <a:r>
              <a:rPr lang="hr-HR" sz="4000" b="0" i="1" dirty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4000" b="0" i="1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hr-HR" sz="3200" b="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1864. - 1920.)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63"/>
            <a:ext cx="7929618" cy="5572125"/>
          </a:xfrm>
        </p:spPr>
        <p:txBody>
          <a:bodyPr/>
          <a:lstStyle/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sociologija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– znanost o društvenom djelovanju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društveno djelovanje </a:t>
            </a:r>
            <a:r>
              <a:rPr lang="hr-HR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ili akcija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idealan tip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racionalizacija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hr-HR" b="1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kalkulacija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nastanak i razvoj kapitalizma</a:t>
            </a:r>
          </a:p>
          <a:p>
            <a:pPr marL="360000" indent="-358775">
              <a:spcBef>
                <a:spcPts val="1200"/>
              </a:spcBef>
              <a:buSzPct val="100000"/>
              <a:buFont typeface="Arial" pitchFamily="34" charset="0"/>
              <a:buChar char="–"/>
            </a:pPr>
            <a:r>
              <a:rPr lang="hr-HR" smtClean="0">
                <a:latin typeface="Calibri" panose="020F0502020204030204" pitchFamily="34" charset="0"/>
                <a:cs typeface="Calibri" panose="020F0502020204030204" pitchFamily="34" charset="0"/>
              </a:rPr>
              <a:t>poimanje klasa i statusnih grupa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71414"/>
            <a:ext cx="8501122" cy="868346"/>
          </a:xfrm>
        </p:spPr>
        <p:txBody>
          <a:bodyPr>
            <a:noAutofit/>
            <a:sp3d prstMaterial="softEdge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hr-HR" sz="4000" dirty="0" smtClean="0">
                <a:solidFill>
                  <a:srgbClr val="FFC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TEORIJSKE PERSPEKTIVE U SOCIOLOGIJI</a:t>
            </a:r>
            <a:endParaRPr lang="hr-HR" sz="4000" b="0" dirty="0" smtClean="0">
              <a:solidFill>
                <a:srgbClr val="FFC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08720"/>
            <a:ext cx="9144032" cy="5572125"/>
          </a:xfrm>
        </p:spPr>
        <p:txBody>
          <a:bodyPr/>
          <a:lstStyle/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teorijski pristupi posvećuju pažnju jednom aspektu dr. života, dok druge drže u pozadini</a:t>
            </a:r>
          </a:p>
          <a:p>
            <a:pPr marL="360000" indent="-360000">
              <a:spcBef>
                <a:spcPts val="1200"/>
              </a:spcBef>
              <a:buClrTx/>
              <a:buFont typeface="Arial" pitchFamily="34" charset="0"/>
              <a:buChar char="–"/>
            </a:pP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najznačajnije teorijske perspektive u sociologiji: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FUNKCIONALIZAM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 (makro)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KONFLIKTNA PERSPEKTIVA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(makro)</a:t>
            </a:r>
          </a:p>
          <a:p>
            <a:pPr marL="991317" lvl="5" indent="-360000">
              <a:spcBef>
                <a:spcPts val="1200"/>
              </a:spcBef>
              <a:buFont typeface="Trebuchet MS" pitchFamily="34" charset="0"/>
              <a:buAutoNum type="arabicPeriod"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INTERAKCIONISTIČKA PERSPEKTIVA </a:t>
            </a:r>
            <a:r>
              <a:rPr lang="hr-HR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(mikro)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Herbert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Spencer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i Emile </a:t>
            </a:r>
            <a:r>
              <a:rPr lang="hr-HR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Durkheim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začetnici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funkcionalizma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Karl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Marx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začetnik </a:t>
            </a:r>
            <a:r>
              <a:rPr lang="hr-HR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konfliktne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perspektive</a:t>
            </a:r>
          </a:p>
          <a:p>
            <a:pPr marL="360000" indent="-360000" fontAlgn="auto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hr-HR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Weber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– začetnik </a:t>
            </a:r>
            <a:r>
              <a:rPr lang="hr-HR" u="sng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interakcionističke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 perspektive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kultur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kultura</Template>
  <TotalTime>6514</TotalTime>
  <Words>165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kultura</vt:lpstr>
      <vt:lpstr>PowerPoint Presentation</vt:lpstr>
      <vt:lpstr>PREDUVJETI NASTANKA SOCIOLOGIJE </vt:lpstr>
      <vt:lpstr>AUGUSTE COMTE     (1798. – 1857.)</vt:lpstr>
      <vt:lpstr>HERBERT SPENCER    (1820. - 1903.)</vt:lpstr>
      <vt:lpstr>KARL MARX     (1818. - 1883.)</vt:lpstr>
      <vt:lpstr>EMILE DURKHEIM     (1858. - 1917.)</vt:lpstr>
      <vt:lpstr>MAX WEBER     (1864. - 1920.)</vt:lpstr>
      <vt:lpstr>TEORIJSKE PERSPEKTIVE U SOCIOLOGIJI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784</cp:revision>
  <dcterms:created xsi:type="dcterms:W3CDTF">2012-10-26T08:37:40Z</dcterms:created>
  <dcterms:modified xsi:type="dcterms:W3CDTF">2017-11-09T09:14:00Z</dcterms:modified>
</cp:coreProperties>
</file>