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698" r:id="rId2"/>
  </p:sldMasterIdLst>
  <p:notesMasterIdLst>
    <p:notesMasterId r:id="rId26"/>
  </p:notesMasterIdLst>
  <p:sldIdLst>
    <p:sldId id="256" r:id="rId3"/>
    <p:sldId id="339" r:id="rId4"/>
    <p:sldId id="258" r:id="rId5"/>
    <p:sldId id="283" r:id="rId6"/>
    <p:sldId id="265" r:id="rId7"/>
    <p:sldId id="278" r:id="rId8"/>
    <p:sldId id="284" r:id="rId9"/>
    <p:sldId id="291" r:id="rId10"/>
    <p:sldId id="289" r:id="rId11"/>
    <p:sldId id="292" r:id="rId12"/>
    <p:sldId id="293" r:id="rId13"/>
    <p:sldId id="294" r:id="rId14"/>
    <p:sldId id="299" r:id="rId15"/>
    <p:sldId id="300" r:id="rId16"/>
    <p:sldId id="315" r:id="rId17"/>
    <p:sldId id="316" r:id="rId18"/>
    <p:sldId id="317" r:id="rId19"/>
    <p:sldId id="314" r:id="rId20"/>
    <p:sldId id="318" r:id="rId21"/>
    <p:sldId id="337" r:id="rId22"/>
    <p:sldId id="326" r:id="rId23"/>
    <p:sldId id="338" r:id="rId24"/>
    <p:sldId id="281" r:id="rId25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57" autoAdjust="0"/>
    <p:restoredTop sz="94660"/>
  </p:normalViewPr>
  <p:slideViewPr>
    <p:cSldViewPr>
      <p:cViewPr varScale="1">
        <p:scale>
          <a:sx n="96" d="100"/>
          <a:sy n="96" d="100"/>
        </p:scale>
        <p:origin x="114" y="37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EF4A96-957D-4DB7-837C-DA145AE3707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B3204-25AE-46C9-86BA-2160A9D0F1C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B0B3204-25AE-46C9-86BA-2160A9D0F1C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4198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4198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BE56CAF1-C49D-45EE-86F0-DEC46AED5F4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18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19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21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7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8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/>
              <a:pPr/>
              <a:t>9</a:t>
            </a:fld>
            <a:endParaRPr lang="en-US"/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034B4ED7-1227-4D3A-9B49-2D37279AA6C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D33CFA4-FF6C-4035-B97E-53B7A852FE3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481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48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58CEF292-4363-40EB-B24E-6B6006FE9CF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584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584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77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18631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rgbClr val="FFC000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00034" y="796884"/>
            <a:ext cx="8215370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563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1635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680873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156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56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254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2022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B97365-EBCA-4027-87D5-99FC1D4DF0BB}" type="datetimeFigureOut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29E33-B620-47F9-BB04-8846C2A5AFCC}" type="slidenum">
              <a:rPr lang="en-US" smtClean="0">
                <a:solidFill>
                  <a:prstClr val="white">
                    <a:shade val="50000"/>
                  </a:prstClr>
                </a:solidFill>
              </a:rPr>
              <a:pPr/>
              <a:t>‹#›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4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5/8/2018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7CB97365-EBCA-4027-87D5-99FC1D4DF0BB}" type="datetimeFigureOut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5/8/2018</a:t>
            </a:fld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endParaRPr lang="en-US">
              <a:solidFill>
                <a:prstClr val="white">
                  <a:shade val="50000"/>
                </a:prst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 smtClean="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 defTabSz="914400"/>
            <a:fld id="{69E29E33-B620-47F9-BB04-8846C2A5AFCC}" type="slidenum">
              <a:rPr lang="en-US">
                <a:solidFill>
                  <a:prstClr val="white">
                    <a:shade val="50000"/>
                  </a:prstClr>
                </a:solidFill>
              </a:rPr>
              <a:pPr defTabSz="914400"/>
              <a:t>‹#›</a:t>
            </a:fld>
            <a:endParaRPr lang="en-US" dirty="0">
              <a:solidFill>
                <a:prstClr val="white">
                  <a:shade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952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jpe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11" Type="http://schemas.openxmlformats.org/officeDocument/2006/relationships/image" Target="../media/image31.jpeg"/><Relationship Id="rId5" Type="http://schemas.openxmlformats.org/officeDocument/2006/relationships/image" Target="../media/image25.png"/><Relationship Id="rId10" Type="http://schemas.openxmlformats.org/officeDocument/2006/relationships/image" Target="../media/image30.jpeg"/><Relationship Id="rId4" Type="http://schemas.openxmlformats.org/officeDocument/2006/relationships/image" Target="../media/image24.png"/><Relationship Id="rId9" Type="http://schemas.openxmlformats.org/officeDocument/2006/relationships/image" Target="../media/image2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294zRodS_4?t=363" TargetMode="External"/><Relationship Id="rId2" Type="http://schemas.openxmlformats.org/officeDocument/2006/relationships/hyperlink" Target="https://youtu.be/yaeiCEro0iU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drive.google.com/open?id=1lq08kTs1leP68tRE80g4ISYIU9fjO5oW" TargetMode="External"/><Relationship Id="rId5" Type="http://schemas.openxmlformats.org/officeDocument/2006/relationships/hyperlink" Target="https://www.youtube.com/watch?v=pIgb-3e8CWA" TargetMode="External"/><Relationship Id="rId4" Type="http://schemas.openxmlformats.org/officeDocument/2006/relationships/hyperlink" Target="https://youtu.be/hYMk3Bk08N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9.jpe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image" Target="../media/image8.jpe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jpeg"/><Relationship Id="rId9" Type="http://schemas.openxmlformats.org/officeDocument/2006/relationships/image" Target="../media/image15.png"/><Relationship Id="rId14" Type="http://schemas.openxmlformats.org/officeDocument/2006/relationships/image" Target="../media/image2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42100" y="227687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contourClr>
                <a:srgbClr val="DDDDDD"/>
              </a:contourClr>
            </a:sp3d>
          </a:bodyPr>
          <a:lstStyle/>
          <a:p>
            <a:pPr algn="ctr" fontAlgn="auto" hangingPunct="0">
              <a:lnSpc>
                <a:spcPts val="4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8800" b="1" kern="0" dirty="0" smtClean="0">
                <a:ln w="3175">
                  <a:noFill/>
                </a:ln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PONAVLJANJE</a:t>
            </a:r>
          </a:p>
          <a:p>
            <a:pPr algn="ctr" fontAlgn="auto" hangingPunct="0">
              <a:lnSpc>
                <a:spcPts val="4000"/>
              </a:lnSpc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i="1" kern="0" dirty="0" smtClean="0">
                <a:ln w="3175">
                  <a:noFill/>
                </a:ln>
                <a:solidFill>
                  <a:srgbClr val="FFC000"/>
                </a:solidFill>
                <a:latin typeface="Calibri" pitchFamily="34" charset="0"/>
                <a:ea typeface="+mj-ea"/>
                <a:cs typeface="Calibri" pitchFamily="34" charset="0"/>
              </a:rPr>
              <a:t>za drugi i posljednji ispit</a:t>
            </a:r>
            <a:endParaRPr lang="hr-HR" sz="8000" i="1" kern="0" dirty="0">
              <a:ln w="3175">
                <a:noFill/>
              </a:ln>
              <a:solidFill>
                <a:srgbClr val="FFC000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03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5758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7913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69" y="4268717"/>
            <a:ext cx="2201353" cy="165789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428596" y="5382916"/>
            <a:ext cx="8143902" cy="121443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uključuje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skup simbola 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koji izazivaju osjećaje obožavanja ili strahopoštovanja, a povezani su s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ritualima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ili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ceremonijama</a:t>
            </a:r>
            <a:r>
              <a:rPr lang="pl-PL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u kojima sudjeluje </a:t>
            </a:r>
            <a:r>
              <a:rPr lang="pl-PL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zajednica vjernika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595" y="60307"/>
            <a:ext cx="864396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ZNAČAJKE RELIGIJE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85750" y="928688"/>
            <a:ext cx="2571750" cy="78581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SKUP SIMBOLA</a:t>
            </a:r>
          </a:p>
        </p:txBody>
      </p:sp>
      <p:pic>
        <p:nvPicPr>
          <p:cNvPr id="5" name="Picture 4" descr="Religious_syms.svg.png"/>
          <p:cNvPicPr>
            <a:picLocks noChangeAspect="1"/>
          </p:cNvPicPr>
          <p:nvPr/>
        </p:nvPicPr>
        <p:blipFill>
          <a:blip r:embed="rId3">
            <a:lum bright="70000" contrast="-70000"/>
          </a:blip>
          <a:srcRect/>
          <a:stretch>
            <a:fillRect/>
          </a:stretch>
        </p:blipFill>
        <p:spPr>
          <a:xfrm>
            <a:off x="71406" y="1922463"/>
            <a:ext cx="955833" cy="105624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6" name="Picture 5" descr="Religious_syms.svg.png"/>
          <p:cNvPicPr>
            <a:picLocks noChangeAspect="1"/>
          </p:cNvPicPr>
          <p:nvPr/>
        </p:nvPicPr>
        <p:blipFill>
          <a:blip r:embed="rId4">
            <a:lum bright="70000" contrast="-70000"/>
          </a:blip>
          <a:srcRect/>
          <a:stretch>
            <a:fillRect/>
          </a:stretch>
        </p:blipFill>
        <p:spPr>
          <a:xfrm>
            <a:off x="964324" y="1968500"/>
            <a:ext cx="857353" cy="946178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 descr="Religious_syms.svg.png"/>
          <p:cNvPicPr>
            <a:picLocks noChangeAspect="1"/>
          </p:cNvPicPr>
          <p:nvPr/>
        </p:nvPicPr>
        <p:blipFill>
          <a:blip r:embed="rId5">
            <a:lum bright="70000" contrast="-70000"/>
          </a:blip>
          <a:srcRect/>
          <a:stretch>
            <a:fillRect/>
          </a:stretch>
        </p:blipFill>
        <p:spPr>
          <a:xfrm>
            <a:off x="357158" y="3082911"/>
            <a:ext cx="1089055" cy="108905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8" name="Picture 7" descr="Religious_symbols.2.png"/>
          <p:cNvPicPr>
            <a:picLocks noChangeAspect="1"/>
          </p:cNvPicPr>
          <p:nvPr/>
        </p:nvPicPr>
        <p:blipFill>
          <a:blip r:embed="rId6">
            <a:lum bright="70000" contrast="-70000"/>
          </a:blip>
          <a:srcRect/>
          <a:stretch>
            <a:fillRect/>
          </a:stretch>
        </p:blipFill>
        <p:spPr>
          <a:xfrm>
            <a:off x="1500166" y="3105110"/>
            <a:ext cx="1172103" cy="1044657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9" name="Picture 8" descr="hindu.png"/>
          <p:cNvPicPr>
            <a:picLocks noChangeAspect="1"/>
          </p:cNvPicPr>
          <p:nvPr/>
        </p:nvPicPr>
        <p:blipFill>
          <a:blip r:embed="rId7">
            <a:lum bright="70000" contrast="-70000"/>
          </a:blip>
          <a:stretch>
            <a:fillRect/>
          </a:stretch>
        </p:blipFill>
        <p:spPr>
          <a:xfrm>
            <a:off x="1758762" y="1908175"/>
            <a:ext cx="1098726" cy="109100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0" name="Rectangle 9"/>
          <p:cNvSpPr/>
          <p:nvPr/>
        </p:nvSpPr>
        <p:spPr bwMode="auto">
          <a:xfrm>
            <a:off x="3178175" y="928688"/>
            <a:ext cx="2573338" cy="78581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RITUALI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6215063" y="928688"/>
            <a:ext cx="2571750" cy="785812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ZAJEDNICA VJERNIKA</a:t>
            </a:r>
          </a:p>
        </p:txBody>
      </p:sp>
      <p:pic>
        <p:nvPicPr>
          <p:cNvPr id="16" name="Picture 15" descr="misa.jpg"/>
          <p:cNvPicPr>
            <a:picLocks noChangeAspect="1"/>
          </p:cNvPicPr>
          <p:nvPr/>
        </p:nvPicPr>
        <p:blipFill>
          <a:blip r:embed="rId8" cstate="email"/>
          <a:stretch>
            <a:fillRect/>
          </a:stretch>
        </p:blipFill>
        <p:spPr>
          <a:xfrm>
            <a:off x="2928938" y="1857375"/>
            <a:ext cx="1865312" cy="150018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4" name="Picture 13" descr="213204a_0_q4+e5.jpg"/>
          <p:cNvPicPr>
            <a:picLocks noChangeAspect="1"/>
          </p:cNvPicPr>
          <p:nvPr/>
        </p:nvPicPr>
        <p:blipFill>
          <a:blip r:embed="rId9" cstate="email"/>
          <a:stretch>
            <a:fillRect/>
          </a:stretch>
        </p:blipFill>
        <p:spPr>
          <a:xfrm>
            <a:off x="4572000" y="2000250"/>
            <a:ext cx="1484313" cy="2357438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5" name="Picture 14" descr="djete_klanja_big.jp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28938" y="3417888"/>
            <a:ext cx="1857375" cy="12255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7" name="Picture 16" descr="27015_roma-vatikan-d000186BAbaac95c7ea9a.jp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43625" y="1857375"/>
            <a:ext cx="2786063" cy="2089150"/>
          </a:xfrm>
          <a:prstGeom prst="rect">
            <a:avLst/>
          </a:prstGeom>
          <a:ln w="12700">
            <a:solidFill>
              <a:schemeClr val="tx1"/>
            </a:solidFill>
          </a:ln>
          <a:effectLst/>
        </p:spPr>
      </p:pic>
      <p:pic>
        <p:nvPicPr>
          <p:cNvPr id="18" name="Picture 17" descr="Meka-hodocasce.jp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57968" y="3500438"/>
            <a:ext cx="2643188" cy="158591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2579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25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25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75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10" grpId="0" build="allAtOnce" animBg="1"/>
      <p:bldP spid="13" grpId="0" build="allAtOnce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656275" y="2562432"/>
            <a:ext cx="3452880" cy="1521491"/>
            <a:chOff x="3419872" y="2251730"/>
            <a:chExt cx="3001123" cy="1521491"/>
          </a:xfrm>
        </p:grpSpPr>
        <p:sp>
          <p:nvSpPr>
            <p:cNvPr id="30" name="Rectangle 29"/>
            <p:cNvSpPr/>
            <p:nvPr/>
          </p:nvSpPr>
          <p:spPr bwMode="auto">
            <a:xfrm>
              <a:off x="3419872" y="2251730"/>
              <a:ext cx="3001123" cy="1291172"/>
            </a:xfrm>
            <a:prstGeom prst="rect">
              <a:avLst/>
            </a:prstGeom>
            <a:solidFill>
              <a:schemeClr val="tx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endParaRPr lang="hr-HR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 rot="21571293">
              <a:off x="3427915" y="2282783"/>
              <a:ext cx="2985468" cy="336513"/>
            </a:xfrm>
            <a:prstGeom prst="rect">
              <a:avLst/>
            </a:prstGeom>
            <a:solidFill>
              <a:srgbClr val="FFC000"/>
            </a:solidFill>
            <a:ln w="571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2400" b="1" dirty="0">
                  <a:solidFill>
                    <a:srgbClr val="C00000"/>
                  </a:solidFill>
                  <a:latin typeface="Calibri" pitchFamily="34" charset="0"/>
                  <a:ea typeface="+mn-ea"/>
                  <a:cs typeface="Calibri" pitchFamily="34" charset="0"/>
                </a:rPr>
                <a:t>RITUALI</a:t>
              </a:r>
              <a:endParaRPr lang="hr-HR" sz="2000" b="1" dirty="0">
                <a:solidFill>
                  <a:srgbClr val="C00000"/>
                </a:solidFill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sp>
          <p:nvSpPr>
            <p:cNvPr id="8205" name="Rectangle 30"/>
            <p:cNvSpPr>
              <a:spLocks noChangeArrowheads="1"/>
            </p:cNvSpPr>
            <p:nvPr/>
          </p:nvSpPr>
          <p:spPr bwMode="auto">
            <a:xfrm>
              <a:off x="3419872" y="2650349"/>
              <a:ext cx="3001123" cy="11228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8" charset="0"/>
                <a:buNone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više ili manje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formalna pravila 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koja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određuju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kako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se</a:t>
              </a:r>
              <a:r>
                <a:rPr lang="vi-VN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vi-VN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ljudi trebaju </a:t>
              </a:r>
              <a:r>
                <a:rPr lang="vi-VN" b="1" dirty="0">
                  <a:solidFill>
                    <a:srgbClr val="FF0000"/>
                  </a:solidFill>
                  <a:latin typeface="Calibri" pitchFamily="34" charset="0"/>
                  <a:cs typeface="Calibri" pitchFamily="34" charset="0"/>
                </a:rPr>
                <a:t>ponašati </a:t>
              </a:r>
              <a:r>
                <a:rPr lang="vi-VN" b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u </a:t>
              </a:r>
              <a:r>
                <a:rPr lang="vi-VN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prisutnosti</a:t>
              </a:r>
              <a:r>
                <a:rPr lang="hr-HR" b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svetoga</a:t>
              </a:r>
              <a:endParaRPr lang="hr-HR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148262" y="5069481"/>
            <a:ext cx="7016026" cy="1517757"/>
          </a:xfrm>
          <a:prstGeom prst="rect">
            <a:avLst/>
          </a:prstGeom>
          <a:noFill/>
          <a:ln w="57150" cap="rnd" algn="ctr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3" name="Content Placeholder 14" descr="Emile_Durkhei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228184" y="3098365"/>
            <a:ext cx="2915816" cy="3759635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Rectangle 18"/>
          <p:cNvSpPr/>
          <p:nvPr/>
        </p:nvSpPr>
        <p:spPr bwMode="auto">
          <a:xfrm>
            <a:off x="642938" y="357188"/>
            <a:ext cx="2571750" cy="64293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SVETO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5214960" y="357188"/>
            <a:ext cx="2571750" cy="64293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PROFANO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875" y="1071563"/>
            <a:ext cx="442912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nešto što se smatra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iznimnim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nesvakodnevnim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tajanstvenim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, čak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opasnim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, a </a:t>
            </a:r>
            <a:r>
              <a:rPr lang="hr-HR" sz="2600" u="sng" dirty="0" smtClean="0">
                <a:latin typeface="Calibri" pitchFamily="34" charset="0"/>
                <a:ea typeface="+mn-ea"/>
                <a:cs typeface="Calibri" pitchFamily="34" charset="0"/>
              </a:rPr>
              <a:t>izaziva </a:t>
            </a:r>
            <a:r>
              <a:rPr lang="hr-HR" sz="2600" u="sng" dirty="0">
                <a:latin typeface="Calibri" pitchFamily="34" charset="0"/>
                <a:ea typeface="+mn-ea"/>
                <a:cs typeface="Calibri" pitchFamily="34" charset="0"/>
              </a:rPr>
              <a:t>osjećaj </a:t>
            </a:r>
            <a:r>
              <a:rPr lang="hr-HR" sz="26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strahopoštovanja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izdvojeno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izuzeto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iz </a:t>
            </a: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dirty="0" smtClean="0">
                <a:latin typeface="Calibri" pitchFamily="34" charset="0"/>
                <a:ea typeface="+mn-ea"/>
                <a:cs typeface="Calibri" pitchFamily="34" charset="0"/>
              </a:rPr>
              <a:t>rutine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života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3438" y="1071563"/>
            <a:ext cx="4500562" cy="892552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povezano sa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svakodnevnim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,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uobičajnim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i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poznatim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5750" y="5143500"/>
            <a:ext cx="6572250" cy="1292662"/>
          </a:xfrm>
          <a:prstGeom prst="rect">
            <a:avLst/>
          </a:prstGeom>
        </p:spPr>
        <p:txBody>
          <a:bodyPr>
            <a:spAutoFit/>
          </a:bodyPr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razlika između svetog i profano nije u karakteristici stvari ili bića već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 odnosu </a:t>
            </a:r>
            <a:b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</a:b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ljudi prema njima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600" i="1">
                <a:latin typeface="Calibri" pitchFamily="34" charset="0"/>
                <a:ea typeface="+mn-ea"/>
                <a:cs typeface="Calibri" pitchFamily="34" charset="0"/>
              </a:rPr>
              <a:t>(npr. kalež, hostija, krava...)</a:t>
            </a:r>
          </a:p>
        </p:txBody>
      </p:sp>
    </p:spTree>
    <p:extLst>
      <p:ext uri="{BB962C8B-B14F-4D97-AF65-F5344CB8AC3E}">
        <p14:creationId xmlns:p14="http://schemas.microsoft.com/office/powerpoint/2010/main" val="2051265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9" grpId="0" build="allAtOnce" animBg="1"/>
      <p:bldP spid="20" grpId="0" build="allAtOnce" animBg="1"/>
      <p:bldP spid="15" grpId="0" build="allAtOnce"/>
      <p:bldP spid="16" grpId="0" build="allAtOnce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RELIGIJSKA RAZNOLIKOST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857250"/>
            <a:ext cx="8786812" cy="55552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7338" indent="-287338" hangingPunct="0"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>
                <a:latin typeface="Calibri" pitchFamily="34" charset="0"/>
                <a:cs typeface="Calibri" pitchFamily="34" charset="0"/>
              </a:rPr>
              <a:t>R. </a:t>
            </a:r>
            <a:r>
              <a:rPr lang="hr-HR" sz="2600" b="1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McGee</a:t>
            </a:r>
            <a:r>
              <a:rPr lang="hr-HR" sz="26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hr-HR" sz="2600" dirty="0" smtClean="0">
                <a:latin typeface="Calibri" pitchFamily="34" charset="0"/>
                <a:cs typeface="Calibri" pitchFamily="34" charset="0"/>
              </a:rPr>
              <a:t>– 4 tipa vjerovanja</a:t>
            </a:r>
            <a:endParaRPr lang="hr-HR" sz="26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374" y="1543023"/>
            <a:ext cx="2457515" cy="9144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JEDNOSTAVNI SUPERNATURALIZAM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2561936" y="1543023"/>
            <a:ext cx="2207844" cy="91445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ANIMIZAM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814827" y="1543023"/>
            <a:ext cx="2056954" cy="914455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TEIZAM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1543023"/>
            <a:ext cx="2143125" cy="914454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SUSTAV APSTRAKTNIH IDEALA</a:t>
            </a:r>
          </a:p>
        </p:txBody>
      </p:sp>
      <p:sp>
        <p:nvSpPr>
          <p:cNvPr id="2" name="Rectangle 1"/>
          <p:cNvSpPr/>
          <p:nvPr/>
        </p:nvSpPr>
        <p:spPr>
          <a:xfrm>
            <a:off x="-20328" y="2492896"/>
            <a:ext cx="2556916" cy="2641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pripisivanje nadnaravnih osobina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predmetima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pojavama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(grmljavina, </a:t>
            </a:r>
            <a:r>
              <a:rPr lang="hr-HR" dirty="0" err="1">
                <a:latin typeface="Calibri" pitchFamily="34" charset="0"/>
                <a:cs typeface="Calibri" pitchFamily="34" charset="0"/>
              </a:rPr>
              <a:t>potres..</a:t>
            </a:r>
            <a:r>
              <a:rPr lang="hr-HR" dirty="0">
                <a:latin typeface="Calibri" pitchFamily="34" charset="0"/>
                <a:cs typeface="Calibri" pitchFamily="34" charset="0"/>
              </a:rPr>
              <a:t>.) –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Sioux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indijanci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(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Wakan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sile)</a:t>
            </a:r>
          </a:p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„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sila</a:t>
            </a:r>
            <a:r>
              <a:rPr lang="hr-HR" dirty="0">
                <a:latin typeface="Calibri" pitchFamily="34" charset="0"/>
                <a:cs typeface="Calibri" pitchFamily="34" charset="0"/>
              </a:rPr>
              <a:t>” kojoj se nastoji udovoljiti različitim postupcima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4883" y="2492896"/>
            <a:ext cx="2172503" cy="297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vjerovanje 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duhove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druga „onostrana” bića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duhovi koji borave u životinjama, stijenama, zvijezdama ili u drugim ljudima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imaju ljudske osobine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660192" y="2492896"/>
            <a:ext cx="2211589" cy="3414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vjerovanje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u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jednog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ili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više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bogova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216000" indent="-216000" hangingPunct="0">
              <a:lnSpc>
                <a:spcPct val="93000"/>
              </a:lnSpc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monoteizam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(vjerovanje u jednog boga – judaizam, kršćanstvo, islam)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politeizam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(vjerovanje u više bogova – hinduizam)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911028" y="2492896"/>
            <a:ext cx="2269484" cy="2976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religije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posvećene postizanju moralne i duhovne izvrsnosti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ponekad se nazivaju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etičkim religijama</a:t>
            </a:r>
          </a:p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>
                <a:latin typeface="Calibri" pitchFamily="34" charset="0"/>
                <a:cs typeface="Calibri" pitchFamily="34" charset="0"/>
              </a:rPr>
              <a:t>budizam, konfucijanizam i taoizam</a:t>
            </a:r>
          </a:p>
        </p:txBody>
      </p:sp>
    </p:spTree>
    <p:extLst>
      <p:ext uri="{BB962C8B-B14F-4D97-AF65-F5344CB8AC3E}">
        <p14:creationId xmlns:p14="http://schemas.microsoft.com/office/powerpoint/2010/main" val="994547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VRSTE RELIGIJSKIH ORGANIZACIJA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071563"/>
            <a:ext cx="8786812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600">
                <a:latin typeface="Calibri" pitchFamily="34" charset="0"/>
                <a:cs typeface="Calibri" pitchFamily="34" charset="0"/>
              </a:rPr>
              <a:t>četiri idealna tipa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religijskih organizacija </a:t>
            </a:r>
            <a:r>
              <a:rPr lang="pl-PL" sz="2600" i="1">
                <a:latin typeface="Calibri" pitchFamily="34" charset="0"/>
                <a:cs typeface="Calibri" pitchFamily="34" charset="0"/>
              </a:rPr>
              <a:t>(</a:t>
            </a:r>
            <a:r>
              <a:rPr lang="hr-HR" sz="2600" i="1">
                <a:latin typeface="Calibri" pitchFamily="34" charset="0"/>
                <a:cs typeface="Calibri" pitchFamily="34" charset="0"/>
              </a:rPr>
              <a:t>Ernst Trölsch)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42875" y="1700808"/>
            <a:ext cx="1928813" cy="69773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CRKVA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2214563" y="1700808"/>
            <a:ext cx="2714625" cy="69773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DENOMINACIJA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072063" y="1700808"/>
            <a:ext cx="1857375" cy="697737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SEKTA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072313" y="1700808"/>
            <a:ext cx="1928812" cy="69773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KULT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0" y="3357563"/>
          <a:ext cx="5226434" cy="278608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72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3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66734"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Pozitivan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100" kern="1200" baseline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Negativan odnos prema društvu</a:t>
                      </a:r>
                      <a:endParaRPr lang="hr-HR" sz="210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107266" marR="107266" marT="53633" marB="5363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47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r-HR" sz="2100" b="1" smtClean="0"/>
                    </a:p>
                  </a:txBody>
                  <a:tcPr marL="107266" marR="107266" marT="53633" marB="536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6876"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tc>
                  <a:txBody>
                    <a:bodyPr/>
                    <a:lstStyle/>
                    <a:p>
                      <a:pPr algn="ctr"/>
                      <a:endParaRPr lang="hr-HR" sz="2100" b="1"/>
                    </a:p>
                  </a:txBody>
                  <a:tcPr marL="107266" marR="107266" marT="53633" marB="536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2794640" y="4643438"/>
            <a:ext cx="1041952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CRKVA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500671" y="4643438"/>
            <a:ext cx="963597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SEKTA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2214546" y="5500688"/>
            <a:ext cx="2202141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DENOMINACIJA</a:t>
            </a:r>
            <a:endParaRPr lang="hr-HR" sz="240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577967" y="5500688"/>
            <a:ext cx="809004" cy="43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r>
              <a:rPr lang="hr-HR" sz="2400" b="1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KULT</a:t>
            </a:r>
          </a:p>
        </p:txBody>
      </p:sp>
    </p:spTree>
    <p:extLst>
      <p:ext uri="{BB962C8B-B14F-4D97-AF65-F5344CB8AC3E}">
        <p14:creationId xmlns:p14="http://schemas.microsoft.com/office/powerpoint/2010/main" val="2689089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4" grpId="0" uiExpand="1" build="allAtOnce" animBg="1"/>
      <p:bldP spid="5" grpId="0" build="allAtOnce" animBg="1"/>
      <p:bldP spid="6" grpId="0" build="allAtOnce" animBg="1"/>
      <p:bldP spid="7" grpId="0" build="allAtOnce" animBg="1"/>
      <p:bldP spid="10" grpId="0" build="allAtOnce"/>
      <p:bldP spid="11" grpId="0" build="allAtOnce"/>
      <p:bldP spid="13" grpId="0" build="allAtOnce"/>
      <p:bldP spid="14" grpId="0" build="allAtOnce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2833" y="116632"/>
            <a:ext cx="784956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CRKVA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692696"/>
            <a:ext cx="9144000" cy="28598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u="sng" dirty="0" smtClean="0">
                <a:latin typeface="Calibri" pitchFamily="34" charset="0"/>
                <a:cs typeface="Calibri" pitchFamily="34" charset="0"/>
              </a:rPr>
              <a:t>velika, društveno prihvaćena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vjerska organizacija s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formaliziranom strukturom vjerovanja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rituala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unutarnjom organizacijom moći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članstvo se stječe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rođenjem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(krštenjem)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odnos prema društvu –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pozitivan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zagovara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tradicionalne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konzervativne</a:t>
            </a:r>
            <a:r>
              <a:rPr lang="hr-HR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vrijednosti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, u skladu sa svetim spisima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Crkva drži da je </a:t>
            </a:r>
            <a:r>
              <a:rPr lang="hr-HR" sz="2000" u="sng" dirty="0" smtClean="0">
                <a:latin typeface="Calibri" pitchFamily="34" charset="0"/>
                <a:cs typeface="Calibri" pitchFamily="34" charset="0"/>
              </a:rPr>
              <a:t>jedina nadležna za tumačenje svetih spisa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formalizirani vjerski obredi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svećenstvo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</a:t>
            </a:r>
            <a:r>
              <a:rPr lang="hr-HR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hr-HR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posebno školovano</a:t>
            </a:r>
            <a:endParaRPr lang="hr-HR" sz="20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322833" y="62068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4281589"/>
            <a:ext cx="9144000" cy="238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religijska skupina koja prihvaća postojanje drugih religija i uglavnom je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suglasju s vrijednostima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manji broj članova od Crkve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karakteristična je za SAD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odobrava odvajanje Crkve od države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imaju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profesionalno svećenstvo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prezbiterijanci, baptisti, </a:t>
            </a:r>
            <a:r>
              <a:rPr lang="hr-HR" sz="2000" dirty="0" err="1">
                <a:latin typeface="Calibri" pitchFamily="34" charset="0"/>
                <a:cs typeface="Calibri" pitchFamily="34" charset="0"/>
              </a:rPr>
              <a:t>metodisti..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33" y="3705525"/>
            <a:ext cx="856964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DENOMINACIJA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2833" y="4209581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016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2" grpId="0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22833" y="116632"/>
            <a:ext cx="7849567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SEKTA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0" y="692696"/>
            <a:ext cx="9144000" cy="216024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relativno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mala vjerska skupina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koja se najčešće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odvojila od Crkve 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odbacuje dominantne vrijednosti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način života šireg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članovi su snažno odani grupi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 proživljavaju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duboko religiozno iskustvo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uglavnom su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zatvorene grupe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nepristupačne </a:t>
            </a:r>
            <a:r>
              <a:rPr lang="hr-HR" sz="2000" dirty="0" err="1">
                <a:latin typeface="Calibri" pitchFamily="34" charset="0"/>
                <a:ea typeface="WenQuanYi Micro Hei" charset="0"/>
                <a:cs typeface="Calibri" pitchFamily="34" charset="0"/>
              </a:rPr>
              <a:t>nečlanovima</a:t>
            </a:r>
            <a:endParaRPr lang="hr-HR" sz="20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nema svećenstvo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nego najčešće 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vođu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(karizmatskog)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Amiši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Jim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0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Jones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 – Hram naroda…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322833" y="62068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3933056"/>
            <a:ext cx="9144000" cy="238777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manje organizirana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</a:t>
            </a: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privremena skupina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ne temelji se na razrađenoj doktrini </a:t>
            </a: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i ne postavlja velike zahtjeve članovima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skupine koje se bave transcendentalnom meditacijom, spiritistički kultovi, vjera u astrologiju i slično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 suprotnosti su s vrijednostima i načinom života šireg društva</a:t>
            </a:r>
          </a:p>
          <a:p>
            <a:pPr marL="288000" indent="-288000" hangingPunct="0">
              <a:spcBef>
                <a:spcPts val="3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dirty="0">
                <a:latin typeface="Calibri" pitchFamily="34" charset="0"/>
                <a:ea typeface="WenQuanYi Micro Hei" charset="0"/>
                <a:cs typeface="Calibri" pitchFamily="34" charset="0"/>
              </a:rPr>
              <a:t>npr. kultovi sudnjeg dana – često završe tragično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322833" y="3356992"/>
            <a:ext cx="6985471" cy="5040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KULT</a:t>
            </a:r>
            <a:endParaRPr lang="hr-HR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2833" y="3861048"/>
            <a:ext cx="856964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3667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7" grpId="0"/>
      <p:bldP spid="12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707964" y="1802323"/>
            <a:ext cx="2448272" cy="48474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000" b="1" dirty="0" smtClean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KONZERVATIVNA</a:t>
            </a:r>
            <a:r>
              <a:rPr lang="hr-HR" sz="2000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sz="2000" b="1" dirty="0" smtClean="0">
                <a:solidFill>
                  <a:srgbClr val="00B05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PROGRESIVNA </a:t>
            </a: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funkcija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religija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kao sredstvo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opravdavanja društvenih nepravdi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privilegije vladajuće klase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npr. kastinski </a:t>
            </a:r>
            <a:r>
              <a:rPr lang="hr-HR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</a:t>
            </a:r>
          </a:p>
          <a:p>
            <a:pPr marL="216000" indent="-2160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religija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podloga za društvene promjene</a:t>
            </a:r>
          </a:p>
          <a:p>
            <a:pPr marL="216000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err="1">
                <a:latin typeface="Calibri" pitchFamily="34" charset="0"/>
                <a:ea typeface="WenQuanYi Micro Hei" charset="0"/>
                <a:cs typeface="Calibri" pitchFamily="34" charset="0"/>
              </a:rPr>
              <a:t>Max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Weber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„Protestantska etika i duh kapitalizma</a:t>
            </a:r>
            <a:r>
              <a:rPr lang="hr-HR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”</a:t>
            </a:r>
            <a:endParaRPr lang="hr-HR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727245" y="2789331"/>
            <a:ext cx="2340831" cy="17776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DRUŠTVENE FUNKCIJE RELIGIJE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9374" y="908720"/>
            <a:ext cx="2457515" cy="81153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KOMPENZACIJSKA</a:t>
            </a:r>
          </a:p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ULOGA 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920" y="908720"/>
            <a:ext cx="2082072" cy="81153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SOCIJALNA INTEGRACIJA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659023" y="908720"/>
            <a:ext cx="2227773" cy="811533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SOCIJALNA KONTROLA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908720"/>
            <a:ext cx="2143125" cy="8115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IDEOLOŠKA FUNKCIJA</a:t>
            </a:r>
          </a:p>
        </p:txBody>
      </p:sp>
      <p:sp>
        <p:nvSpPr>
          <p:cNvPr id="2" name="Rectangle 1"/>
          <p:cNvSpPr/>
          <p:nvPr/>
        </p:nvSpPr>
        <p:spPr>
          <a:xfrm>
            <a:off x="-20328" y="1802323"/>
            <a:ext cx="2556916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religija pruža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utočište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nadomjestak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 spram životnih nedaća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pomaže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u životnim prijelazima (rituali prijelaza) –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rođenje, vjenčanje, smrt…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Marx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 – „Religija je opijum za narod”</a:t>
            </a:r>
          </a:p>
        </p:txBody>
      </p:sp>
      <p:sp>
        <p:nvSpPr>
          <p:cNvPr id="9" name="Rectangle 8"/>
          <p:cNvSpPr/>
          <p:nvPr/>
        </p:nvSpPr>
        <p:spPr>
          <a:xfrm>
            <a:off x="2504883" y="1802323"/>
            <a:ext cx="2139125" cy="16381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stvaranje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očuvanje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solidarnosti u društvu</a:t>
            </a:r>
            <a:r>
              <a:rPr lang="hr-HR" dirty="0">
                <a:latin typeface="Calibri" pitchFamily="34" charset="0"/>
                <a:cs typeface="Calibri" pitchFamily="34" charset="0"/>
              </a:rPr>
              <a:t> (osjećaj pripadnosti zajednici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99992" y="1826926"/>
            <a:ext cx="2259085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osiguranje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poštivanja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dr. normi 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internalizacija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društveno poželjnih oblika ponašanja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dirty="0">
                <a:latin typeface="Calibri" pitchFamily="34" charset="0"/>
                <a:ea typeface="WenQuanYi Micro Hei" charset="0"/>
                <a:cs typeface="Calibri" pitchFamily="34" charset="0"/>
              </a:rPr>
              <a:t>služi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vrsta nepisanog zakona</a:t>
            </a:r>
          </a:p>
          <a:p>
            <a:pPr marL="216000" lvl="1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zašto muslimani i </a:t>
            </a:r>
            <a:r>
              <a:rPr lang="hr-HR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židovi</a:t>
            </a:r>
            <a:r>
              <a:rPr lang="hr-HR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i="1" dirty="0">
                <a:latin typeface="Calibri" pitchFamily="34" charset="0"/>
                <a:ea typeface="WenQuanYi Micro Hei" charset="0"/>
                <a:cs typeface="Calibri" pitchFamily="34" charset="0"/>
              </a:rPr>
              <a:t>ne jedu svinjetinu i zašto je za Indijce krava sveta životinja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727245" y="4786408"/>
            <a:ext cx="2340831" cy="1831539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" name="Group 2"/>
          <p:cNvGrpSpPr/>
          <p:nvPr/>
        </p:nvGrpSpPr>
        <p:grpSpPr>
          <a:xfrm>
            <a:off x="2481581" y="1946339"/>
            <a:ext cx="6607230" cy="4754200"/>
            <a:chOff x="1234229" y="1267499"/>
            <a:chExt cx="7619382" cy="5482488"/>
          </a:xfrm>
        </p:grpSpPr>
        <p:pic>
          <p:nvPicPr>
            <p:cNvPr id="15" name="Picture 9" descr="totemizam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 t="1722"/>
            <a:stretch/>
          </p:blipFill>
          <p:spPr bwMode="auto">
            <a:xfrm>
              <a:off x="1234229" y="1267499"/>
              <a:ext cx="7596337" cy="5482488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</p:pic>
        <p:sp>
          <p:nvSpPr>
            <p:cNvPr id="16" name="Rectangle 2"/>
            <p:cNvSpPr>
              <a:spLocks noChangeArrowheads="1"/>
            </p:cNvSpPr>
            <p:nvPr/>
          </p:nvSpPr>
          <p:spPr bwMode="auto">
            <a:xfrm>
              <a:off x="1468790" y="1348441"/>
              <a:ext cx="7384821" cy="31683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lIns="90000" tIns="45000" rIns="90000" bIns="45000"/>
            <a:lstStyle/>
            <a:p>
              <a:pPr hangingPunct="0">
                <a:spcBef>
                  <a:spcPts val="1200"/>
                </a:spcBef>
                <a:buClr>
                  <a:schemeClr val="tx1"/>
                </a:buClr>
                <a:buSzPct val="100000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sz="2400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SOCIJALNA </a:t>
              </a:r>
              <a:r>
                <a:rPr lang="hr-HR" sz="2400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INTEGRACIJA</a:t>
              </a:r>
              <a:r>
                <a:rPr lang="hr-HR" sz="2000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</a:t>
              </a:r>
            </a:p>
            <a:p>
              <a:pPr marL="396000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E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. </a:t>
              </a:r>
              <a:r>
                <a:rPr lang="hr-HR" b="1" dirty="0" err="1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Durkheim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–</a:t>
              </a:r>
              <a:r>
                <a:rPr lang="hr-HR" i="1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 </a:t>
              </a: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„Elementarni </a:t>
              </a:r>
              <a:r>
                <a:rPr lang="hr-HR" i="1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oblici religijskog </a:t>
              </a: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života”</a:t>
              </a:r>
              <a:endParaRPr lang="hr-HR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proučavao je totemizam plemena </a:t>
              </a:r>
              <a:r>
                <a:rPr lang="hr-HR" dirty="0" err="1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Arunta</a:t>
              </a: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/>
              </a:r>
              <a:b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</a:br>
              <a:r>
                <a:rPr lang="hr-HR" i="1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(kao elementarni oblik religioznosti)</a:t>
              </a:r>
              <a:endParaRPr lang="hr-HR" i="1" dirty="0">
                <a:solidFill>
                  <a:schemeClr val="bg1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izvor religije je u samom društvu</a:t>
              </a:r>
            </a:p>
            <a:p>
              <a:pPr marL="720000" lvl="1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totem simbolizira zajednicu, tako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društvo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, </a:t>
              </a: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/>
              </a:r>
              <a:b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</a:br>
              <a:r>
                <a:rPr lang="hr-HR" dirty="0" smtClean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obožavajući </a:t>
              </a:r>
              <a:r>
                <a:rPr lang="hr-HR" dirty="0">
                  <a:solidFill>
                    <a:schemeClr val="bg1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toteme, </a:t>
              </a:r>
              <a:r>
                <a:rPr lang="hr-HR" b="1" dirty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obožava samo </a:t>
              </a:r>
              <a:r>
                <a:rPr lang="hr-HR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sebe</a:t>
              </a:r>
            </a:p>
            <a:p>
              <a:pPr marL="720000" lvl="2" indent="-288000" hangingPunct="0">
                <a:spcBef>
                  <a:spcPts val="600"/>
                </a:spcBef>
                <a:buSzPct val="100000"/>
                <a:buFont typeface="Arial" pitchFamily="34" charset="0"/>
                <a:buChar char="–"/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  <a:tab pos="5791200" algn="l"/>
                  <a:tab pos="6515100" algn="l"/>
                  <a:tab pos="7239000" algn="l"/>
                  <a:tab pos="7962900" algn="l"/>
                  <a:tab pos="8686800" algn="l"/>
                </a:tabLst>
                <a:defRPr/>
              </a:pPr>
              <a:r>
                <a:rPr lang="hr-HR" b="1" dirty="0" smtClean="0">
                  <a:solidFill>
                    <a:srgbClr val="FF0000"/>
                  </a:solidFill>
                  <a:latin typeface="Calibri" pitchFamily="34" charset="0"/>
                  <a:ea typeface="WenQuanYi Micro Hei" charset="0"/>
                  <a:cs typeface="Calibri" pitchFamily="34" charset="0"/>
                </a:rPr>
                <a:t>ceremonije i rituali jačaju zajednicu</a:t>
              </a:r>
              <a:endParaRPr lang="hr-HR" b="1" dirty="0">
                <a:solidFill>
                  <a:srgbClr val="FF0000"/>
                </a:solidFill>
                <a:latin typeface="Calibri" pitchFamily="34" charset="0"/>
                <a:ea typeface="WenQuanYi Micro Hei" charset="0"/>
                <a:cs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961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" grpId="0" animBg="1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RELIGIJA U MODERNOM DRUŠTVU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103496" y="908720"/>
            <a:ext cx="2912215" cy="55428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SEKULARIZACIJA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37117" y="908720"/>
            <a:ext cx="2912215" cy="554286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PRIVATIZACIJA RELIGIJE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70737" y="908720"/>
            <a:ext cx="2912215" cy="554287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CIVILNA RELIGIJA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47617" y="1549176"/>
            <a:ext cx="3078441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proces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smanjivanja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utjecaja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religije u društvu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broja vjenčanih parova u crkvi 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pohađanja vjerskih obreda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smanjenje političkog i socijalnog utjecaja Crkve i drugih vjerskih organizacija </a:t>
            </a:r>
          </a:p>
          <a:p>
            <a:pPr marL="540000" lvl="1" indent="-21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latin typeface="Calibri" pitchFamily="34" charset="0"/>
                <a:cs typeface="Calibri" pitchFamily="34" charset="0"/>
              </a:rPr>
              <a:t>školstvo, zdravstvo i socijalna skrb prelaze u ruke države</a:t>
            </a:r>
          </a:p>
        </p:txBody>
      </p:sp>
      <p:sp>
        <p:nvSpPr>
          <p:cNvPr id="9" name="Rectangle 8"/>
          <p:cNvSpPr/>
          <p:nvPr/>
        </p:nvSpPr>
        <p:spPr>
          <a:xfrm>
            <a:off x="3015711" y="1549176"/>
            <a:ext cx="3033622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preobrazba religije iz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javne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u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privatnu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stvar –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 osobno tumačenje vjerskog učenja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pad sudjelovanja u institucionalnoj religiji i porast novih oblika religioznosti 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(sekte, kultovi i sl.)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0152" y="1549176"/>
            <a:ext cx="320318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odnosi se na </a:t>
            </a:r>
            <a:r>
              <a:rPr lang="hr-HR" sz="2000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kvazireligioznu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vezanost za simbole i institucije sekularnog društva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latin typeface="Calibri" pitchFamily="34" charset="0"/>
                <a:cs typeface="Calibri" pitchFamily="34" charset="0"/>
              </a:rPr>
              <a:t>povezivanje elemenata religije s političkim sustavom</a:t>
            </a:r>
          </a:p>
          <a:p>
            <a:pPr marL="216000" lvl="1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državni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 nacionalni</a:t>
            </a:r>
            <a:r>
              <a:rPr lang="pl-PL" sz="2000" b="1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simboli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(sekularni simboli) doživljavaju se kao </a:t>
            </a:r>
            <a:r>
              <a:rPr lang="hr-HR" sz="20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svetinja</a:t>
            </a:r>
            <a:r>
              <a:rPr lang="hr-HR" sz="20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(zastava, grb, himna, vojne </a:t>
            </a:r>
            <a:r>
              <a:rPr lang="hr-HR" sz="2000" dirty="0" err="1">
                <a:latin typeface="Calibri" pitchFamily="34" charset="0"/>
                <a:cs typeface="Calibri" pitchFamily="34" charset="0"/>
              </a:rPr>
              <a:t>parade..</a:t>
            </a:r>
            <a:r>
              <a:rPr lang="hr-HR" sz="2000" dirty="0">
                <a:latin typeface="Calibri" pitchFamily="34" charset="0"/>
                <a:cs typeface="Calibri" pitchFamily="34" charset="0"/>
              </a:rPr>
              <a:t>.)</a:t>
            </a:r>
          </a:p>
          <a:p>
            <a:pPr marL="216000" indent="-21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i="1" dirty="0">
                <a:latin typeface="Calibri" pitchFamily="34" charset="0"/>
                <a:cs typeface="Calibri" pitchFamily="34" charset="0"/>
              </a:rPr>
              <a:t>npr. američka civilna religija, komunizam, </a:t>
            </a:r>
            <a:r>
              <a:rPr lang="hr-HR" sz="2000" i="1" dirty="0" err="1">
                <a:latin typeface="Calibri" pitchFamily="34" charset="0"/>
                <a:cs typeface="Calibri" pitchFamily="34" charset="0"/>
              </a:rPr>
              <a:t>nacionalizam..</a:t>
            </a:r>
            <a:r>
              <a:rPr lang="hr-HR" sz="2000" i="1" dirty="0">
                <a:latin typeface="Calibri" pitchFamily="34" charset="0"/>
                <a:cs typeface="Calibri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2359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11" grpId="0" build="allAtOnce" animBg="1"/>
      <p:bldP spid="2" grpId="0"/>
      <p:bldP spid="9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14295"/>
            <a:ext cx="8929687" cy="6429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RELIGIJSKI FUNDAMENTALIZAM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71438" y="857245"/>
            <a:ext cx="9001125" cy="1857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5288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RELIGIJSKI FUNDAMENTALIZAM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– konzervativno stajalište koje zagovara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povratak temeljnim načelima religije i nastoji obnoviti izvornu vjeru</a:t>
            </a:r>
          </a:p>
          <a:p>
            <a:pPr marL="1138238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suprotstavlja </a:t>
            </a:r>
            <a:r>
              <a:rPr lang="hr-HR" sz="2400" dirty="0">
                <a:latin typeface="Calibri" pitchFamily="34" charset="0"/>
                <a:cs typeface="Calibri" pitchFamily="34" charset="0"/>
              </a:rPr>
              <a:t>se sekularizaciji i modernim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promjenama</a:t>
            </a:r>
          </a:p>
          <a:p>
            <a:pPr marL="1138238" lvl="1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islamski i kršćanski fundamentalizam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11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0318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IDEOLOGIJA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35496" y="857233"/>
            <a:ext cx="9108504" cy="578645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Calibri" panose="020F0502020204030204" pitchFamily="34" charset="0"/>
              <a:buChar char="‒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IDEOLOGIJA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je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ideja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vjerovanja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o </a:t>
            </a:r>
            <a:r>
              <a:rPr lang="hr-HR" sz="2400" u="sng" dirty="0" smtClean="0">
                <a:latin typeface="Calibri" pitchFamily="34" charset="0"/>
                <a:cs typeface="Calibri" pitchFamily="34" charset="0"/>
              </a:rPr>
              <a:t>svijetu, čovjeku i društvu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usmjerenih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održavanje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ili na </a:t>
            </a: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promjenu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postojećega stanja u društvu</a:t>
            </a:r>
            <a:endParaRPr lang="hr-HR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178632" y="2302575"/>
            <a:ext cx="2571768" cy="590396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KOGNITIVNI</a:t>
            </a:r>
            <a:endParaRPr kumimoji="0" lang="hr-H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5500631" y="2302575"/>
            <a:ext cx="2571768" cy="590396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NORMATIVNI</a:t>
            </a:r>
            <a:endParaRPr kumimoji="0" lang="hr-HR" sz="2000" b="1" i="0" u="none" strike="noStrike" cap="none" normalizeH="0" baseline="0" dirty="0" smtClean="0">
              <a:ln>
                <a:noFill/>
              </a:ln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29127" y="3059375"/>
            <a:ext cx="3714776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prosudbe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što je dobro ili loše za društvo,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stavovi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o pravcu razvoja društva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naputci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za djelovanje </a:t>
            </a:r>
            <a:r>
              <a:rPr lang="pl-PL" sz="2000" i="1" dirty="0" smtClean="0">
                <a:latin typeface="Calibri" pitchFamily="34" charset="0"/>
                <a:cs typeface="Calibri" pitchFamily="34" charset="0"/>
              </a:rPr>
              <a:t>(npr. revolucija)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neznanstveni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elementi ideologije</a:t>
            </a:r>
            <a:endParaRPr lang="hr-HR" sz="2000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1144" y="3059375"/>
            <a:ext cx="3388808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ima elemente znanosti –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objašnjava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sistematizira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opisuje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društvene pojave</a:t>
            </a:r>
          </a:p>
          <a:p>
            <a:pPr marL="288000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ideologije se izgrađuju na osnovama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filozofskih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i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znanstvenih</a:t>
            </a:r>
            <a:r>
              <a:rPr lang="pl-PL" sz="2000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spoznaja</a:t>
            </a:r>
            <a:endParaRPr lang="hr-HR" sz="2000" b="1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05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 animBg="1"/>
      <p:bldP spid="6" grpId="0" uiExpand="1" build="allAtOnce" animBg="1"/>
      <p:bldP spid="7" grpId="0" uiExpand="1" build="p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ka 1"/>
          <p:cNvPicPr>
            <a:picLocks noChangeAspect="1"/>
          </p:cNvPicPr>
          <p:nvPr/>
        </p:nvPicPr>
        <p:blipFill rotWithShape="1">
          <a:blip r:embed="rId2"/>
          <a:srcRect t="8834" b="24582"/>
          <a:stretch/>
        </p:blipFill>
        <p:spPr>
          <a:xfrm>
            <a:off x="126682" y="629071"/>
            <a:ext cx="8890636" cy="4735763"/>
          </a:xfrm>
          <a:prstGeom prst="rect">
            <a:avLst/>
          </a:prstGeom>
        </p:spPr>
      </p:pic>
      <p:sp>
        <p:nvSpPr>
          <p:cNvPr id="3" name="Pravokutnik 2"/>
          <p:cNvSpPr/>
          <p:nvPr/>
        </p:nvSpPr>
        <p:spPr>
          <a:xfrm>
            <a:off x="539552" y="2083760"/>
            <a:ext cx="8064896" cy="4582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smtClean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897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804248" y="1844824"/>
            <a:ext cx="24482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izgrađivanjem solidarnosti, grupa gradi vlastiti identitet –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kriteriji razlikovanja pripadnika od </a:t>
            </a:r>
            <a:r>
              <a:rPr lang="hr-HR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nepripadnika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grupe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(„mi” i „oni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”)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IDEOLOGIJE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9374" y="980728"/>
            <a:ext cx="2457515" cy="811532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SIMBOLIČKA ORIJENTACIJA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546920" y="980728"/>
            <a:ext cx="2082072" cy="811532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LEGITIMACIJA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659023" y="980728"/>
            <a:ext cx="2227773" cy="811533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SOLIDARNOST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980728"/>
            <a:ext cx="2143125" cy="81153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IDENTITET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328" y="1844824"/>
            <a:ext cx="2432088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omogućuje pojedincima i grupama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orijentiranje u složenom svijetu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pružaju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skup značenja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koji služe kao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putokaz</a:t>
            </a:r>
            <a:r>
              <a:rPr lang="hr-HR" dirty="0">
                <a:latin typeface="Calibri" pitchFamily="34" charset="0"/>
                <a:cs typeface="Calibri" pitchFamily="34" charset="0"/>
              </a:rPr>
              <a:t> za razumijevanje, vrednovanje i djelovanje u društvu</a:t>
            </a:r>
          </a:p>
        </p:txBody>
      </p:sp>
      <p:sp>
        <p:nvSpPr>
          <p:cNvPr id="9" name="Rectangle 8"/>
          <p:cNvSpPr/>
          <p:nvPr/>
        </p:nvSpPr>
        <p:spPr>
          <a:xfrm>
            <a:off x="2339752" y="1844824"/>
            <a:ext cx="230425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ideologijama se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tumače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opravdavaju</a:t>
            </a:r>
            <a:r>
              <a:rPr lang="hr-HR" dirty="0">
                <a:latin typeface="Calibri" pitchFamily="34" charset="0"/>
                <a:cs typeface="Calibri" pitchFamily="34" charset="0"/>
              </a:rPr>
              <a:t>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društvene pojave 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(npr. nejednakosti u bogatstvu, ugledu i moći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)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15356" y="1869427"/>
            <a:ext cx="238680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kao skup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ideja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vjerovanja</a:t>
            </a:r>
            <a:r>
              <a:rPr lang="hr-HR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dirty="0">
                <a:latin typeface="Calibri" pitchFamily="34" charset="0"/>
                <a:cs typeface="Calibri" pitchFamily="34" charset="0"/>
              </a:rPr>
              <a:t>neke grupe, ideologija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povezuje pojedince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jača koheziju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grupe</a:t>
            </a: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71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9" y="20318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IDEOLOGIJE U SUVREMENOM DRUŠTVU</a:t>
            </a:r>
            <a:endParaRPr lang="en-US" sz="3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801654" y="1988840"/>
            <a:ext cx="41434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zalažu se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promjenu uređenja društva 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pozivajući se na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pravednost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sl.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7128" y="1988840"/>
            <a:ext cx="37147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zalažu se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za očuvanje postojećeg</a:t>
            </a:r>
            <a:r>
              <a:rPr lang="pl-PL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načina</a:t>
            </a:r>
            <a:r>
              <a:rPr lang="pl-PL" sz="20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uređenja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dr. odnosa</a:t>
            </a:r>
          </a:p>
          <a:p>
            <a:pPr marL="288000" indent="-288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pozivaju se na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prošlost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tradiciju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običaje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moral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928599" y="1220924"/>
            <a:ext cx="3071834" cy="642942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KONZERVATIVNE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250598" y="1220924"/>
            <a:ext cx="3071834" cy="642942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hr-HR" sz="28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RADIKALNE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28596" y="4005064"/>
            <a:ext cx="8501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>
              <a:buClr>
                <a:schemeClr val="tx1"/>
              </a:buClr>
              <a:buFont typeface="Arial" pitchFamily="34" charset="0"/>
              <a:buChar char="–"/>
            </a:pPr>
            <a:r>
              <a:rPr lang="pl-PL" sz="2000" dirty="0" smtClean="0">
                <a:latin typeface="Calibri" pitchFamily="34" charset="0"/>
                <a:cs typeface="Calibri" pitchFamily="34" charset="0"/>
              </a:rPr>
              <a:t>koriste se i termini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desnica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,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ljevica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i </a:t>
            </a:r>
            <a:r>
              <a:rPr lang="pl-PL" sz="2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centar</a:t>
            </a:r>
            <a:r>
              <a:rPr lang="pl-PL" sz="2000" dirty="0" smtClean="0">
                <a:latin typeface="Calibri" pitchFamily="34" charset="0"/>
                <a:cs typeface="Calibri" pitchFamily="34" charset="0"/>
              </a:rPr>
              <a:t> – po francuskoj nacionalnoj skupštini iz 18. st.</a:t>
            </a:r>
          </a:p>
        </p:txBody>
      </p:sp>
    </p:spTree>
    <p:extLst>
      <p:ext uri="{BB962C8B-B14F-4D97-AF65-F5344CB8AC3E}">
        <p14:creationId xmlns:p14="http://schemas.microsoft.com/office/powerpoint/2010/main" val="2992576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uiExpand="1" build="p"/>
      <p:bldP spid="4" grpId="0" build="allAtOnce" animBg="1"/>
      <p:bldP spid="5" grpId="0" build="allAtOnce" animBg="1"/>
      <p:bldP spid="14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6660232" y="1844824"/>
            <a:ext cx="2448272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nacionalizam se zalaže 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pravo naroda na samoodređenje </a:t>
            </a:r>
            <a:r>
              <a:rPr lang="hr-HR" dirty="0">
                <a:latin typeface="Calibri" pitchFamily="34" charset="0"/>
                <a:cs typeface="Calibri" pitchFamily="34" charset="0"/>
              </a:rPr>
              <a:t>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stvaranje </a:t>
            </a: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nacije-države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3 varijante:</a:t>
            </a:r>
          </a:p>
          <a:p>
            <a:pPr marL="396000" lvl="1" indent="-252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liberalni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tradicionalistički konzervativni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integralni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(nacizam i fašizam)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288000" indent="-288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hr-HR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428658" y="131745"/>
            <a:ext cx="8929688" cy="725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IDEOLOGIJE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5496" y="1051151"/>
            <a:ext cx="2234105" cy="670687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LIBERALIZAM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336958" y="1051151"/>
            <a:ext cx="2419907" cy="670687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KONZERVATIVIZAM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824222" y="1051150"/>
            <a:ext cx="2025248" cy="670688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SOCIJALIZAM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916827" y="1051151"/>
            <a:ext cx="2143125" cy="670687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NACIONALIZAM</a:t>
            </a:r>
            <a:endParaRPr lang="hr-HR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-20328" y="1844824"/>
            <a:ext cx="2289929" cy="28161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izvor u prosvjetiteljstvu, Francuskoj i američkoj revoluciji</a:t>
            </a:r>
          </a:p>
          <a:p>
            <a:pPr marL="180000" indent="-180000"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liberalizam se zalaže 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individualizam</a:t>
            </a:r>
            <a:r>
              <a:rPr lang="hr-HR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slobodu</a:t>
            </a:r>
            <a:r>
              <a:rPr lang="hr-HR" dirty="0">
                <a:latin typeface="Calibri" pitchFamily="34" charset="0"/>
                <a:cs typeface="Calibri" pitchFamily="34" charset="0"/>
              </a:rPr>
              <a:t> i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jednaka prava pojedinaca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(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„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laissez</a:t>
            </a:r>
            <a:r>
              <a:rPr lang="hr-HR" i="1" dirty="0">
                <a:latin typeface="Calibri" pitchFamily="34" charset="0"/>
                <a:cs typeface="Calibri" pitchFamily="34" charset="0"/>
              </a:rPr>
              <a:t>  </a:t>
            </a:r>
            <a:r>
              <a:rPr lang="hr-HR" i="1" dirty="0" err="1">
                <a:latin typeface="Calibri" pitchFamily="34" charset="0"/>
                <a:cs typeface="Calibri" pitchFamily="34" charset="0"/>
              </a:rPr>
              <a:t>faire</a:t>
            </a:r>
            <a:r>
              <a:rPr lang="hr-HR" i="1" dirty="0" smtClean="0">
                <a:latin typeface="Calibri" pitchFamily="34" charset="0"/>
                <a:cs typeface="Calibri" pitchFamily="34" charset="0"/>
              </a:rPr>
              <a:t>”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)</a:t>
            </a:r>
          </a:p>
        </p:txBody>
      </p:sp>
      <p:sp>
        <p:nvSpPr>
          <p:cNvPr id="9" name="Rectangle 8"/>
          <p:cNvSpPr/>
          <p:nvPr/>
        </p:nvSpPr>
        <p:spPr>
          <a:xfrm>
            <a:off x="2226895" y="1844824"/>
            <a:ext cx="2633137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 smtClean="0">
                <a:latin typeface="Calibri" pitchFamily="34" charset="0"/>
                <a:cs typeface="Calibri" pitchFamily="34" charset="0"/>
              </a:rPr>
              <a:t>poziva </a:t>
            </a:r>
            <a:r>
              <a:rPr lang="pl-PL" dirty="0">
                <a:latin typeface="Calibri" pitchFamily="34" charset="0"/>
                <a:cs typeface="Calibri" pitchFamily="34" charset="0"/>
              </a:rPr>
              <a:t>se na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prošlost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tradiciju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običaje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moral</a:t>
            </a:r>
          </a:p>
          <a:p>
            <a:pPr marL="180000" lvl="0" indent="-180000">
              <a:spcBef>
                <a:spcPts val="1800"/>
              </a:spcBef>
              <a:buClr>
                <a:prstClr val="white"/>
              </a:buClr>
              <a:buFont typeface="Arial" pitchFamily="34" charset="0"/>
              <a:buChar char="–"/>
            </a:pP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3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varijante:</a:t>
            </a:r>
          </a:p>
          <a:p>
            <a:pPr marL="396000" lvl="1" indent="-252000">
              <a:spcBef>
                <a:spcPts val="30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tradicionalni</a:t>
            </a:r>
          </a:p>
          <a:p>
            <a:pPr marL="396000" lvl="1" indent="-252000"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romantički</a:t>
            </a:r>
          </a:p>
          <a:p>
            <a:pPr marL="396000" lvl="1" indent="-252000">
              <a:spcBef>
                <a:spcPts val="0"/>
              </a:spcBef>
              <a:buClr>
                <a:prstClr val="white"/>
              </a:buClr>
              <a:buFont typeface="+mj-lt"/>
              <a:buAutoNum type="arabicPeriod"/>
            </a:pPr>
            <a:r>
              <a:rPr lang="hr-HR" b="1" dirty="0" err="1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neokonzervativizam</a:t>
            </a:r>
            <a:endParaRPr lang="hr-HR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677303" y="1869427"/>
            <a:ext cx="2270961" cy="367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 smtClean="0">
                <a:latin typeface="Calibri" pitchFamily="34" charset="0"/>
                <a:cs typeface="Calibri" pitchFamily="34" charset="0"/>
              </a:rPr>
              <a:t>ideologija </a:t>
            </a:r>
            <a:r>
              <a:rPr lang="hr-HR" dirty="0">
                <a:latin typeface="Calibri" pitchFamily="34" charset="0"/>
                <a:cs typeface="Calibri" pitchFamily="34" charset="0"/>
              </a:rPr>
              <a:t>za </a:t>
            </a:r>
            <a:r>
              <a:rPr lang="hr-HR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ostvarenje interesa radničke klase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 err="1">
                <a:latin typeface="Calibri" pitchFamily="34" charset="0"/>
                <a:cs typeface="Calibri" pitchFamily="34" charset="0"/>
              </a:rPr>
              <a:t>Karl</a:t>
            </a:r>
            <a:r>
              <a:rPr lang="hr-HR" dirty="0">
                <a:latin typeface="Calibri" pitchFamily="34" charset="0"/>
                <a:cs typeface="Calibri" pitchFamily="34" charset="0"/>
              </a:rPr>
              <a:t> Marx – idejni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začetnik</a:t>
            </a:r>
          </a:p>
          <a:p>
            <a:pPr marL="180000" indent="-180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hr-HR" dirty="0">
                <a:latin typeface="Calibri" pitchFamily="34" charset="0"/>
                <a:cs typeface="Calibri" pitchFamily="34" charset="0"/>
              </a:rPr>
              <a:t>3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varijante:</a:t>
            </a:r>
            <a:endParaRPr lang="hr-HR" dirty="0">
              <a:latin typeface="Calibri" pitchFamily="34" charset="0"/>
              <a:cs typeface="Calibri" pitchFamily="34" charset="0"/>
            </a:endParaRPr>
          </a:p>
          <a:p>
            <a:pPr marL="396000" lvl="1" indent="-252000">
              <a:lnSpc>
                <a:spcPct val="100000"/>
              </a:lnSpc>
              <a:spcBef>
                <a:spcPts val="30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utopijski</a:t>
            </a: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reformski</a:t>
            </a:r>
          </a:p>
          <a:p>
            <a:pPr marL="396000" lvl="1" indent="-252000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Font typeface="+mj-lt"/>
              <a:buAutoNum type="arabicPeriod"/>
            </a:pPr>
            <a:r>
              <a:rPr lang="hr-HR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revolucionarni </a:t>
            </a:r>
            <a:r>
              <a:rPr lang="hr-HR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dirty="0">
                <a:latin typeface="Calibri" pitchFamily="34" charset="0"/>
                <a:cs typeface="Calibri" pitchFamily="34" charset="0"/>
              </a:rPr>
              <a:t>komunizam)</a:t>
            </a:r>
          </a:p>
          <a:p>
            <a:pPr marL="288000" indent="-288000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–"/>
            </a:pPr>
            <a:endParaRPr lang="hr-HR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263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 build="allAtOnce" animBg="1"/>
      <p:bldP spid="11" grpId="0" build="allAtOnce" animBg="1"/>
      <p:bldP spid="14" grpId="0" build="allAtOnce" animBg="1"/>
      <p:bldP spid="2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686800" cy="868346"/>
          </a:xfrm>
        </p:spPr>
        <p:txBody>
          <a:bodyPr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/>
          <a:p>
            <a:r>
              <a:rPr lang="hr-HR" sz="4000" dirty="0" smtClean="0">
                <a:latin typeface="Calibri" pitchFamily="34" charset="0"/>
                <a:cs typeface="Calibri" pitchFamily="34" charset="0"/>
              </a:rPr>
              <a:t>KORISNI LINKOVI 		   </a:t>
            </a:r>
            <a:r>
              <a:rPr lang="hr-HR" sz="2800" b="0" i="1" dirty="0" smtClean="0">
                <a:latin typeface="Calibri" pitchFamily="34" charset="0"/>
                <a:cs typeface="Calibri" pitchFamily="34" charset="0"/>
              </a:rPr>
              <a:t>(za lakše učenje)</a:t>
            </a:r>
            <a:endParaRPr lang="hr-HR" sz="4000" b="0" i="1" dirty="0" smtClean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" y="1000132"/>
            <a:ext cx="9143999" cy="571501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OBITELJ I BRAK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(10:59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https://</a:t>
            </a:r>
            <a:r>
              <a:rPr lang="hr-HR" dirty="0" smtClean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2"/>
              </a:rPr>
              <a:t>youtu.be/yaeiCEro0iU</a:t>
            </a: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OBRAZOVANJE U DRUŠTVU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(od 6:03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3"/>
              </a:rPr>
              <a:t>https://youtu.be/S294zRodS_4?t=363</a:t>
            </a:r>
            <a:endParaRPr lang="hr-HR" dirty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360000" indent="-360000">
              <a:spcBef>
                <a:spcPts val="1200"/>
              </a:spcBef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SOCIOLOŠKE TEORIJE O OBRAZOVANJU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(11:26 min)</a:t>
            </a:r>
          </a:p>
          <a:p>
            <a:pPr marL="817200" lvl="1" indent="-360000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4"/>
              </a:rPr>
              <a:t>https://youtu.be/hYMk3Bk08NA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(11:05 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5"/>
              </a:rPr>
              <a:t>https://www.youtube.com/watch?v=pIgb-3e8CWA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Religija kao socijalna kontrola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(„Religija je opijum za narod”)</a:t>
            </a:r>
            <a:endParaRPr lang="hr-HR" sz="2400" dirty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  <a:hlinkClick r:id="rId6"/>
              </a:rPr>
              <a:t>https://drive.google.com/open?id=1lq08kTs1leP68tRE80g4ISYIU9fjO5oW</a:t>
            </a:r>
            <a:r>
              <a:rPr lang="hr-HR" dirty="0">
                <a:solidFill>
                  <a:prstClr val="black"/>
                </a:solidFill>
                <a:highlight>
                  <a:srgbClr val="FFFF00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9130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5536" y="0"/>
            <a:ext cx="835292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OBITELJ, BRAK I SRODSTVO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94840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82" name="Group 81"/>
          <p:cNvGrpSpPr/>
          <p:nvPr/>
        </p:nvGrpSpPr>
        <p:grpSpPr>
          <a:xfrm>
            <a:off x="3036083" y="3500438"/>
            <a:ext cx="1650827" cy="2957619"/>
            <a:chOff x="678629" y="3571875"/>
            <a:chExt cx="1650827" cy="2957619"/>
          </a:xfrm>
        </p:grpSpPr>
        <p:pic>
          <p:nvPicPr>
            <p:cNvPr id="84" name="Picture 83" descr="Ibn_Khaldun.jpg"/>
            <p:cNvPicPr>
              <a:picLocks noChangeAspect="1"/>
            </p:cNvPicPr>
            <p:nvPr/>
          </p:nvPicPr>
          <p:blipFill>
            <a:blip r:embed="rId2" cstate="email"/>
            <a:stretch>
              <a:fillRect/>
            </a:stretch>
          </p:blipFill>
          <p:spPr>
            <a:xfrm>
              <a:off x="678629" y="3571875"/>
              <a:ext cx="1650827" cy="2684679"/>
            </a:xfrm>
            <a:prstGeom prst="rect">
              <a:avLst/>
            </a:prstGeom>
          </p:spPr>
        </p:pic>
        <p:sp>
          <p:nvSpPr>
            <p:cNvPr id="85" name="Rectangle 84"/>
            <p:cNvSpPr/>
            <p:nvPr/>
          </p:nvSpPr>
          <p:spPr>
            <a:xfrm>
              <a:off x="682505" y="5643578"/>
              <a:ext cx="1643074" cy="33855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682505" y="5929330"/>
              <a:ext cx="1643074" cy="6001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100" i="1" dirty="0" err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Muhamed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100" b="1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100" b="1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100" i="1" dirty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100" i="1" dirty="0" err="1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100" i="1" dirty="0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)</a:t>
              </a:r>
              <a:endParaRPr lang="hr-HR" sz="1100" i="1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pic>
        <p:nvPicPr>
          <p:cNvPr id="89" name="Picture 88" descr="zidovi.jpg"/>
          <p:cNvPicPr>
            <a:picLocks noChangeAspect="1"/>
          </p:cNvPicPr>
          <p:nvPr/>
        </p:nvPicPr>
        <p:blipFill>
          <a:blip r:embed="rId3" cstate="email"/>
          <a:stretch>
            <a:fillRect/>
          </a:stretch>
        </p:blipFill>
        <p:spPr>
          <a:xfrm>
            <a:off x="4929190" y="3500438"/>
            <a:ext cx="2195075" cy="1420342"/>
          </a:xfrm>
          <a:prstGeom prst="rect">
            <a:avLst/>
          </a:prstGeom>
        </p:spPr>
      </p:pic>
      <p:grpSp>
        <p:nvGrpSpPr>
          <p:cNvPr id="90" name="Group 89"/>
          <p:cNvGrpSpPr/>
          <p:nvPr/>
        </p:nvGrpSpPr>
        <p:grpSpPr>
          <a:xfrm>
            <a:off x="7215206" y="3500438"/>
            <a:ext cx="1476000" cy="2810366"/>
            <a:chOff x="7215206" y="3571876"/>
            <a:chExt cx="1476000" cy="2810366"/>
          </a:xfrm>
        </p:grpSpPr>
        <p:pic>
          <p:nvPicPr>
            <p:cNvPr id="88" name="Picture 87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7215206" y="3571876"/>
              <a:ext cx="1476000" cy="2216378"/>
            </a:xfrm>
            <a:prstGeom prst="rect">
              <a:avLst/>
            </a:prstGeom>
          </p:spPr>
        </p:pic>
        <p:sp>
          <p:nvSpPr>
            <p:cNvPr id="87" name="Rectangle 86"/>
            <p:cNvSpPr/>
            <p:nvPr/>
          </p:nvSpPr>
          <p:spPr>
            <a:xfrm>
              <a:off x="7215206" y="5643578"/>
              <a:ext cx="1476000" cy="738664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>
                  <a:solidFill>
                    <a:schemeClr val="bg1"/>
                  </a:solidFill>
                </a:rPr>
                <a:t>Pelé</a:t>
              </a:r>
              <a:endParaRPr lang="hr-HR" sz="1400" i="1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solidFill>
                    <a:schemeClr val="bg1"/>
                  </a:solidFill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solidFill>
                  <a:schemeClr val="bg1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7000183" y="5072074"/>
            <a:ext cx="1715221" cy="1000132"/>
            <a:chOff x="6000760" y="4503710"/>
            <a:chExt cx="2812478" cy="1639934"/>
          </a:xfrm>
        </p:grpSpPr>
        <p:pic>
          <p:nvPicPr>
            <p:cNvPr id="92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93" name="Right Arrow 92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4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5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96" name="Group 95"/>
          <p:cNvGrpSpPr/>
          <p:nvPr/>
        </p:nvGrpSpPr>
        <p:grpSpPr>
          <a:xfrm>
            <a:off x="5143504" y="5064206"/>
            <a:ext cx="1481287" cy="1000132"/>
            <a:chOff x="3357554" y="4495842"/>
            <a:chExt cx="2428892" cy="1639934"/>
          </a:xfrm>
        </p:grpSpPr>
        <p:pic>
          <p:nvPicPr>
            <p:cNvPr id="9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8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8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99" name="Right Arrow 98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0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101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7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102" name="Group 101"/>
          <p:cNvGrpSpPr/>
          <p:nvPr/>
        </p:nvGrpSpPr>
        <p:grpSpPr>
          <a:xfrm>
            <a:off x="2857488" y="5061066"/>
            <a:ext cx="1496532" cy="1000132"/>
            <a:chOff x="357158" y="4492702"/>
            <a:chExt cx="2453890" cy="1639934"/>
          </a:xfrm>
        </p:grpSpPr>
        <p:pic>
          <p:nvPicPr>
            <p:cNvPr id="103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104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106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107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8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10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7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105" name="Right Arrow 104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9" name="Group 108"/>
          <p:cNvGrpSpPr/>
          <p:nvPr/>
        </p:nvGrpSpPr>
        <p:grpSpPr>
          <a:xfrm>
            <a:off x="2932066" y="4003644"/>
            <a:ext cx="1639934" cy="1639934"/>
            <a:chOff x="857224" y="4964917"/>
            <a:chExt cx="1639934" cy="1639934"/>
          </a:xfrm>
        </p:grpSpPr>
        <p:pic>
          <p:nvPicPr>
            <p:cNvPr id="11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1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112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114" name="Rectangle 113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115" name="Isosceles Triangle 114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13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10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6" name="Group 115"/>
          <p:cNvGrpSpPr/>
          <p:nvPr/>
        </p:nvGrpSpPr>
        <p:grpSpPr>
          <a:xfrm>
            <a:off x="5072066" y="4003644"/>
            <a:ext cx="1639934" cy="1639934"/>
            <a:chOff x="3857620" y="4964917"/>
            <a:chExt cx="1639934" cy="1639934"/>
          </a:xfrm>
        </p:grpSpPr>
        <p:pic>
          <p:nvPicPr>
            <p:cNvPr id="11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18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120" name="Rectangle 119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1" name="Isosceles Triangle 120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19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11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122" name="Group 121"/>
          <p:cNvGrpSpPr/>
          <p:nvPr/>
        </p:nvGrpSpPr>
        <p:grpSpPr>
          <a:xfrm>
            <a:off x="7075470" y="4003644"/>
            <a:ext cx="1639934" cy="1639934"/>
            <a:chOff x="7004032" y="4964917"/>
            <a:chExt cx="1639934" cy="1639934"/>
          </a:xfrm>
        </p:grpSpPr>
        <p:pic>
          <p:nvPicPr>
            <p:cNvPr id="1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9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124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126" name="Rectangle 12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127" name="Isosceles Triangle 12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2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12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pic>
        <p:nvPicPr>
          <p:cNvPr id="128" name="Picture 127" descr="simpsons01.png"/>
          <p:cNvPicPr>
            <a:picLocks noChangeAspect="1"/>
          </p:cNvPicPr>
          <p:nvPr/>
        </p:nvPicPr>
        <p:blipFill>
          <a:blip r:embed="rId13" cstate="email"/>
          <a:stretch>
            <a:fillRect/>
          </a:stretch>
        </p:blipFill>
        <p:spPr>
          <a:xfrm>
            <a:off x="2285984" y="183312"/>
            <a:ext cx="1285852" cy="14563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29" name="Picture 128" descr="foto_keluarga_besar.jpg"/>
          <p:cNvPicPr>
            <a:picLocks noChangeAspect="1"/>
          </p:cNvPicPr>
          <p:nvPr/>
        </p:nvPicPr>
        <p:blipFill>
          <a:blip r:embed="rId14" cstate="email"/>
          <a:stretch>
            <a:fillRect/>
          </a:stretch>
        </p:blipFill>
        <p:spPr>
          <a:xfrm>
            <a:off x="1500166" y="1643050"/>
            <a:ext cx="1943103" cy="1134659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30" name="Picture 129" descr="family.png"/>
          <p:cNvPicPr>
            <a:picLocks noChangeAspect="1"/>
          </p:cNvPicPr>
          <p:nvPr/>
        </p:nvPicPr>
        <p:blipFill>
          <a:blip r:embed="rId15" cstate="email"/>
          <a:srcRect/>
          <a:stretch>
            <a:fillRect/>
          </a:stretch>
        </p:blipFill>
        <p:spPr bwMode="auto">
          <a:xfrm>
            <a:off x="6143636" y="1643050"/>
            <a:ext cx="1142986" cy="1142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1" name="Picture 130" descr="obitelj.png"/>
          <p:cNvPicPr>
            <a:picLocks noChangeAspect="1"/>
          </p:cNvPicPr>
          <p:nvPr/>
        </p:nvPicPr>
        <p:blipFill>
          <a:blip r:embed="rId16" cstate="email"/>
          <a:srcRect/>
          <a:stretch>
            <a:fillRect/>
          </a:stretch>
        </p:blipFill>
        <p:spPr bwMode="auto">
          <a:xfrm>
            <a:off x="6143636" y="285728"/>
            <a:ext cx="1203143" cy="1203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32" name="Straight Arrow Connector 131"/>
          <p:cNvCxnSpPr/>
          <p:nvPr/>
        </p:nvCxnSpPr>
        <p:spPr bwMode="auto">
          <a:xfrm rot="5400000">
            <a:off x="6322231" y="1464455"/>
            <a:ext cx="428628" cy="214314"/>
          </a:xfrm>
          <a:prstGeom prst="straightConnector1">
            <a:avLst/>
          </a:prstGeom>
          <a:solidFill>
            <a:srgbClr val="00B8FF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33" name="Oval 132"/>
          <p:cNvSpPr>
            <a:spLocks noChangeArrowheads="1"/>
          </p:cNvSpPr>
          <p:nvPr/>
        </p:nvSpPr>
        <p:spPr bwMode="auto">
          <a:xfrm>
            <a:off x="6143636" y="1695700"/>
            <a:ext cx="540000" cy="5400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19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25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25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25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2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250"/>
                            </p:stCondLst>
                            <p:childTnLst>
                              <p:par>
                                <p:cTn id="1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500"/>
                            </p:stCondLst>
                            <p:childTnLst>
                              <p:par>
                                <p:cTn id="1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7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5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750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2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25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1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71" grpId="0" animBg="1"/>
      <p:bldP spid="72" grpId="0" animBg="1"/>
      <p:bldP spid="74" grpId="0" animBg="1"/>
      <p:bldP spid="1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4841" y="112365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</a:t>
            </a: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OBITELJI </a:t>
            </a:r>
            <a:r>
              <a:rPr lang="hr-HR" sz="2400" b="1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</a:t>
            </a:r>
            <a:r>
              <a:rPr lang="hr-HR" sz="2400" b="1" i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STAJALIŠTE)</a:t>
            </a:r>
            <a:endParaRPr lang="hr-HR" sz="4000" b="1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1196752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2348"/>
              <a:gd name="adj2" fmla="val 12729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4"/>
            <a:ext cx="8640960" cy="201622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2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(u užem smislu)</a:t>
            </a: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394841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611560" y="3389360"/>
            <a:ext cx="8064896" cy="0"/>
          </a:xfrm>
          <a:prstGeom prst="line">
            <a:avLst/>
          </a:prstGeom>
          <a:ln w="952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39552" y="2852936"/>
            <a:ext cx="8131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200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(IDEALNI) </a:t>
            </a:r>
            <a:r>
              <a:rPr lang="hr-HR" sz="32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TIPOVI OBRAZOVANJA </a:t>
            </a:r>
            <a:r>
              <a:rPr lang="hr-HR" sz="24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(R. </a:t>
            </a:r>
            <a:r>
              <a:rPr lang="hr-HR" sz="2400" i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Collins</a:t>
            </a:r>
            <a:r>
              <a:rPr lang="hr-HR" sz="2400" i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hr-HR" sz="2400" i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473171" y="3581108"/>
            <a:ext cx="2125429" cy="61212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76331" y="3581108"/>
            <a:ext cx="2347797" cy="61212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545385" y="3581108"/>
            <a:ext cx="2125429" cy="61212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257227" y="6237312"/>
            <a:ext cx="2557317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3277193" y="6237312"/>
            <a:ext cx="2589615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321665" y="6237312"/>
            <a:ext cx="2572869" cy="500343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1600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obrazovanje za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hr-HR" sz="1600" b="0" i="0" u="sng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kumimoji="0" lang="hr-HR" sz="1600" b="0" i="0" u="none" strike="noStrike" cap="none" normalizeH="0" dirty="0" smtClean="0">
                <a:ln>
                  <a:noFill/>
                </a:ln>
                <a:solidFill>
                  <a:schemeClr val="bg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kumimoji="0" lang="hr-HR" sz="1600" b="1" i="0" u="none" strike="noStrike" cap="none" normalizeH="0" dirty="0" smtClean="0">
                <a:ln>
                  <a:noFill/>
                </a:ln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  <a:endParaRPr kumimoji="0" lang="hr-HR" sz="1600" b="1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5084" y="4268820"/>
            <a:ext cx="269872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bez velike formalizacije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dirty="0"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i="1" dirty="0"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87824" y="4268820"/>
            <a:ext cx="3096344" cy="1831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dirty="0">
                <a:latin typeface="Calibri" pitchFamily="34" charset="0"/>
                <a:cs typeface="Calibri" pitchFamily="34" charset="0"/>
              </a:rPr>
              <a:t> (aristokracija i 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viši dr. slojevi)</a:t>
            </a:r>
            <a:endParaRPr lang="pl-PL" dirty="0">
              <a:latin typeface="Calibri" pitchFamily="34" charset="0"/>
              <a:cs typeface="Calibri" pitchFamily="34" charset="0"/>
            </a:endParaRP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itchFamily="34" charset="0"/>
                <a:cs typeface="Calibri" pitchFamily="34" charset="0"/>
              </a:rPr>
              <a:t>učenje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i="1" dirty="0"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226927" y="4268820"/>
            <a:ext cx="3025593" cy="1908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dirty="0">
                <a:latin typeface="Calibri" pitchFamily="34" charset="0"/>
                <a:cs typeface="Calibri" pitchFamily="34" charset="0"/>
              </a:rPr>
              <a:t>i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dirty="0"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16000" indent="-216000">
              <a:spcBef>
                <a:spcPts val="600"/>
              </a:spcBef>
              <a:buClr>
                <a:schemeClr val="tx1"/>
              </a:buClr>
              <a:buFont typeface="Arial" pitchFamily="34" charset="0"/>
              <a:buChar char="–"/>
            </a:pP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dirty="0">
                <a:latin typeface="Calibri" pitchFamily="34" charset="0"/>
                <a:cs typeface="Calibri" pitchFamily="34" charset="0"/>
              </a:rPr>
              <a:t> </a:t>
            </a:r>
            <a:r>
              <a:rPr lang="pl-PL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propisani uvjeti prelaska </a:t>
            </a:r>
            <a:r>
              <a:rPr lang="pl-PL" dirty="0" smtClean="0">
                <a:latin typeface="Calibri" pitchFamily="34" charset="0"/>
                <a:cs typeface="Calibri" pitchFamily="34" charset="0"/>
              </a:rPr>
              <a:t>u viši stupanj</a:t>
            </a:r>
            <a:r>
              <a:rPr lang="pl-PL" dirty="0">
                <a:latin typeface="Calibri" pitchFamily="34" charset="0"/>
                <a:cs typeface="Calibri" pitchFamily="34" charset="0"/>
              </a:rPr>
              <a:t>, diplome...</a:t>
            </a:r>
          </a:p>
        </p:txBody>
      </p:sp>
    </p:spTree>
    <p:extLst>
      <p:ext uri="{BB962C8B-B14F-4D97-AF65-F5344CB8AC3E}">
        <p14:creationId xmlns:p14="http://schemas.microsoft.com/office/powerpoint/2010/main" val="324664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5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7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 uiExpand="1" build="allAtOnce" animBg="1"/>
      <p:bldP spid="11" grpId="0" uiExpand="1" build="allAtOnce" animBg="1"/>
      <p:bldP spid="12" grpId="0" build="allAtOnce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auto">
          <a:xfrm>
            <a:off x="773572" y="1661168"/>
            <a:ext cx="3111841" cy="612120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ELITNO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5382084" y="1661168"/>
            <a:ext cx="3111841" cy="612120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hr-HR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DEMOKRATSKO</a:t>
            </a:r>
          </a:p>
        </p:txBody>
      </p:sp>
      <p:sp>
        <p:nvSpPr>
          <p:cNvPr id="8" name="Rectangle 7"/>
          <p:cNvSpPr/>
          <p:nvPr/>
        </p:nvSpPr>
        <p:spPr>
          <a:xfrm>
            <a:off x="145084" y="2440627"/>
            <a:ext cx="435490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obrazovanje nakon osnovnog je </a:t>
            </a:r>
            <a:r>
              <a:rPr lang="hr-HR" sz="2400" i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  <a:endParaRPr lang="hr-HR" sz="2400" i="1" dirty="0" smtClean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Europa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i Japan (primjer s Engleskom 11+)</a:t>
            </a: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(u svrhu osposobljavanja za posao ili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za daljnje školovanje)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644008" y="2440627"/>
            <a:ext cx="4392488" cy="35086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obrazovanje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  <a:endParaRPr lang="hr-HR" sz="24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88000" lvl="1" indent="-288000">
              <a:spcBef>
                <a:spcPts val="1800"/>
              </a:spcBef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err="1"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) –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poslije </a:t>
            </a: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upis na visoke škole</a:t>
            </a:r>
            <a:endParaRPr lang="hr-HR" sz="2800" i="1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19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ts val="33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136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5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12" grpId="0" uiExpand="1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>
              <a:spcBef>
                <a:spcPts val="6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latin typeface="Calibri" pitchFamily="34" charset="0"/>
                <a:ea typeface="WenQuanYi Micro Hei" charset="0"/>
                <a:cs typeface="Calibri" pitchFamily="34" charset="0"/>
              </a:rPr>
              <a:t>latentne funkcije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škole: </a:t>
            </a:r>
            <a:r>
              <a:rPr lang="hr-HR" sz="2000" i="1" dirty="0">
                <a:latin typeface="Calibri" pitchFamily="34" charset="0"/>
                <a:ea typeface="WenQuanYi Micro Hei" charset="0"/>
                <a:cs typeface="Calibri" pitchFamily="34" charset="0"/>
              </a:rPr>
              <a:t>institucije za čuvanje djece, „bračno tržište” (endogamija), mjesto razvijanja socijalnih vještina, mjesto nastanka omladinskih subkultura, smanjenje stope nezaposlenosti i onemogućavanje konkurencije odraslima za radna mjesta</a:t>
            </a:r>
          </a:p>
          <a:p>
            <a:pPr marL="720000" lvl="1" indent="-3600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4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>
              <a:spcBef>
                <a:spcPts val="1800"/>
              </a:spcBef>
              <a:buClr>
                <a:schemeClr val="tx1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>
              <a:buClr>
                <a:schemeClr val="tx1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2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</p:spTree>
    <p:extLst>
      <p:ext uri="{BB962C8B-B14F-4D97-AF65-F5344CB8AC3E}">
        <p14:creationId xmlns:p14="http://schemas.microsoft.com/office/powerpoint/2010/main" val="1441181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7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2082</TotalTime>
  <Words>1604</Words>
  <Application>Microsoft Office PowerPoint</Application>
  <PresentationFormat>Prikaz na zaslonu (4:3)</PresentationFormat>
  <Paragraphs>291</Paragraphs>
  <Slides>23</Slides>
  <Notes>19</Notes>
  <HiddenSlides>0</HiddenSlides>
  <MMClips>0</MMClips>
  <ScaleCrop>false</ScaleCrop>
  <HeadingPairs>
    <vt:vector size="6" baseType="variant">
      <vt:variant>
        <vt:lpstr>Korišteni fontovi</vt:lpstr>
      </vt:variant>
      <vt:variant>
        <vt:i4>10</vt:i4>
      </vt:variant>
      <vt:variant>
        <vt:lpstr>Tema</vt:lpstr>
      </vt:variant>
      <vt:variant>
        <vt:i4>2</vt:i4>
      </vt:variant>
      <vt:variant>
        <vt:lpstr>Naslovi slajdova</vt:lpstr>
      </vt:variant>
      <vt:variant>
        <vt:i4>23</vt:i4>
      </vt:variant>
    </vt:vector>
  </HeadingPairs>
  <TitlesOfParts>
    <vt:vector size="35" baseType="lpstr">
      <vt:lpstr>Arial</vt:lpstr>
      <vt:lpstr>Book Antiqua</vt:lpstr>
      <vt:lpstr>Calibri</vt:lpstr>
      <vt:lpstr>DejaVu Sans</vt:lpstr>
      <vt:lpstr>Times New Roman</vt:lpstr>
      <vt:lpstr>Trebuchet MS</vt:lpstr>
      <vt:lpstr>WenQuanYi Micro Hei</vt:lpstr>
      <vt:lpstr>Wingdings</vt:lpstr>
      <vt:lpstr>Wingdings 2</vt:lpstr>
      <vt:lpstr>Wingdings 3</vt:lpstr>
      <vt:lpstr>marketing_tema</vt:lpstr>
      <vt:lpstr>1_marketing_tema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PowerPoint prezentacija</vt:lpstr>
      <vt:lpstr>KORISNI LINKOVI      (za lakše učenje)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Windows User</cp:lastModifiedBy>
  <cp:revision>63</cp:revision>
  <cp:lastPrinted>1601-01-01T00:00:00Z</cp:lastPrinted>
  <dcterms:created xsi:type="dcterms:W3CDTF">1601-01-01T00:00:00Z</dcterms:created>
  <dcterms:modified xsi:type="dcterms:W3CDTF">2018-05-08T08:54:10Z</dcterms:modified>
</cp:coreProperties>
</file>