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72" d="100"/>
          <a:sy n="72"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7E6D6F-8771-4685-BFBC-8D0564AC9617}" type="datetimeFigureOut">
              <a:rPr lang="en-IN" smtClean="0"/>
              <a:t>02-07-2021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47E9174-98BE-4543-A3C1-1321821DF96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121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E6D6F-8771-4685-BFBC-8D0564AC961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E9174-98BE-4543-A3C1-1321821DF96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83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E6D6F-8771-4685-BFBC-8D0564AC961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E9174-98BE-4543-A3C1-1321821DF96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977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E6D6F-8771-4685-BFBC-8D0564AC961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E9174-98BE-4543-A3C1-1321821DF96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290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E6D6F-8771-4685-BFBC-8D0564AC9617}"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E9174-98BE-4543-A3C1-1321821DF96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498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7E6D6F-8771-4685-BFBC-8D0564AC9617}"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E9174-98BE-4543-A3C1-1321821DF96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945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7E6D6F-8771-4685-BFBC-8D0564AC9617}" type="datetimeFigureOut">
              <a:rPr lang="en-IN" smtClean="0"/>
              <a:t>02-07-2021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7E9174-98BE-4543-A3C1-1321821DF96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186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7E6D6F-8771-4685-BFBC-8D0564AC9617}" type="datetimeFigureOut">
              <a:rPr lang="en-IN" smtClean="0"/>
              <a:t>02-07-2021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7E9174-98BE-4543-A3C1-1321821DF96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21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E6D6F-8771-4685-BFBC-8D0564AC9617}" type="datetimeFigureOut">
              <a:rPr lang="en-IN" smtClean="0"/>
              <a:t>02-07-2021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7E9174-98BE-4543-A3C1-1321821DF963}" type="slidenum">
              <a:rPr lang="en-IN" smtClean="0"/>
              <a:t>‹#›</a:t>
            </a:fld>
            <a:endParaRPr lang="en-IN"/>
          </a:p>
        </p:txBody>
      </p:sp>
    </p:spTree>
    <p:extLst>
      <p:ext uri="{BB962C8B-B14F-4D97-AF65-F5344CB8AC3E}">
        <p14:creationId xmlns:p14="http://schemas.microsoft.com/office/powerpoint/2010/main" val="245336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7E6D6F-8771-4685-BFBC-8D0564AC9617}"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E9174-98BE-4543-A3C1-1321821DF96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009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7E6D6F-8771-4685-BFBC-8D0564AC9617}" type="datetimeFigureOut">
              <a:rPr lang="en-IN" smtClean="0"/>
              <a:t>02-07-2021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47E9174-98BE-4543-A3C1-1321821DF96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59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7E6D6F-8771-4685-BFBC-8D0564AC9617}" type="datetimeFigureOut">
              <a:rPr lang="en-IN" smtClean="0"/>
              <a:t>02-07-2021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47E9174-98BE-4543-A3C1-1321821DF96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88609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ebindiamaster.com/smo-packag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5717-A382-4D06-8779-B0CF562B0C3A}"/>
              </a:ext>
            </a:extLst>
          </p:cNvPr>
          <p:cNvSpPr>
            <a:spLocks noGrp="1"/>
          </p:cNvSpPr>
          <p:nvPr>
            <p:ph type="ctrTitle"/>
          </p:nvPr>
        </p:nvSpPr>
        <p:spPr>
          <a:xfrm>
            <a:off x="940191" y="331589"/>
            <a:ext cx="10637520" cy="1095284"/>
          </a:xfrm>
        </p:spPr>
        <p:txBody>
          <a:bodyPr>
            <a:normAutofit/>
          </a:bodyPr>
          <a:lstStyle/>
          <a:p>
            <a:r>
              <a:rPr lang="en-IN" sz="3200" b="1" dirty="0">
                <a:solidFill>
                  <a:schemeClr val="accent2">
                    <a:lumMod val="75000"/>
                  </a:schemeClr>
                </a:solidFill>
              </a:rPr>
              <a:t>DIGITAL MARKETING AUTOMATOR FOR ENTERPRISE SEO AND SMO</a:t>
            </a:r>
          </a:p>
        </p:txBody>
      </p:sp>
      <p:sp>
        <p:nvSpPr>
          <p:cNvPr id="3" name="Subtitle 2">
            <a:extLst>
              <a:ext uri="{FF2B5EF4-FFF2-40B4-BE49-F238E27FC236}">
                <a16:creationId xmlns:a16="http://schemas.microsoft.com/office/drawing/2014/main" id="{68FACCC8-A651-4A87-ADA6-4B217BBD34E1}"/>
              </a:ext>
            </a:extLst>
          </p:cNvPr>
          <p:cNvSpPr>
            <a:spLocks noGrp="1"/>
          </p:cNvSpPr>
          <p:nvPr>
            <p:ph type="subTitle" idx="1"/>
          </p:nvPr>
        </p:nvSpPr>
        <p:spPr>
          <a:xfrm>
            <a:off x="8707902" y="4121613"/>
            <a:ext cx="4472567" cy="1716698"/>
          </a:xfrm>
        </p:spPr>
        <p:txBody>
          <a:bodyPr>
            <a:normAutofit fontScale="85000" lnSpcReduction="20000"/>
          </a:bodyPr>
          <a:lstStyle/>
          <a:p>
            <a:r>
              <a:rPr lang="en-IN" sz="2100" b="1" dirty="0">
                <a:solidFill>
                  <a:srgbClr val="C00000"/>
                </a:solidFill>
                <a:latin typeface="Times New Roman" panose="02020603050405020304" pitchFamily="18" charset="0"/>
                <a:cs typeface="Times New Roman" panose="02020603050405020304" pitchFamily="18" charset="0"/>
              </a:rPr>
              <a:t>Presented by</a:t>
            </a:r>
          </a:p>
          <a:p>
            <a:r>
              <a:rPr lang="en-IN" sz="2100" b="1" dirty="0" err="1">
                <a:solidFill>
                  <a:srgbClr val="C00000"/>
                </a:solidFill>
                <a:latin typeface="Times New Roman" panose="02020603050405020304" pitchFamily="18" charset="0"/>
                <a:cs typeface="Times New Roman" panose="02020603050405020304" pitchFamily="18" charset="0"/>
              </a:rPr>
              <a:t>Sreelekshmi</a:t>
            </a:r>
            <a:r>
              <a:rPr lang="en-IN" sz="2100" b="1" dirty="0">
                <a:solidFill>
                  <a:srgbClr val="C00000"/>
                </a:solidFill>
                <a:latin typeface="Times New Roman" panose="02020603050405020304" pitchFamily="18" charset="0"/>
                <a:cs typeface="Times New Roman" panose="02020603050405020304" pitchFamily="18" charset="0"/>
              </a:rPr>
              <a:t> s </a:t>
            </a:r>
            <a:r>
              <a:rPr lang="en-IN" sz="2100" b="1" dirty="0" err="1">
                <a:solidFill>
                  <a:srgbClr val="C00000"/>
                </a:solidFill>
                <a:latin typeface="Times New Roman" panose="02020603050405020304" pitchFamily="18" charset="0"/>
                <a:cs typeface="Times New Roman" panose="02020603050405020304" pitchFamily="18" charset="0"/>
              </a:rPr>
              <a:t>s</a:t>
            </a:r>
            <a:endParaRPr lang="en-IN" sz="2100" b="1" dirty="0">
              <a:solidFill>
                <a:srgbClr val="C00000"/>
              </a:solidFill>
              <a:latin typeface="Times New Roman" panose="02020603050405020304" pitchFamily="18" charset="0"/>
              <a:cs typeface="Times New Roman" panose="02020603050405020304" pitchFamily="18" charset="0"/>
            </a:endParaRPr>
          </a:p>
          <a:p>
            <a:r>
              <a:rPr lang="en-IN" sz="2100" b="1" dirty="0">
                <a:solidFill>
                  <a:srgbClr val="C00000"/>
                </a:solidFill>
                <a:latin typeface="Times New Roman" panose="02020603050405020304" pitchFamily="18" charset="0"/>
                <a:cs typeface="Times New Roman" panose="02020603050405020304" pitchFamily="18" charset="0"/>
              </a:rPr>
              <a:t>S6 </a:t>
            </a:r>
            <a:r>
              <a:rPr lang="en-IN" sz="2100" b="1" dirty="0" err="1">
                <a:solidFill>
                  <a:srgbClr val="C00000"/>
                </a:solidFill>
                <a:latin typeface="Times New Roman" panose="02020603050405020304" pitchFamily="18" charset="0"/>
                <a:cs typeface="Times New Roman" panose="02020603050405020304" pitchFamily="18" charset="0"/>
              </a:rPr>
              <a:t>mca</a:t>
            </a:r>
            <a:endParaRPr lang="en-IN" sz="2100" b="1" dirty="0">
              <a:solidFill>
                <a:srgbClr val="C00000"/>
              </a:solidFill>
              <a:latin typeface="Times New Roman" panose="02020603050405020304" pitchFamily="18" charset="0"/>
              <a:cs typeface="Times New Roman" panose="02020603050405020304" pitchFamily="18" charset="0"/>
            </a:endParaRPr>
          </a:p>
          <a:p>
            <a:r>
              <a:rPr lang="en-IN" sz="2100" b="1" dirty="0">
                <a:solidFill>
                  <a:srgbClr val="C00000"/>
                </a:solidFill>
                <a:latin typeface="Times New Roman" panose="02020603050405020304" pitchFamily="18" charset="0"/>
                <a:cs typeface="Times New Roman" panose="02020603050405020304" pitchFamily="18" charset="0"/>
              </a:rPr>
              <a:t>LLMC18mca026</a:t>
            </a:r>
          </a:p>
          <a:p>
            <a:endParaRPr lang="en-IN" dirty="0"/>
          </a:p>
          <a:p>
            <a:endParaRPr lang="en-IN" dirty="0"/>
          </a:p>
        </p:txBody>
      </p:sp>
      <p:pic>
        <p:nvPicPr>
          <p:cNvPr id="5" name="Picture 4">
            <a:extLst>
              <a:ext uri="{FF2B5EF4-FFF2-40B4-BE49-F238E27FC236}">
                <a16:creationId xmlns:a16="http://schemas.microsoft.com/office/drawing/2014/main" id="{925BEF48-CA9F-440F-95AA-20F2490A9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237" y="1561515"/>
            <a:ext cx="8792308" cy="2419642"/>
          </a:xfrm>
          <a:prstGeom prst="rect">
            <a:avLst/>
          </a:prstGeom>
        </p:spPr>
      </p:pic>
      <p:sp>
        <p:nvSpPr>
          <p:cNvPr id="6" name="TextBox 5">
            <a:extLst>
              <a:ext uri="{FF2B5EF4-FFF2-40B4-BE49-F238E27FC236}">
                <a16:creationId xmlns:a16="http://schemas.microsoft.com/office/drawing/2014/main" id="{4949C716-D654-4499-B4A9-76572736ADEE}"/>
              </a:ext>
            </a:extLst>
          </p:cNvPr>
          <p:cNvSpPr txBox="1"/>
          <p:nvPr/>
        </p:nvSpPr>
        <p:spPr>
          <a:xfrm>
            <a:off x="1209820" y="4234375"/>
            <a:ext cx="3930215" cy="1477328"/>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PROJECT COORDINATOR</a:t>
            </a:r>
          </a:p>
          <a:p>
            <a:r>
              <a:rPr lang="en-IN" b="1" dirty="0">
                <a:solidFill>
                  <a:srgbClr val="C00000"/>
                </a:solidFill>
                <a:latin typeface="Times New Roman" panose="02020603050405020304" pitchFamily="18" charset="0"/>
                <a:cs typeface="Times New Roman" panose="02020603050405020304" pitchFamily="18" charset="0"/>
              </a:rPr>
              <a:t>PROF NEETHU MOHAN</a:t>
            </a:r>
          </a:p>
          <a:p>
            <a:endParaRPr lang="en-IN" b="1" dirty="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PROJECT GUIDE</a:t>
            </a:r>
          </a:p>
          <a:p>
            <a:r>
              <a:rPr lang="en-IN" b="1" dirty="0">
                <a:solidFill>
                  <a:srgbClr val="C00000"/>
                </a:solidFill>
                <a:latin typeface="Times New Roman" panose="02020603050405020304" pitchFamily="18" charset="0"/>
                <a:cs typeface="Times New Roman" panose="02020603050405020304" pitchFamily="18" charset="0"/>
              </a:rPr>
              <a:t>PROF ANJANA J</a:t>
            </a:r>
          </a:p>
        </p:txBody>
      </p:sp>
    </p:spTree>
    <p:extLst>
      <p:ext uri="{BB962C8B-B14F-4D97-AF65-F5344CB8AC3E}">
        <p14:creationId xmlns:p14="http://schemas.microsoft.com/office/powerpoint/2010/main" val="193251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BFFF5-850C-4D38-9080-463C559C5573}"/>
              </a:ext>
            </a:extLst>
          </p:cNvPr>
          <p:cNvSpPr>
            <a:spLocks noGrp="1"/>
          </p:cNvSpPr>
          <p:nvPr>
            <p:ph idx="1"/>
          </p:nvPr>
        </p:nvSpPr>
        <p:spPr/>
        <p:txBody>
          <a:bodyPr/>
          <a:lstStyle/>
          <a:p>
            <a:r>
              <a:rPr lang="en-IN" dirty="0"/>
              <a:t>Automated SEO analysis</a:t>
            </a:r>
          </a:p>
          <a:p>
            <a:r>
              <a:rPr lang="en-IN" sz="1800" b="1" dirty="0">
                <a:solidFill>
                  <a:srgbClr val="000000"/>
                </a:solidFill>
                <a:effectLst/>
                <a:latin typeface="Times New Roman" panose="02020603050405020304" pitchFamily="18" charset="0"/>
                <a:ea typeface="Times New Roman" panose="02020603050405020304" pitchFamily="18" charset="0"/>
              </a:rPr>
              <a:t>Automated SEO Checker</a:t>
            </a:r>
          </a:p>
          <a:p>
            <a:r>
              <a:rPr lang="en-IN" sz="1800" b="1" dirty="0">
                <a:solidFill>
                  <a:srgbClr val="000000"/>
                </a:solidFill>
                <a:effectLst/>
                <a:latin typeface="Times New Roman" panose="02020603050405020304" pitchFamily="18" charset="0"/>
                <a:ea typeface="Times New Roman" panose="02020603050405020304" pitchFamily="18" charset="0"/>
              </a:rPr>
              <a:t>Site Speed</a:t>
            </a:r>
            <a:endParaRPr lang="en-IN" sz="1800" dirty="0">
              <a:effectLst/>
              <a:latin typeface="Times New Roman" panose="02020603050405020304" pitchFamily="18" charset="0"/>
              <a:ea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rPr>
              <a:t>Backlink Checker</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itle 4">
            <a:extLst>
              <a:ext uri="{FF2B5EF4-FFF2-40B4-BE49-F238E27FC236}">
                <a16:creationId xmlns:a16="http://schemas.microsoft.com/office/drawing/2014/main" id="{3B266E52-25B5-4551-9EA8-E38B0C664EAC}"/>
              </a:ext>
            </a:extLst>
          </p:cNvPr>
          <p:cNvSpPr>
            <a:spLocks noGrp="1"/>
          </p:cNvSpPr>
          <p:nvPr>
            <p:ph type="title"/>
          </p:nvPr>
        </p:nvSpPr>
        <p:spPr/>
        <p:txBody>
          <a:bodyPr/>
          <a:lstStyle/>
          <a:p>
            <a:r>
              <a:rPr lang="en-IN" dirty="0"/>
              <a:t>Features of proposed system (SEO)</a:t>
            </a:r>
          </a:p>
        </p:txBody>
      </p:sp>
    </p:spTree>
    <p:extLst>
      <p:ext uri="{BB962C8B-B14F-4D97-AF65-F5344CB8AC3E}">
        <p14:creationId xmlns:p14="http://schemas.microsoft.com/office/powerpoint/2010/main" val="125210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6465-8AC5-461A-945A-AFAC68A6F1C9}"/>
              </a:ext>
            </a:extLst>
          </p:cNvPr>
          <p:cNvSpPr>
            <a:spLocks noGrp="1"/>
          </p:cNvSpPr>
          <p:nvPr>
            <p:ph type="title"/>
          </p:nvPr>
        </p:nvSpPr>
        <p:spPr/>
        <p:txBody>
          <a:bodyPr/>
          <a:lstStyle/>
          <a:p>
            <a:r>
              <a:rPr lang="en-IN" dirty="0"/>
              <a:t>Features of proposed system(</a:t>
            </a:r>
            <a:r>
              <a:rPr lang="en-IN" dirty="0" err="1"/>
              <a:t>smo</a:t>
            </a:r>
            <a:r>
              <a:rPr lang="en-IN" dirty="0"/>
              <a:t>)</a:t>
            </a:r>
          </a:p>
        </p:txBody>
      </p:sp>
      <p:sp>
        <p:nvSpPr>
          <p:cNvPr id="3" name="Content Placeholder 2">
            <a:extLst>
              <a:ext uri="{FF2B5EF4-FFF2-40B4-BE49-F238E27FC236}">
                <a16:creationId xmlns:a16="http://schemas.microsoft.com/office/drawing/2014/main" id="{6B8E6F7A-E0C4-4774-9807-46CE3CFB83F7}"/>
              </a:ext>
            </a:extLst>
          </p:cNvPr>
          <p:cNvSpPr>
            <a:spLocks noGrp="1"/>
          </p:cNvSpPr>
          <p:nvPr>
            <p:ph idx="1"/>
          </p:nvPr>
        </p:nvSpPr>
        <p:spPr/>
        <p:txBody>
          <a:bodyPr>
            <a:normAutofit fontScale="85000" lnSpcReduction="20000"/>
          </a:bodyPr>
          <a:lstStyle/>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The system use relevant and genuine SMO services to help all kinds of businesses creating their brand visibility on social media platforms.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The system generates better leads by adding videos, events, articles, feeds, reviews, audio and music sharing blogs and other relevant content to grab the attention of the maximum users.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The system enhances the quality of interaction and increase the sales of an organization. proper tagging, addition, well-linked content and other tools are optimized to make a user-friendly platform for the visitors.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The system provides updates and keep your online platform maintained timely. We redefine, reflect and convert your visitors into customers.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sng" dirty="0">
                <a:solidFill>
                  <a:srgbClr val="000000"/>
                </a:solidFill>
                <a:effectLst/>
                <a:latin typeface="Times New Roman" panose="02020603050405020304" pitchFamily="18" charset="0"/>
                <a:ea typeface="Times New Roman" panose="02020603050405020304" pitchFamily="18" charset="0"/>
                <a:hlinkClick r:id="rId2"/>
              </a:rPr>
              <a:t>SMO packages</a:t>
            </a:r>
            <a:r>
              <a:rPr lang="en-IN" sz="1800" dirty="0">
                <a:solidFill>
                  <a:srgbClr val="000000"/>
                </a:solidFill>
                <a:effectLst/>
                <a:latin typeface="Times New Roman" panose="02020603050405020304" pitchFamily="18" charset="0"/>
                <a:ea typeface="Times New Roman" panose="02020603050405020304" pitchFamily="18" charset="0"/>
              </a:rPr>
              <a:t>-the system provides different deals and offers.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4231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8062-9698-497B-A045-EE7F27EA3F66}"/>
              </a:ext>
            </a:extLst>
          </p:cNvPr>
          <p:cNvSpPr>
            <a:spLocks noGrp="1"/>
          </p:cNvSpPr>
          <p:nvPr>
            <p:ph type="title"/>
          </p:nvPr>
        </p:nvSpPr>
        <p:spPr/>
        <p:txBody>
          <a:bodyPr/>
          <a:lstStyle/>
          <a:p>
            <a:r>
              <a:rPr lang="en-IN" dirty="0"/>
              <a:t>Functions of proposed system</a:t>
            </a:r>
          </a:p>
        </p:txBody>
      </p:sp>
      <p:sp>
        <p:nvSpPr>
          <p:cNvPr id="3" name="Content Placeholder 2">
            <a:extLst>
              <a:ext uri="{FF2B5EF4-FFF2-40B4-BE49-F238E27FC236}">
                <a16:creationId xmlns:a16="http://schemas.microsoft.com/office/drawing/2014/main" id="{9DB0ACD5-113B-4A0B-BA24-F724EC6E6C56}"/>
              </a:ext>
            </a:extLst>
          </p:cNvPr>
          <p:cNvSpPr>
            <a:spLocks noGrp="1"/>
          </p:cNvSpPr>
          <p:nvPr>
            <p:ph idx="1"/>
          </p:nvPr>
        </p:nvSpPr>
        <p:spPr/>
        <p:txBody>
          <a:bodyPr>
            <a:normAutofit fontScale="92500" lnSpcReduction="10000"/>
          </a:bodyPr>
          <a:lstStyle/>
          <a:p>
            <a:pPr marL="342900" lvl="0" indent="-342900"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Instantly analyse your SEO issues.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Professional SEO monitoring tool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 your competitor’s SEO profile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SEO reports you can understand and act upon.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Instantly analyse your SMO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Automating SMO advertisement creation.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Regular reports and updates will be sent for monitoring.</a:t>
            </a:r>
            <a:endParaRPr lang="en-IN" dirty="0"/>
          </a:p>
        </p:txBody>
      </p:sp>
    </p:spTree>
    <p:extLst>
      <p:ext uri="{BB962C8B-B14F-4D97-AF65-F5344CB8AC3E}">
        <p14:creationId xmlns:p14="http://schemas.microsoft.com/office/powerpoint/2010/main" val="102965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51AE4-1928-4F20-B175-059813CEDDFF}"/>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C6254CA2-3744-4BF2-8AF8-264A36875F47}"/>
              </a:ext>
            </a:extLst>
          </p:cNvPr>
          <p:cNvSpPr>
            <a:spLocks noGrp="1"/>
          </p:cNvSpPr>
          <p:nvPr>
            <p:ph idx="1"/>
          </p:nvPr>
        </p:nvSpPr>
        <p:spPr>
          <a:xfrm>
            <a:off x="1451579" y="1756772"/>
            <a:ext cx="9603275" cy="3612591"/>
          </a:xfrm>
        </p:spPr>
        <p:txBody>
          <a:bodyPr>
            <a:noAutofit/>
          </a:bodyPr>
          <a:lstStyle/>
          <a:p>
            <a:pPr marL="0" indent="0" algn="just">
              <a:spcBef>
                <a:spcPts val="0"/>
              </a:spcBef>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SEO optimizer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0"/>
              </a:spcBef>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Keyword optimization</a:t>
            </a:r>
          </a:p>
          <a:p>
            <a:pPr algn="just">
              <a:spcBef>
                <a:spcPts val="0"/>
              </a:spcBef>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Competitor analysis</a:t>
            </a:r>
          </a:p>
          <a:p>
            <a:pPr algn="just">
              <a:spcBef>
                <a:spcPts val="0"/>
              </a:spcBef>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Search engine-based analysis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spcAft>
                <a:spcPts val="800"/>
              </a:spcAft>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Statitics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and Analytics </a:t>
            </a:r>
          </a:p>
          <a:p>
            <a:pPr algn="just">
              <a:spcBef>
                <a:spcPts val="0"/>
              </a:spcBef>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Backlinks</a:t>
            </a:r>
          </a:p>
          <a:p>
            <a:pPr marL="0" indent="0" algn="just">
              <a:spcBef>
                <a:spcPts val="0"/>
              </a:spcBef>
              <a:spcAft>
                <a:spcPts val="800"/>
              </a:spcAft>
              <a:buNone/>
            </a:pPr>
            <a:r>
              <a:rPr lang="en-IN" sz="1800" b="1" dirty="0">
                <a:latin typeface="Times New Roman" panose="02020603050405020304" pitchFamily="18" charset="0"/>
                <a:ea typeface="Calibri" panose="020F0502020204030204" pitchFamily="34" charset="0"/>
                <a:cs typeface="Times New Roman" panose="02020603050405020304" pitchFamily="18" charset="0"/>
              </a:rPr>
              <a:t>SMO </a:t>
            </a:r>
          </a:p>
          <a:p>
            <a:pPr marL="0" indent="0" algn="just">
              <a:spcBef>
                <a:spcPts val="0"/>
              </a:spcBef>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Social media optimization deals with analysing and managing social media platforms. Different social media applications accounts can be linked to the system for optimization and automate the process of SMO by posting data in social media.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spcAft>
                <a:spcPts val="8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800"/>
              </a:spcAft>
              <a:buNone/>
            </a:pPr>
            <a:endParaRPr lang="en-IN" sz="2400" dirty="0"/>
          </a:p>
        </p:txBody>
      </p:sp>
    </p:spTree>
    <p:extLst>
      <p:ext uri="{BB962C8B-B14F-4D97-AF65-F5344CB8AC3E}">
        <p14:creationId xmlns:p14="http://schemas.microsoft.com/office/powerpoint/2010/main" val="257985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6671-328D-4B57-8905-EF4FC6F94CFB}"/>
              </a:ext>
            </a:extLst>
          </p:cNvPr>
          <p:cNvSpPr>
            <a:spLocks noGrp="1"/>
          </p:cNvSpPr>
          <p:nvPr>
            <p:ph type="title"/>
          </p:nvPr>
        </p:nvSpPr>
        <p:spPr/>
        <p:txBody>
          <a:bodyPr/>
          <a:lstStyle/>
          <a:p>
            <a:r>
              <a:rPr lang="en-IN" dirty="0"/>
              <a:t>Data flow diagram</a:t>
            </a:r>
          </a:p>
        </p:txBody>
      </p:sp>
      <p:pic>
        <p:nvPicPr>
          <p:cNvPr id="4" name="Content Placeholder 3">
            <a:extLst>
              <a:ext uri="{FF2B5EF4-FFF2-40B4-BE49-F238E27FC236}">
                <a16:creationId xmlns:a16="http://schemas.microsoft.com/office/drawing/2014/main" id="{5A8B4F6F-9428-486D-8358-41A58E39D35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7128" y="3117273"/>
            <a:ext cx="8977744" cy="2092036"/>
          </a:xfrm>
          <a:prstGeom prst="rect">
            <a:avLst/>
          </a:prstGeom>
          <a:noFill/>
          <a:ln>
            <a:noFill/>
          </a:ln>
        </p:spPr>
      </p:pic>
      <p:sp>
        <p:nvSpPr>
          <p:cNvPr id="5" name="TextBox 4">
            <a:extLst>
              <a:ext uri="{FF2B5EF4-FFF2-40B4-BE49-F238E27FC236}">
                <a16:creationId xmlns:a16="http://schemas.microsoft.com/office/drawing/2014/main" id="{26AF772E-5B77-4DCC-BAA9-A094D041BD85}"/>
              </a:ext>
            </a:extLst>
          </p:cNvPr>
          <p:cNvSpPr txBox="1"/>
          <p:nvPr/>
        </p:nvSpPr>
        <p:spPr>
          <a:xfrm>
            <a:off x="1731818" y="2272145"/>
            <a:ext cx="253538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Context level/ level 0</a:t>
            </a:r>
          </a:p>
        </p:txBody>
      </p:sp>
    </p:spTree>
    <p:extLst>
      <p:ext uri="{BB962C8B-B14F-4D97-AF65-F5344CB8AC3E}">
        <p14:creationId xmlns:p14="http://schemas.microsoft.com/office/powerpoint/2010/main" val="250960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02D3-D94A-49AC-B6D5-D4EC802BBE84}"/>
              </a:ext>
            </a:extLst>
          </p:cNvPr>
          <p:cNvSpPr>
            <a:spLocks noGrp="1"/>
          </p:cNvSpPr>
          <p:nvPr>
            <p:ph type="title"/>
          </p:nvPr>
        </p:nvSpPr>
        <p:spPr>
          <a:xfrm>
            <a:off x="649721" y="166254"/>
            <a:ext cx="9603275" cy="1049235"/>
          </a:xfrm>
        </p:spPr>
        <p:txBody>
          <a:bodyPr/>
          <a:lstStyle/>
          <a:p>
            <a:r>
              <a:rPr lang="en-IN" dirty="0"/>
              <a:t>Level 1 of </a:t>
            </a:r>
            <a:r>
              <a:rPr lang="en-IN" dirty="0" err="1"/>
              <a:t>seo</a:t>
            </a:r>
            <a:r>
              <a:rPr lang="en-IN" dirty="0"/>
              <a:t> optimizer</a:t>
            </a:r>
          </a:p>
        </p:txBody>
      </p:sp>
      <p:pic>
        <p:nvPicPr>
          <p:cNvPr id="6" name="Content Placeholder 5">
            <a:extLst>
              <a:ext uri="{FF2B5EF4-FFF2-40B4-BE49-F238E27FC236}">
                <a16:creationId xmlns:a16="http://schemas.microsoft.com/office/drawing/2014/main" id="{FE510AF0-384E-4863-BE55-1CBF60E13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96657"/>
            <a:ext cx="12191999" cy="5961343"/>
          </a:xfrm>
        </p:spPr>
      </p:pic>
    </p:spTree>
    <p:extLst>
      <p:ext uri="{BB962C8B-B14F-4D97-AF65-F5344CB8AC3E}">
        <p14:creationId xmlns:p14="http://schemas.microsoft.com/office/powerpoint/2010/main" val="364181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D370-2D33-4584-B684-6CD481153218}"/>
              </a:ext>
            </a:extLst>
          </p:cNvPr>
          <p:cNvSpPr>
            <a:spLocks noGrp="1"/>
          </p:cNvSpPr>
          <p:nvPr>
            <p:ph type="title"/>
          </p:nvPr>
        </p:nvSpPr>
        <p:spPr>
          <a:xfrm>
            <a:off x="426343" y="167210"/>
            <a:ext cx="9603275" cy="913445"/>
          </a:xfrm>
        </p:spPr>
        <p:txBody>
          <a:bodyPr/>
          <a:lstStyle/>
          <a:p>
            <a:r>
              <a:rPr lang="en-IN" dirty="0"/>
              <a:t>Level 1 of </a:t>
            </a:r>
            <a:r>
              <a:rPr lang="en-IN" dirty="0" err="1"/>
              <a:t>smo</a:t>
            </a:r>
            <a:endParaRPr lang="en-IN" dirty="0"/>
          </a:p>
        </p:txBody>
      </p:sp>
      <p:pic>
        <p:nvPicPr>
          <p:cNvPr id="7" name="Content Placeholder 6">
            <a:extLst>
              <a:ext uri="{FF2B5EF4-FFF2-40B4-BE49-F238E27FC236}">
                <a16:creationId xmlns:a16="http://schemas.microsoft.com/office/drawing/2014/main" id="{70990201-A8C2-40D3-B9C2-31054AAE1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1390"/>
            <a:ext cx="12191999" cy="5996609"/>
          </a:xfrm>
        </p:spPr>
      </p:pic>
    </p:spTree>
    <p:extLst>
      <p:ext uri="{BB962C8B-B14F-4D97-AF65-F5344CB8AC3E}">
        <p14:creationId xmlns:p14="http://schemas.microsoft.com/office/powerpoint/2010/main" val="92928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0A79-7992-458C-ADA9-313E2575F1EC}"/>
              </a:ext>
            </a:extLst>
          </p:cNvPr>
          <p:cNvSpPr>
            <a:spLocks noGrp="1"/>
          </p:cNvSpPr>
          <p:nvPr>
            <p:ph type="title"/>
          </p:nvPr>
        </p:nvSpPr>
        <p:spPr>
          <a:xfrm>
            <a:off x="139614" y="363929"/>
            <a:ext cx="9603275" cy="1049235"/>
          </a:xfrm>
        </p:spPr>
        <p:txBody>
          <a:bodyPr/>
          <a:lstStyle/>
          <a:p>
            <a:r>
              <a:rPr lang="en-IN" dirty="0"/>
              <a:t>Level 1.1 of </a:t>
            </a:r>
            <a:r>
              <a:rPr lang="en-IN" dirty="0" err="1"/>
              <a:t>seo</a:t>
            </a:r>
            <a:endParaRPr lang="en-IN" dirty="0"/>
          </a:p>
        </p:txBody>
      </p:sp>
      <p:pic>
        <p:nvPicPr>
          <p:cNvPr id="4" name="Content Placeholder 3">
            <a:extLst>
              <a:ext uri="{FF2B5EF4-FFF2-40B4-BE49-F238E27FC236}">
                <a16:creationId xmlns:a16="http://schemas.microsoft.com/office/drawing/2014/main" id="{5C6B7C71-85AE-4064-8464-5F5F42BA2E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 y="1020417"/>
            <a:ext cx="12191999" cy="5837583"/>
          </a:xfrm>
          <a:prstGeom prst="rect">
            <a:avLst/>
          </a:prstGeom>
        </p:spPr>
      </p:pic>
    </p:spTree>
    <p:extLst>
      <p:ext uri="{BB962C8B-B14F-4D97-AF65-F5344CB8AC3E}">
        <p14:creationId xmlns:p14="http://schemas.microsoft.com/office/powerpoint/2010/main" val="91812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15B1-8634-461F-8724-160EA8C448E1}"/>
              </a:ext>
            </a:extLst>
          </p:cNvPr>
          <p:cNvSpPr>
            <a:spLocks noGrp="1"/>
          </p:cNvSpPr>
          <p:nvPr>
            <p:ph type="title"/>
          </p:nvPr>
        </p:nvSpPr>
        <p:spPr>
          <a:xfrm>
            <a:off x="384779" y="125646"/>
            <a:ext cx="9603275" cy="1049235"/>
          </a:xfrm>
        </p:spPr>
        <p:txBody>
          <a:bodyPr/>
          <a:lstStyle/>
          <a:p>
            <a:r>
              <a:rPr lang="en-IN" dirty="0"/>
              <a:t>Level 1.2 of </a:t>
            </a:r>
            <a:r>
              <a:rPr lang="en-IN" dirty="0" err="1"/>
              <a:t>seo</a:t>
            </a:r>
            <a:endParaRPr lang="en-IN" dirty="0"/>
          </a:p>
        </p:txBody>
      </p:sp>
      <p:pic>
        <p:nvPicPr>
          <p:cNvPr id="4" name="Content Placeholder 3">
            <a:extLst>
              <a:ext uri="{FF2B5EF4-FFF2-40B4-BE49-F238E27FC236}">
                <a16:creationId xmlns:a16="http://schemas.microsoft.com/office/drawing/2014/main" id="{503C604B-BCBE-4E4D-85C0-76A27D8C62A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817418"/>
            <a:ext cx="12192000" cy="6040582"/>
          </a:xfrm>
          <a:prstGeom prst="rect">
            <a:avLst/>
          </a:prstGeom>
        </p:spPr>
      </p:pic>
    </p:spTree>
    <p:extLst>
      <p:ext uri="{BB962C8B-B14F-4D97-AF65-F5344CB8AC3E}">
        <p14:creationId xmlns:p14="http://schemas.microsoft.com/office/powerpoint/2010/main" val="79052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E568-F529-4EF1-A328-D0094A942DA0}"/>
              </a:ext>
            </a:extLst>
          </p:cNvPr>
          <p:cNvSpPr>
            <a:spLocks noGrp="1"/>
          </p:cNvSpPr>
          <p:nvPr>
            <p:ph type="title"/>
          </p:nvPr>
        </p:nvSpPr>
        <p:spPr>
          <a:xfrm>
            <a:off x="232379" y="343002"/>
            <a:ext cx="9603275" cy="1049235"/>
          </a:xfrm>
        </p:spPr>
        <p:txBody>
          <a:bodyPr/>
          <a:lstStyle/>
          <a:p>
            <a:r>
              <a:rPr lang="en-IN" dirty="0"/>
              <a:t>Level 1.3 of </a:t>
            </a:r>
            <a:r>
              <a:rPr lang="en-IN" dirty="0" err="1"/>
              <a:t>seo</a:t>
            </a:r>
            <a:endParaRPr lang="en-IN" dirty="0"/>
          </a:p>
        </p:txBody>
      </p:sp>
      <p:pic>
        <p:nvPicPr>
          <p:cNvPr id="7" name="Content Placeholder 6">
            <a:extLst>
              <a:ext uri="{FF2B5EF4-FFF2-40B4-BE49-F238E27FC236}">
                <a16:creationId xmlns:a16="http://schemas.microsoft.com/office/drawing/2014/main" id="{C943C6E4-54A1-4061-A91B-E8C33E61DA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7165"/>
            <a:ext cx="12192000" cy="5850835"/>
          </a:xfrm>
        </p:spPr>
      </p:pic>
    </p:spTree>
    <p:extLst>
      <p:ext uri="{BB962C8B-B14F-4D97-AF65-F5344CB8AC3E}">
        <p14:creationId xmlns:p14="http://schemas.microsoft.com/office/powerpoint/2010/main" val="139430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35FA-03CA-4D62-B17D-28E6C71B0663}"/>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823AE5D3-3A6D-4CB6-A9A1-3FD1FBFF1BCF}"/>
              </a:ext>
            </a:extLst>
          </p:cNvPr>
          <p:cNvSpPr>
            <a:spLocks noGrp="1"/>
          </p:cNvSpPr>
          <p:nvPr>
            <p:ph idx="1"/>
          </p:nvPr>
        </p:nvSpPr>
        <p:spPr>
          <a:xfrm>
            <a:off x="1451579" y="1853754"/>
            <a:ext cx="9603275" cy="4030211"/>
          </a:xfrm>
        </p:spPr>
        <p:txBody>
          <a:bodyPr>
            <a:normAutofit fontScale="25000" lnSpcReduction="20000"/>
          </a:bodyPr>
          <a:lstStyle/>
          <a:p>
            <a:r>
              <a:rPr lang="en-IN" sz="4800" dirty="0"/>
              <a:t>Abstract</a:t>
            </a:r>
          </a:p>
          <a:p>
            <a:r>
              <a:rPr lang="en-IN" sz="4800" dirty="0"/>
              <a:t>Key features</a:t>
            </a:r>
          </a:p>
          <a:p>
            <a:r>
              <a:rPr lang="en-IN" sz="4800" dirty="0"/>
              <a:t>Existing system</a:t>
            </a:r>
          </a:p>
          <a:p>
            <a:r>
              <a:rPr lang="en-IN" sz="4800" dirty="0"/>
              <a:t>Drawbacks of existing system</a:t>
            </a:r>
          </a:p>
          <a:p>
            <a:r>
              <a:rPr lang="en-IN" sz="4800" dirty="0"/>
              <a:t>Proposed system</a:t>
            </a:r>
          </a:p>
          <a:p>
            <a:r>
              <a:rPr lang="en-IN" sz="4800" dirty="0"/>
              <a:t>Features of proposed system</a:t>
            </a:r>
          </a:p>
          <a:p>
            <a:r>
              <a:rPr lang="en-IN" sz="4800" dirty="0"/>
              <a:t>Functions of proposed system</a:t>
            </a:r>
          </a:p>
          <a:p>
            <a:r>
              <a:rPr lang="en-IN" sz="4800" dirty="0"/>
              <a:t>Modules</a:t>
            </a:r>
          </a:p>
          <a:p>
            <a:r>
              <a:rPr lang="en-IN" sz="4800" dirty="0"/>
              <a:t>Data flow diagram</a:t>
            </a:r>
          </a:p>
          <a:p>
            <a:r>
              <a:rPr lang="en-IN" sz="4800" dirty="0"/>
              <a:t>Screenshots</a:t>
            </a:r>
          </a:p>
          <a:p>
            <a:r>
              <a:rPr lang="en-IN" sz="4800" dirty="0"/>
              <a:t>Conclusion </a:t>
            </a:r>
          </a:p>
          <a:p>
            <a:r>
              <a:rPr lang="en-IN" sz="4800" dirty="0"/>
              <a:t>Future enhancement</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4730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5F29-118D-45B9-88F1-EFFA4DBDFA01}"/>
              </a:ext>
            </a:extLst>
          </p:cNvPr>
          <p:cNvSpPr>
            <a:spLocks noGrp="1"/>
          </p:cNvSpPr>
          <p:nvPr>
            <p:ph type="title"/>
          </p:nvPr>
        </p:nvSpPr>
        <p:spPr>
          <a:xfrm>
            <a:off x="398634" y="139501"/>
            <a:ext cx="9603275" cy="1049235"/>
          </a:xfrm>
        </p:spPr>
        <p:txBody>
          <a:bodyPr/>
          <a:lstStyle/>
          <a:p>
            <a:r>
              <a:rPr lang="en-IN" dirty="0"/>
              <a:t>Level 1.4 of </a:t>
            </a:r>
            <a:r>
              <a:rPr lang="en-IN" dirty="0" err="1"/>
              <a:t>seo</a:t>
            </a:r>
            <a:endParaRPr lang="en-IN" dirty="0"/>
          </a:p>
        </p:txBody>
      </p:sp>
      <p:pic>
        <p:nvPicPr>
          <p:cNvPr id="4" name="Content Placeholder 3">
            <a:extLst>
              <a:ext uri="{FF2B5EF4-FFF2-40B4-BE49-F238E27FC236}">
                <a16:creationId xmlns:a16="http://schemas.microsoft.com/office/drawing/2014/main" id="{DDD34B2C-11CF-4895-A072-D120A5BA876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955964"/>
            <a:ext cx="12192000" cy="5902036"/>
          </a:xfrm>
          <a:prstGeom prst="rect">
            <a:avLst/>
          </a:prstGeom>
        </p:spPr>
      </p:pic>
    </p:spTree>
    <p:extLst>
      <p:ext uri="{BB962C8B-B14F-4D97-AF65-F5344CB8AC3E}">
        <p14:creationId xmlns:p14="http://schemas.microsoft.com/office/powerpoint/2010/main" val="207897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F63A-E7A1-4474-A582-C9E761E35D86}"/>
              </a:ext>
            </a:extLst>
          </p:cNvPr>
          <p:cNvSpPr>
            <a:spLocks noGrp="1"/>
          </p:cNvSpPr>
          <p:nvPr>
            <p:ph type="title"/>
          </p:nvPr>
        </p:nvSpPr>
        <p:spPr>
          <a:xfrm>
            <a:off x="205874" y="343001"/>
            <a:ext cx="9603275" cy="1049235"/>
          </a:xfrm>
        </p:spPr>
        <p:txBody>
          <a:bodyPr/>
          <a:lstStyle/>
          <a:p>
            <a:r>
              <a:rPr lang="en-IN" dirty="0"/>
              <a:t>Level 1.5 of </a:t>
            </a:r>
            <a:r>
              <a:rPr lang="en-IN" dirty="0" err="1"/>
              <a:t>seo</a:t>
            </a:r>
            <a:endParaRPr lang="en-IN" dirty="0"/>
          </a:p>
        </p:txBody>
      </p:sp>
      <p:pic>
        <p:nvPicPr>
          <p:cNvPr id="4" name="Content Placeholder 3">
            <a:extLst>
              <a:ext uri="{FF2B5EF4-FFF2-40B4-BE49-F238E27FC236}">
                <a16:creationId xmlns:a16="http://schemas.microsoft.com/office/drawing/2014/main" id="{313427F5-977E-42C6-A6EA-DC1085EE455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099930"/>
            <a:ext cx="12192000" cy="5758070"/>
          </a:xfrm>
          <a:prstGeom prst="rect">
            <a:avLst/>
          </a:prstGeom>
        </p:spPr>
      </p:pic>
    </p:spTree>
    <p:extLst>
      <p:ext uri="{BB962C8B-B14F-4D97-AF65-F5344CB8AC3E}">
        <p14:creationId xmlns:p14="http://schemas.microsoft.com/office/powerpoint/2010/main" val="2618404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4EC3-AFA4-493F-8521-39FFCED959DA}"/>
              </a:ext>
            </a:extLst>
          </p:cNvPr>
          <p:cNvSpPr>
            <a:spLocks noGrp="1"/>
          </p:cNvSpPr>
          <p:nvPr>
            <p:ph type="title"/>
          </p:nvPr>
        </p:nvSpPr>
        <p:spPr>
          <a:xfrm>
            <a:off x="152866" y="305560"/>
            <a:ext cx="9603275" cy="1086677"/>
          </a:xfrm>
        </p:spPr>
        <p:txBody>
          <a:bodyPr/>
          <a:lstStyle/>
          <a:p>
            <a:r>
              <a:rPr lang="en-IN" dirty="0"/>
              <a:t>Level 1.6 of </a:t>
            </a:r>
            <a:r>
              <a:rPr lang="en-IN" dirty="0" err="1"/>
              <a:t>seo</a:t>
            </a:r>
            <a:endParaRPr lang="en-IN" dirty="0"/>
          </a:p>
        </p:txBody>
      </p:sp>
      <p:pic>
        <p:nvPicPr>
          <p:cNvPr id="4" name="Content Placeholder 3">
            <a:extLst>
              <a:ext uri="{FF2B5EF4-FFF2-40B4-BE49-F238E27FC236}">
                <a16:creationId xmlns:a16="http://schemas.microsoft.com/office/drawing/2014/main" id="{D17079A6-6760-4BDF-8F74-69D9D0FC648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239457"/>
            <a:ext cx="12191999" cy="5618543"/>
          </a:xfrm>
          <a:prstGeom prst="rect">
            <a:avLst/>
          </a:prstGeom>
        </p:spPr>
      </p:pic>
    </p:spTree>
    <p:extLst>
      <p:ext uri="{BB962C8B-B14F-4D97-AF65-F5344CB8AC3E}">
        <p14:creationId xmlns:p14="http://schemas.microsoft.com/office/powerpoint/2010/main" val="1339233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F4B-03C0-4822-97D7-360B0FC7E05C}"/>
              </a:ext>
            </a:extLst>
          </p:cNvPr>
          <p:cNvSpPr>
            <a:spLocks noGrp="1"/>
          </p:cNvSpPr>
          <p:nvPr>
            <p:ph type="title"/>
          </p:nvPr>
        </p:nvSpPr>
        <p:spPr>
          <a:xfrm>
            <a:off x="258884" y="343002"/>
            <a:ext cx="9603275" cy="1049235"/>
          </a:xfrm>
        </p:spPr>
        <p:txBody>
          <a:bodyPr/>
          <a:lstStyle/>
          <a:p>
            <a:r>
              <a:rPr lang="en-IN" dirty="0"/>
              <a:t>Level 1.1 of </a:t>
            </a:r>
            <a:r>
              <a:rPr lang="en-IN" dirty="0" err="1"/>
              <a:t>smo</a:t>
            </a:r>
            <a:endParaRPr lang="en-IN" dirty="0"/>
          </a:p>
        </p:txBody>
      </p:sp>
      <p:pic>
        <p:nvPicPr>
          <p:cNvPr id="8" name="Content Placeholder 7">
            <a:extLst>
              <a:ext uri="{FF2B5EF4-FFF2-40B4-BE49-F238E27FC236}">
                <a16:creationId xmlns:a16="http://schemas.microsoft.com/office/drawing/2014/main" id="{9C327145-8ED7-4558-81BB-65E91AD40E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4862"/>
            <a:ext cx="12191999" cy="5503138"/>
          </a:xfrm>
        </p:spPr>
      </p:pic>
    </p:spTree>
    <p:extLst>
      <p:ext uri="{BB962C8B-B14F-4D97-AF65-F5344CB8AC3E}">
        <p14:creationId xmlns:p14="http://schemas.microsoft.com/office/powerpoint/2010/main" val="89281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DDD9-47CD-45AB-B6D1-8D46017708C8}"/>
              </a:ext>
            </a:extLst>
          </p:cNvPr>
          <p:cNvSpPr>
            <a:spLocks noGrp="1"/>
          </p:cNvSpPr>
          <p:nvPr>
            <p:ph type="title"/>
          </p:nvPr>
        </p:nvSpPr>
        <p:spPr>
          <a:xfrm>
            <a:off x="484170" y="342420"/>
            <a:ext cx="9603275" cy="1049235"/>
          </a:xfrm>
        </p:spPr>
        <p:txBody>
          <a:bodyPr/>
          <a:lstStyle/>
          <a:p>
            <a:r>
              <a:rPr lang="en-IN" dirty="0"/>
              <a:t>Level 1.2 of </a:t>
            </a:r>
            <a:r>
              <a:rPr lang="en-IN" dirty="0" err="1"/>
              <a:t>Smo</a:t>
            </a:r>
            <a:endParaRPr lang="en-IN" dirty="0"/>
          </a:p>
        </p:txBody>
      </p:sp>
      <p:pic>
        <p:nvPicPr>
          <p:cNvPr id="12" name="Content Placeholder 11">
            <a:extLst>
              <a:ext uri="{FF2B5EF4-FFF2-40B4-BE49-F238E27FC236}">
                <a16:creationId xmlns:a16="http://schemas.microsoft.com/office/drawing/2014/main" id="{408B90ED-349D-432F-B2FD-78DB1F34F7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73426"/>
            <a:ext cx="12192000" cy="5784575"/>
          </a:xfrm>
        </p:spPr>
      </p:pic>
    </p:spTree>
    <p:extLst>
      <p:ext uri="{BB962C8B-B14F-4D97-AF65-F5344CB8AC3E}">
        <p14:creationId xmlns:p14="http://schemas.microsoft.com/office/powerpoint/2010/main" val="144151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2531-3AB4-478F-A063-663263F48395}"/>
              </a:ext>
            </a:extLst>
          </p:cNvPr>
          <p:cNvSpPr>
            <a:spLocks noGrp="1"/>
          </p:cNvSpPr>
          <p:nvPr>
            <p:ph type="title"/>
          </p:nvPr>
        </p:nvSpPr>
        <p:spPr>
          <a:xfrm>
            <a:off x="205874" y="141911"/>
            <a:ext cx="9603275" cy="878507"/>
          </a:xfrm>
        </p:spPr>
        <p:txBody>
          <a:bodyPr>
            <a:normAutofit fontScale="90000"/>
          </a:bodyPr>
          <a:lstStyle/>
          <a:p>
            <a:r>
              <a:rPr lang="en-IN" dirty="0"/>
              <a:t>Screenshots</a:t>
            </a:r>
            <a:br>
              <a:rPr lang="en-IN" dirty="0"/>
            </a:br>
            <a:endParaRPr lang="en-IN" dirty="0"/>
          </a:p>
        </p:txBody>
      </p:sp>
      <p:pic>
        <p:nvPicPr>
          <p:cNvPr id="5" name="Content Placeholder 4">
            <a:extLst>
              <a:ext uri="{FF2B5EF4-FFF2-40B4-BE49-F238E27FC236}">
                <a16:creationId xmlns:a16="http://schemas.microsoft.com/office/drawing/2014/main" id="{80014134-2A3E-4A35-9293-D909D1901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20626"/>
            <a:ext cx="12192000" cy="5237374"/>
          </a:xfrm>
        </p:spPr>
      </p:pic>
      <p:sp>
        <p:nvSpPr>
          <p:cNvPr id="6" name="TextBox 5">
            <a:extLst>
              <a:ext uri="{FF2B5EF4-FFF2-40B4-BE49-F238E27FC236}">
                <a16:creationId xmlns:a16="http://schemas.microsoft.com/office/drawing/2014/main" id="{6BFD754D-5C03-4C6D-9959-FAAB23739577}"/>
              </a:ext>
            </a:extLst>
          </p:cNvPr>
          <p:cNvSpPr txBox="1"/>
          <p:nvPr/>
        </p:nvSpPr>
        <p:spPr>
          <a:xfrm>
            <a:off x="106017" y="951190"/>
            <a:ext cx="2372140" cy="369332"/>
          </a:xfrm>
          <a:prstGeom prst="rect">
            <a:avLst/>
          </a:prstGeom>
          <a:noFill/>
        </p:spPr>
        <p:txBody>
          <a:bodyPr wrap="square" rtlCol="0">
            <a:spAutoFit/>
          </a:bodyPr>
          <a:lstStyle/>
          <a:p>
            <a:r>
              <a:rPr lang="en-IN" dirty="0">
                <a:solidFill>
                  <a:srgbClr val="0070C0"/>
                </a:solidFill>
              </a:rPr>
              <a:t>Customer registration</a:t>
            </a:r>
          </a:p>
        </p:txBody>
      </p:sp>
    </p:spTree>
    <p:extLst>
      <p:ext uri="{BB962C8B-B14F-4D97-AF65-F5344CB8AC3E}">
        <p14:creationId xmlns:p14="http://schemas.microsoft.com/office/powerpoint/2010/main" val="3303071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A36E-05A4-4B9D-81FE-C31438916289}"/>
              </a:ext>
            </a:extLst>
          </p:cNvPr>
          <p:cNvSpPr>
            <a:spLocks noGrp="1"/>
          </p:cNvSpPr>
          <p:nvPr>
            <p:ph type="title"/>
          </p:nvPr>
        </p:nvSpPr>
        <p:spPr>
          <a:xfrm>
            <a:off x="0" y="300937"/>
            <a:ext cx="9603275" cy="1049235"/>
          </a:xfrm>
        </p:spPr>
        <p:txBody>
          <a:bodyPr/>
          <a:lstStyle/>
          <a:p>
            <a:r>
              <a:rPr lang="en-IN" dirty="0"/>
              <a:t> </a:t>
            </a:r>
            <a:r>
              <a:rPr lang="en-IN" sz="1800" dirty="0">
                <a:solidFill>
                  <a:srgbClr val="0070C0"/>
                </a:solidFill>
              </a:rPr>
              <a:t>login page</a:t>
            </a:r>
          </a:p>
        </p:txBody>
      </p:sp>
      <p:pic>
        <p:nvPicPr>
          <p:cNvPr id="5" name="Content Placeholder 4">
            <a:extLst>
              <a:ext uri="{FF2B5EF4-FFF2-40B4-BE49-F238E27FC236}">
                <a16:creationId xmlns:a16="http://schemas.microsoft.com/office/drawing/2014/main" id="{59EDA7D7-B948-4A26-B2CD-A70BA50CF1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93913"/>
            <a:ext cx="12192000" cy="5864087"/>
          </a:xfrm>
        </p:spPr>
      </p:pic>
    </p:spTree>
    <p:extLst>
      <p:ext uri="{BB962C8B-B14F-4D97-AF65-F5344CB8AC3E}">
        <p14:creationId xmlns:p14="http://schemas.microsoft.com/office/powerpoint/2010/main" val="311885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A74D-F985-4280-9941-00E1008AFFD5}"/>
              </a:ext>
            </a:extLst>
          </p:cNvPr>
          <p:cNvSpPr>
            <a:spLocks noGrp="1"/>
          </p:cNvSpPr>
          <p:nvPr>
            <p:ph type="title"/>
          </p:nvPr>
        </p:nvSpPr>
        <p:spPr>
          <a:xfrm>
            <a:off x="391406" y="291029"/>
            <a:ext cx="9603275" cy="1049235"/>
          </a:xfrm>
        </p:spPr>
        <p:txBody>
          <a:bodyPr/>
          <a:lstStyle/>
          <a:p>
            <a:endParaRPr lang="en-IN" dirty="0"/>
          </a:p>
        </p:txBody>
      </p:sp>
      <p:pic>
        <p:nvPicPr>
          <p:cNvPr id="5" name="Content Placeholder 4">
            <a:extLst>
              <a:ext uri="{FF2B5EF4-FFF2-40B4-BE49-F238E27FC236}">
                <a16:creationId xmlns:a16="http://schemas.microsoft.com/office/drawing/2014/main" id="{636746FA-D5B4-485C-BAA4-310255986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0264"/>
            <a:ext cx="12192000" cy="5517735"/>
          </a:xfrm>
        </p:spPr>
      </p:pic>
    </p:spTree>
    <p:extLst>
      <p:ext uri="{BB962C8B-B14F-4D97-AF65-F5344CB8AC3E}">
        <p14:creationId xmlns:p14="http://schemas.microsoft.com/office/powerpoint/2010/main" val="366725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01A8-171B-42D5-8481-3F0ABAACBFBD}"/>
              </a:ext>
            </a:extLst>
          </p:cNvPr>
          <p:cNvSpPr>
            <a:spLocks noGrp="1"/>
          </p:cNvSpPr>
          <p:nvPr>
            <p:ph type="title"/>
          </p:nvPr>
        </p:nvSpPr>
        <p:spPr>
          <a:xfrm>
            <a:off x="0" y="247927"/>
            <a:ext cx="9603275" cy="1049235"/>
          </a:xfrm>
        </p:spPr>
        <p:txBody>
          <a:bodyPr>
            <a:normAutofit/>
          </a:bodyPr>
          <a:lstStyle/>
          <a:p>
            <a:r>
              <a:rPr lang="en-IN" sz="1800" dirty="0">
                <a:solidFill>
                  <a:srgbClr val="0070C0"/>
                </a:solidFill>
              </a:rPr>
              <a:t>Creating the project</a:t>
            </a:r>
          </a:p>
        </p:txBody>
      </p:sp>
      <p:pic>
        <p:nvPicPr>
          <p:cNvPr id="9" name="Content Placeholder 8">
            <a:extLst>
              <a:ext uri="{FF2B5EF4-FFF2-40B4-BE49-F238E27FC236}">
                <a16:creationId xmlns:a16="http://schemas.microsoft.com/office/drawing/2014/main" id="{3E28C068-6ED7-4A1C-927F-F79F237835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821636"/>
            <a:ext cx="12192000" cy="6036364"/>
          </a:xfrm>
        </p:spPr>
      </p:pic>
    </p:spTree>
    <p:extLst>
      <p:ext uri="{BB962C8B-B14F-4D97-AF65-F5344CB8AC3E}">
        <p14:creationId xmlns:p14="http://schemas.microsoft.com/office/powerpoint/2010/main" val="2497665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3E23-75B1-4F30-9B95-435E03B450F6}"/>
              </a:ext>
            </a:extLst>
          </p:cNvPr>
          <p:cNvSpPr>
            <a:spLocks noGrp="1"/>
          </p:cNvSpPr>
          <p:nvPr>
            <p:ph type="title"/>
          </p:nvPr>
        </p:nvSpPr>
        <p:spPr>
          <a:xfrm>
            <a:off x="0" y="257260"/>
            <a:ext cx="9603275" cy="1049235"/>
          </a:xfrm>
        </p:spPr>
        <p:txBody>
          <a:bodyPr>
            <a:normAutofit/>
          </a:bodyPr>
          <a:lstStyle/>
          <a:p>
            <a:r>
              <a:rPr lang="en-IN" sz="1800" dirty="0">
                <a:solidFill>
                  <a:srgbClr val="0070C0"/>
                </a:solidFill>
              </a:rPr>
              <a:t>Keyword selecting</a:t>
            </a:r>
          </a:p>
        </p:txBody>
      </p:sp>
      <p:pic>
        <p:nvPicPr>
          <p:cNvPr id="5" name="Content Placeholder 4">
            <a:extLst>
              <a:ext uri="{FF2B5EF4-FFF2-40B4-BE49-F238E27FC236}">
                <a16:creationId xmlns:a16="http://schemas.microsoft.com/office/drawing/2014/main" id="{85D56A30-BA83-4B37-BCCD-605D496DE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81878"/>
            <a:ext cx="12192000" cy="6076122"/>
          </a:xfrm>
        </p:spPr>
      </p:pic>
    </p:spTree>
    <p:extLst>
      <p:ext uri="{BB962C8B-B14F-4D97-AF65-F5344CB8AC3E}">
        <p14:creationId xmlns:p14="http://schemas.microsoft.com/office/powerpoint/2010/main" val="25626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7F96-971C-4A98-A30B-C7E1D82CCC8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4FC25A2-910D-4419-97D0-CE1A109A5CAF}"/>
              </a:ext>
            </a:extLst>
          </p:cNvPr>
          <p:cNvSpPr>
            <a:spLocks noGrp="1"/>
          </p:cNvSpPr>
          <p:nvPr>
            <p:ph idx="1"/>
          </p:nvPr>
        </p:nvSpPr>
        <p:spPr>
          <a:xfrm>
            <a:off x="1451579" y="1717964"/>
            <a:ext cx="9603275" cy="3774284"/>
          </a:xfrm>
        </p:spPr>
        <p:txBody>
          <a:bodyPr>
            <a:normAutofit fontScale="32500" lnSpcReduction="20000"/>
          </a:bodyPr>
          <a:lstStyle/>
          <a:p>
            <a:pPr marL="0" indent="0" algn="ctr">
              <a:lnSpc>
                <a:spcPct val="107000"/>
              </a:lnSpc>
              <a:spcAft>
                <a:spcPts val="800"/>
              </a:spcAft>
              <a:buNone/>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6200" dirty="0">
                <a:effectLst/>
                <a:latin typeface="Times New Roman" panose="02020603050405020304" pitchFamily="18" charset="0"/>
                <a:ea typeface="Calibri" panose="020F0502020204030204" pitchFamily="34" charset="0"/>
                <a:cs typeface="Times New Roman" panose="02020603050405020304" pitchFamily="18" charset="0"/>
              </a:rPr>
              <a:t>Search engine optimization is the process of improving the quality and quantity of website traffic to a website or a web page from search engines. Social media optimization is the use of a number of outlets and communities to generate publicity to increase the awareness of a product, service brand or event. Digital Marketing Automator Build a robust SEO and marketing strategy with tools designed for every imaginable optimization task with a solution like SE Ranking. How are people searching for products/services? Knowing which keywords are being used and what questions are being asked can help to create high quality content. DMA Strategically target keywords with accurate keyword volume and difficulty metrics and Save keyword lists that you can track and update as needed, Know what searchers everywhere see by tracking local and national searches, crawler digs through every corner of site to find them and show client how to fix them. </a:t>
            </a:r>
            <a:endParaRPr lang="en-IN" sz="62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5762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CC66-6C07-45AF-ACDF-6F30F84516F5}"/>
              </a:ext>
            </a:extLst>
          </p:cNvPr>
          <p:cNvSpPr>
            <a:spLocks noGrp="1"/>
          </p:cNvSpPr>
          <p:nvPr>
            <p:ph type="title"/>
          </p:nvPr>
        </p:nvSpPr>
        <p:spPr>
          <a:xfrm>
            <a:off x="0" y="247928"/>
            <a:ext cx="9603275" cy="1049235"/>
          </a:xfrm>
        </p:spPr>
        <p:txBody>
          <a:bodyPr>
            <a:normAutofit/>
          </a:bodyPr>
          <a:lstStyle/>
          <a:p>
            <a:r>
              <a:rPr lang="en-IN" sz="1800" dirty="0">
                <a:solidFill>
                  <a:srgbClr val="0070C0"/>
                </a:solidFill>
              </a:rPr>
              <a:t>Confirmation(keyword)</a:t>
            </a:r>
          </a:p>
        </p:txBody>
      </p:sp>
      <p:pic>
        <p:nvPicPr>
          <p:cNvPr id="5" name="Content Placeholder 4">
            <a:extLst>
              <a:ext uri="{FF2B5EF4-FFF2-40B4-BE49-F238E27FC236}">
                <a16:creationId xmlns:a16="http://schemas.microsoft.com/office/drawing/2014/main" id="{26F9A868-147C-4DAE-8A77-2B27492096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1390"/>
            <a:ext cx="12192000" cy="5996609"/>
          </a:xfrm>
        </p:spPr>
      </p:pic>
    </p:spTree>
    <p:extLst>
      <p:ext uri="{BB962C8B-B14F-4D97-AF65-F5344CB8AC3E}">
        <p14:creationId xmlns:p14="http://schemas.microsoft.com/office/powerpoint/2010/main" val="1159917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EA4A-6E46-482F-B841-D78EA2A6704A}"/>
              </a:ext>
            </a:extLst>
          </p:cNvPr>
          <p:cNvSpPr>
            <a:spLocks noGrp="1"/>
          </p:cNvSpPr>
          <p:nvPr>
            <p:ph type="title"/>
          </p:nvPr>
        </p:nvSpPr>
        <p:spPr>
          <a:xfrm>
            <a:off x="53009" y="261180"/>
            <a:ext cx="9603275" cy="1049235"/>
          </a:xfrm>
        </p:spPr>
        <p:txBody>
          <a:bodyPr/>
          <a:lstStyle/>
          <a:p>
            <a:endParaRPr lang="en-IN"/>
          </a:p>
        </p:txBody>
      </p:sp>
      <p:pic>
        <p:nvPicPr>
          <p:cNvPr id="5" name="Content Placeholder 4">
            <a:extLst>
              <a:ext uri="{FF2B5EF4-FFF2-40B4-BE49-F238E27FC236}">
                <a16:creationId xmlns:a16="http://schemas.microsoft.com/office/drawing/2014/main" id="{DFEA7D81-CB65-4E89-9CF1-D71B29603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4243"/>
            <a:ext cx="12192000" cy="5373757"/>
          </a:xfrm>
        </p:spPr>
      </p:pic>
    </p:spTree>
    <p:extLst>
      <p:ext uri="{BB962C8B-B14F-4D97-AF65-F5344CB8AC3E}">
        <p14:creationId xmlns:p14="http://schemas.microsoft.com/office/powerpoint/2010/main" val="752023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E8EB-1F39-4291-9F4C-7D9D2DD4606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A481725-59A3-41A2-BBE3-B4D9A023B0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320" y="2016125"/>
            <a:ext cx="6269684" cy="3449638"/>
          </a:xfrm>
        </p:spPr>
      </p:pic>
    </p:spTree>
    <p:extLst>
      <p:ext uri="{BB962C8B-B14F-4D97-AF65-F5344CB8AC3E}">
        <p14:creationId xmlns:p14="http://schemas.microsoft.com/office/powerpoint/2010/main" val="352053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D166-1D40-4B9A-9590-9EEAF1D0716A}"/>
              </a:ext>
            </a:extLst>
          </p:cNvPr>
          <p:cNvSpPr>
            <a:spLocks noGrp="1"/>
          </p:cNvSpPr>
          <p:nvPr>
            <p:ph type="title"/>
          </p:nvPr>
        </p:nvSpPr>
        <p:spPr>
          <a:xfrm>
            <a:off x="0" y="208171"/>
            <a:ext cx="9603275" cy="1049235"/>
          </a:xfrm>
        </p:spPr>
        <p:txBody>
          <a:bodyPr/>
          <a:lstStyle/>
          <a:p>
            <a:endParaRPr lang="en-IN" dirty="0"/>
          </a:p>
        </p:txBody>
      </p:sp>
      <p:pic>
        <p:nvPicPr>
          <p:cNvPr id="9" name="Content Placeholder 8">
            <a:extLst>
              <a:ext uri="{FF2B5EF4-FFF2-40B4-BE49-F238E27FC236}">
                <a16:creationId xmlns:a16="http://schemas.microsoft.com/office/drawing/2014/main" id="{013EC85B-D0B2-420B-A8B4-172259B9E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7406"/>
            <a:ext cx="12192000" cy="5600593"/>
          </a:xfrm>
        </p:spPr>
      </p:pic>
    </p:spTree>
    <p:extLst>
      <p:ext uri="{BB962C8B-B14F-4D97-AF65-F5344CB8AC3E}">
        <p14:creationId xmlns:p14="http://schemas.microsoft.com/office/powerpoint/2010/main" val="80845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CD36-B22D-45E0-928B-722D44232C7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F85A80-ADA1-4A8D-A795-2BFCA66DA7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04520"/>
            <a:ext cx="12191999" cy="6053480"/>
          </a:xfrm>
        </p:spPr>
      </p:pic>
    </p:spTree>
    <p:extLst>
      <p:ext uri="{BB962C8B-B14F-4D97-AF65-F5344CB8AC3E}">
        <p14:creationId xmlns:p14="http://schemas.microsoft.com/office/powerpoint/2010/main" val="175233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341E-E4DB-4CE0-95C7-1F7EA303594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1703D97-2C04-4F1B-8974-C3EDEBD7D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4859" y="2016125"/>
            <a:ext cx="6716607" cy="3449638"/>
          </a:xfrm>
        </p:spPr>
      </p:pic>
    </p:spTree>
    <p:extLst>
      <p:ext uri="{BB962C8B-B14F-4D97-AF65-F5344CB8AC3E}">
        <p14:creationId xmlns:p14="http://schemas.microsoft.com/office/powerpoint/2010/main" val="4185178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F157-BF7A-4477-BD96-6EB2CABFA56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932FBA-2742-4240-A3D3-FE5DB48420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388" y="2016125"/>
            <a:ext cx="8057548" cy="3449638"/>
          </a:xfrm>
        </p:spPr>
      </p:pic>
    </p:spTree>
    <p:extLst>
      <p:ext uri="{BB962C8B-B14F-4D97-AF65-F5344CB8AC3E}">
        <p14:creationId xmlns:p14="http://schemas.microsoft.com/office/powerpoint/2010/main" val="180937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7053-C22F-4D36-AC72-E07641A0B04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5E5BA0C-860D-48BB-B4FD-196E8DA2B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3914"/>
            <a:ext cx="12191999" cy="5864086"/>
          </a:xfrm>
        </p:spPr>
      </p:pic>
    </p:spTree>
    <p:extLst>
      <p:ext uri="{BB962C8B-B14F-4D97-AF65-F5344CB8AC3E}">
        <p14:creationId xmlns:p14="http://schemas.microsoft.com/office/powerpoint/2010/main" val="2570512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A2E2-6D70-483A-98C5-7BF52C61526D}"/>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5A2029F8-97E8-4665-8112-0DED380DE6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69774"/>
            <a:ext cx="12191999" cy="5188226"/>
          </a:xfrm>
        </p:spPr>
      </p:pic>
    </p:spTree>
    <p:extLst>
      <p:ext uri="{BB962C8B-B14F-4D97-AF65-F5344CB8AC3E}">
        <p14:creationId xmlns:p14="http://schemas.microsoft.com/office/powerpoint/2010/main" val="3769860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1199-5D61-43A7-A26A-76C18A679116}"/>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8A9E8157-C342-481E-BBD0-48A2D37D2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 y="2014330"/>
            <a:ext cx="12196520" cy="4843670"/>
          </a:xfrm>
        </p:spPr>
      </p:pic>
    </p:spTree>
    <p:extLst>
      <p:ext uri="{BB962C8B-B14F-4D97-AF65-F5344CB8AC3E}">
        <p14:creationId xmlns:p14="http://schemas.microsoft.com/office/powerpoint/2010/main" val="140725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B76D-8F7D-47B1-B3FA-748CFEF56605}"/>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4ACC94AD-AB31-49D4-929A-BA3264A8153E}"/>
              </a:ext>
            </a:extLst>
          </p:cNvPr>
          <p:cNvSpPr>
            <a:spLocks noGrp="1"/>
          </p:cNvSpPr>
          <p:nvPr>
            <p:ph idx="1"/>
          </p:nvPr>
        </p:nvSpPr>
        <p:spPr/>
        <p:txBody>
          <a:bodyPr>
            <a:normAutofit fontScale="85000" lnSpcReduction="20000"/>
          </a:bodyPr>
          <a:lstStyle/>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OpenSymbol"/>
              </a:rPr>
              <a:t>Alerts ensure to know when site issues are found, so customer can fix them fast</a:t>
            </a:r>
            <a:endParaRPr lang="en-IN" sz="1800" dirty="0">
              <a:effectLst/>
              <a:latin typeface="Symbol" panose="05050102010706020507" pitchFamily="18" charset="2"/>
              <a:ea typeface="Calibri" panose="020F0502020204030204" pitchFamily="34" charset="0"/>
              <a:cs typeface="OpenSymbol"/>
            </a:endParaRPr>
          </a:p>
          <a:p>
            <a:pPr marL="342900" lvl="0" indent="-342900">
              <a:lnSpc>
                <a:spcPct val="107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OpenSymbol"/>
              </a:rPr>
              <a:t>Crawl and audit sites </a:t>
            </a:r>
            <a:endParaRPr lang="en-IN" sz="1800" dirty="0">
              <a:effectLst/>
              <a:latin typeface="Symbol" panose="05050102010706020507" pitchFamily="18" charset="2"/>
              <a:ea typeface="Calibri" panose="020F0502020204030204" pitchFamily="34" charset="0"/>
              <a:cs typeface="OpenSymbol"/>
            </a:endParaRPr>
          </a:p>
          <a:p>
            <a:pPr marL="342900" lvl="0" indent="-342900">
              <a:lnSpc>
                <a:spcPct val="107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OpenSymbol"/>
              </a:rPr>
              <a:t>Track website rankings</a:t>
            </a:r>
            <a:endParaRPr lang="en-IN" sz="1800" dirty="0">
              <a:effectLst/>
              <a:latin typeface="Symbol" panose="05050102010706020507" pitchFamily="18" charset="2"/>
              <a:ea typeface="Calibri" panose="020F0502020204030204" pitchFamily="34" charset="0"/>
              <a:cs typeface="OpenSymbol"/>
            </a:endParaRPr>
          </a:p>
          <a:p>
            <a:pPr marL="342900" lvl="0" indent="-342900">
              <a:lnSpc>
                <a:spcPct val="107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OpenSymbol"/>
              </a:rPr>
              <a:t>Create custom reports to improve site quality and performance </a:t>
            </a:r>
            <a:endParaRPr lang="en-IN" sz="1800" dirty="0">
              <a:effectLst/>
              <a:latin typeface="Symbol" panose="05050102010706020507" pitchFamily="18" charset="2"/>
              <a:ea typeface="Calibri" panose="020F0502020204030204" pitchFamily="34" charset="0"/>
              <a:cs typeface="OpenSymbol"/>
            </a:endParaRPr>
          </a:p>
          <a:p>
            <a:pPr marL="342900" lvl="0" indent="-342900">
              <a:lnSpc>
                <a:spcPct val="107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OpenSymbol"/>
              </a:rPr>
              <a:t>Control Budget for </a:t>
            </a:r>
            <a:r>
              <a:rPr lang="en-IN" sz="1800" dirty="0" err="1">
                <a:effectLst/>
                <a:latin typeface="Times New Roman" panose="02020603050405020304" pitchFamily="18" charset="0"/>
                <a:ea typeface="Calibri" panose="020F0502020204030204" pitchFamily="34" charset="0"/>
                <a:cs typeface="OpenSymbol"/>
              </a:rPr>
              <a:t>seo</a:t>
            </a:r>
            <a:r>
              <a:rPr lang="en-IN" sz="1800" dirty="0">
                <a:effectLst/>
                <a:latin typeface="Times New Roman" panose="02020603050405020304" pitchFamily="18" charset="0"/>
                <a:ea typeface="Calibri" panose="020F0502020204030204" pitchFamily="34" charset="0"/>
                <a:cs typeface="OpenSymbol"/>
              </a:rPr>
              <a:t> and </a:t>
            </a:r>
            <a:r>
              <a:rPr lang="en-IN" sz="1800" dirty="0" err="1">
                <a:effectLst/>
                <a:latin typeface="Times New Roman" panose="02020603050405020304" pitchFamily="18" charset="0"/>
                <a:ea typeface="Calibri" panose="020F0502020204030204" pitchFamily="34" charset="0"/>
                <a:cs typeface="OpenSymbol"/>
              </a:rPr>
              <a:t>smo</a:t>
            </a:r>
            <a:endParaRPr lang="en-IN" sz="1800" dirty="0">
              <a:effectLst/>
              <a:latin typeface="Symbol" panose="05050102010706020507" pitchFamily="18" charset="2"/>
              <a:ea typeface="Calibri" panose="020F0502020204030204" pitchFamily="34" charset="0"/>
              <a:cs typeface="OpenSymbol"/>
            </a:endParaRPr>
          </a:p>
          <a:p>
            <a:pPr marL="342900" lvl="0" indent="-342900">
              <a:lnSpc>
                <a:spcPct val="107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OpenSymbol"/>
              </a:rPr>
              <a:t>automatic marketing plan generator </a:t>
            </a:r>
            <a:endParaRPr lang="en-IN" sz="1800" dirty="0">
              <a:effectLst/>
              <a:latin typeface="Symbol" panose="05050102010706020507" pitchFamily="18" charset="2"/>
              <a:ea typeface="Calibri" panose="020F0502020204030204" pitchFamily="34" charset="0"/>
              <a:cs typeface="OpenSymbol"/>
            </a:endParaRPr>
          </a:p>
          <a:p>
            <a:pPr marL="342900" lvl="0" indent="-342900">
              <a:lnSpc>
                <a:spcPct val="107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OpenSymbol"/>
              </a:rPr>
              <a:t>keywords suggestion </a:t>
            </a:r>
            <a:endParaRPr lang="en-IN" sz="1800" dirty="0">
              <a:effectLst/>
              <a:latin typeface="Symbol" panose="05050102010706020507" pitchFamily="18" charset="2"/>
              <a:ea typeface="Calibri" panose="020F0502020204030204" pitchFamily="34" charset="0"/>
              <a:cs typeface="OpenSymbol"/>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6871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D687-5E27-4755-B17A-EF59658A340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31FE409-741C-43D0-9DEE-BF59F3FDA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9288"/>
            <a:ext cx="12191999" cy="5108712"/>
          </a:xfrm>
        </p:spPr>
      </p:pic>
    </p:spTree>
    <p:extLst>
      <p:ext uri="{BB962C8B-B14F-4D97-AF65-F5344CB8AC3E}">
        <p14:creationId xmlns:p14="http://schemas.microsoft.com/office/powerpoint/2010/main" val="3673922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64A6-B9C3-4152-A308-6014B707716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22F8C0B-528C-45EB-9990-C6FFF24485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16124"/>
            <a:ext cx="12192000" cy="4841875"/>
          </a:xfrm>
        </p:spPr>
      </p:pic>
    </p:spTree>
    <p:extLst>
      <p:ext uri="{BB962C8B-B14F-4D97-AF65-F5344CB8AC3E}">
        <p14:creationId xmlns:p14="http://schemas.microsoft.com/office/powerpoint/2010/main" val="389799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E981-9B7A-4118-AA43-F86359F8166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5AB51C7-9AB2-402C-9054-C91074860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0991"/>
            <a:ext cx="12192000" cy="5387009"/>
          </a:xfrm>
        </p:spPr>
      </p:pic>
    </p:spTree>
    <p:extLst>
      <p:ext uri="{BB962C8B-B14F-4D97-AF65-F5344CB8AC3E}">
        <p14:creationId xmlns:p14="http://schemas.microsoft.com/office/powerpoint/2010/main" val="2726493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D12E-83C4-48AD-B3BB-8A14A5EBB83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F911EF7-7DCC-4A3E-9CB4-824C079C16D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722648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1E45-064E-4A85-96E8-912FE47DE78C}"/>
              </a:ext>
            </a:extLst>
          </p:cNvPr>
          <p:cNvSpPr>
            <a:spLocks noGrp="1"/>
          </p:cNvSpPr>
          <p:nvPr>
            <p:ph type="title"/>
          </p:nvPr>
        </p:nvSpPr>
        <p:spPr/>
        <p:txBody>
          <a:bodyPr/>
          <a:lstStyle/>
          <a:p>
            <a:r>
              <a:rPr lang="en-IN" dirty="0"/>
              <a:t>Future enhancement</a:t>
            </a:r>
          </a:p>
        </p:txBody>
      </p:sp>
      <p:sp>
        <p:nvSpPr>
          <p:cNvPr id="3" name="Content Placeholder 2">
            <a:extLst>
              <a:ext uri="{FF2B5EF4-FFF2-40B4-BE49-F238E27FC236}">
                <a16:creationId xmlns:a16="http://schemas.microsoft.com/office/drawing/2014/main" id="{BB022C6C-9AF6-4D1F-ACCD-7C36FA7BA6BA}"/>
              </a:ext>
            </a:extLst>
          </p:cNvPr>
          <p:cNvSpPr>
            <a:spLocks noGrp="1"/>
          </p:cNvSpPr>
          <p:nvPr>
            <p:ph idx="1"/>
          </p:nvPr>
        </p:nvSpPr>
        <p:spPr>
          <a:xfrm>
            <a:off x="1451579" y="1853754"/>
            <a:ext cx="9603275" cy="3612591"/>
          </a:xfrm>
        </p:spPr>
        <p:txBody>
          <a:bodyPr/>
          <a:lstStyle/>
          <a:p>
            <a:pPr marL="0" indent="0">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project can be modified at any time by adding any more features and can develop the databases with more new features.</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project is to satisfy the students by giving them a better virtual learning experience. This is very useful in today’s life. It should have to reach 90% above accuracy. This web provides a means of convenience, improving efficiency and accuracy for students by reducing human errors.</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91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ABAA-6130-4107-A526-BA760E5842E1}"/>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04B63DFB-FD4E-43C6-B4EC-622744C31958}"/>
              </a:ext>
            </a:extLst>
          </p:cNvPr>
          <p:cNvSpPr>
            <a:spLocks noGrp="1"/>
          </p:cNvSpPr>
          <p:nvPr>
            <p:ph idx="1"/>
          </p:nvPr>
        </p:nvSpPr>
        <p:spPr/>
        <p:txBody>
          <a:bodyPr/>
          <a:lstStyle/>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has to make an analysis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seo</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features and to update one by one or have to reach a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seo</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service providing company. </a:t>
            </a:r>
          </a:p>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Tools provide SEO insights to companies through a variety of different features, helping identify the best strategies to improve a website’s search relevance. </a:t>
            </a:r>
          </a:p>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Many tools also offer competitor data and broad industry analysis. </a:t>
            </a:r>
          </a:p>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SEO software is often used by product and marketing teams, as well as SEO specialists.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0877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54CB-FB50-4DDF-B5BF-3BD6B5CAA1F9}"/>
              </a:ext>
            </a:extLst>
          </p:cNvPr>
          <p:cNvSpPr>
            <a:spLocks noGrp="1"/>
          </p:cNvSpPr>
          <p:nvPr>
            <p:ph type="title"/>
          </p:nvPr>
        </p:nvSpPr>
        <p:spPr/>
        <p:txBody>
          <a:bodyPr/>
          <a:lstStyle/>
          <a:p>
            <a:r>
              <a:rPr lang="en-IN" dirty="0"/>
              <a:t>Drawbacks of existing system</a:t>
            </a:r>
          </a:p>
        </p:txBody>
      </p:sp>
      <p:sp>
        <p:nvSpPr>
          <p:cNvPr id="3" name="Content Placeholder 2">
            <a:extLst>
              <a:ext uri="{FF2B5EF4-FFF2-40B4-BE49-F238E27FC236}">
                <a16:creationId xmlns:a16="http://schemas.microsoft.com/office/drawing/2014/main" id="{9067E3F6-A1DE-44C7-9FD9-2785049EE361}"/>
              </a:ext>
            </a:extLst>
          </p:cNvPr>
          <p:cNvSpPr>
            <a:spLocks noGrp="1"/>
          </p:cNvSpPr>
          <p:nvPr>
            <p:ph idx="1"/>
          </p:nvPr>
        </p:nvSpPr>
        <p:spPr/>
        <p:txBody>
          <a:bodyPr/>
          <a:lstStyle/>
          <a:p>
            <a:pPr marL="342900" lvl="0" indent="-342900"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time consuming.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didn’t get entire reports and suggestions frequently.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Can’t get any dashboard access to view updates.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Can’t view investment details or fund needed for a period of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end in doubts and misunderstandings.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1276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961A-6E7E-4ECB-8818-8C97B62E1F3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1BFE7517-1388-4A13-866A-CFE58140DD7D}"/>
              </a:ext>
            </a:extLst>
          </p:cNvPr>
          <p:cNvSpPr>
            <a:spLocks noGrp="1"/>
          </p:cNvSpPr>
          <p:nvPr>
            <p:ph idx="1"/>
          </p:nvPr>
        </p:nvSpPr>
        <p:spPr>
          <a:xfrm>
            <a:off x="1451579" y="1853754"/>
            <a:ext cx="9603275" cy="3150493"/>
          </a:xfrm>
        </p:spPr>
        <p:txBody>
          <a:bodyPr>
            <a:noAutofit/>
          </a:bodyPr>
          <a:lstStyle/>
          <a:p>
            <a:pPr marL="0" indent="0" algn="just">
              <a:lnSpc>
                <a:spcPct val="150000"/>
              </a:lnSpc>
              <a:spcAft>
                <a:spcPts val="800"/>
              </a:spcAft>
              <a:buNone/>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system is an online marketing Automator. The online system enables companies to streamline, automate, and measure marketing tasks and workflows so they can increase operational efficiency and grow revenue faster. This system is designed to allow organizations to more effectively market on multiple channels and automate repetitive tasks.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531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64EC-5623-4A9A-8F13-65294CCE8DF5}"/>
              </a:ext>
            </a:extLst>
          </p:cNvPr>
          <p:cNvSpPr>
            <a:spLocks noGrp="1"/>
          </p:cNvSpPr>
          <p:nvPr>
            <p:ph type="title"/>
          </p:nvPr>
        </p:nvSpPr>
        <p:spPr/>
        <p:txBody>
          <a:bodyPr/>
          <a:lstStyle/>
          <a:p>
            <a:r>
              <a:rPr lang="en-IN" dirty="0"/>
              <a:t>Proposed system (</a:t>
            </a:r>
            <a:r>
              <a:rPr lang="en-IN" dirty="0" err="1"/>
              <a:t>seo</a:t>
            </a:r>
            <a:r>
              <a:rPr lang="en-IN" dirty="0"/>
              <a:t>)</a:t>
            </a:r>
          </a:p>
        </p:txBody>
      </p:sp>
      <p:sp>
        <p:nvSpPr>
          <p:cNvPr id="3" name="Content Placeholder 2">
            <a:extLst>
              <a:ext uri="{FF2B5EF4-FFF2-40B4-BE49-F238E27FC236}">
                <a16:creationId xmlns:a16="http://schemas.microsoft.com/office/drawing/2014/main" id="{3E1CF20D-9DE8-4DF4-818E-A1E2361C2F69}"/>
              </a:ext>
            </a:extLst>
          </p:cNvPr>
          <p:cNvSpPr>
            <a:spLocks noGrp="1"/>
          </p:cNvSpPr>
          <p:nvPr>
            <p:ph idx="1"/>
          </p:nvPr>
        </p:nvSpPr>
        <p:spPr/>
        <p:txBody>
          <a:bodyPr/>
          <a:lstStyle/>
          <a:p>
            <a:pPr marL="0" indent="0" algn="just">
              <a:buNone/>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Search Engine Optimization (SEO)</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important for websites to improve the rank for search results and get more page views requested by the user. This search engine ranks provide the better and optimized result to user, which will help them to view the popular page among the number of pages available in the search results. Apart from this search engine ranking, it also enables the websites to compete with other rival's website as each and every website owner expect to see their own website on the list before other's websites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53216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22AC-3A98-49BF-B0D2-028F9D579653}"/>
              </a:ext>
            </a:extLst>
          </p:cNvPr>
          <p:cNvSpPr>
            <a:spLocks noGrp="1"/>
          </p:cNvSpPr>
          <p:nvPr>
            <p:ph type="title"/>
          </p:nvPr>
        </p:nvSpPr>
        <p:spPr/>
        <p:txBody>
          <a:bodyPr/>
          <a:lstStyle/>
          <a:p>
            <a:r>
              <a:rPr lang="en-IN" dirty="0"/>
              <a:t>Proposed system(</a:t>
            </a:r>
            <a:r>
              <a:rPr lang="en-IN" dirty="0" err="1"/>
              <a:t>smo</a:t>
            </a:r>
            <a:r>
              <a:rPr lang="en-IN" dirty="0"/>
              <a:t>)</a:t>
            </a:r>
          </a:p>
        </p:txBody>
      </p:sp>
      <p:sp>
        <p:nvSpPr>
          <p:cNvPr id="3" name="Content Placeholder 2">
            <a:extLst>
              <a:ext uri="{FF2B5EF4-FFF2-40B4-BE49-F238E27FC236}">
                <a16:creationId xmlns:a16="http://schemas.microsoft.com/office/drawing/2014/main" id="{F06F7FD1-CF22-4C58-A8BC-C2400DBBC44E}"/>
              </a:ext>
            </a:extLst>
          </p:cNvPr>
          <p:cNvSpPr>
            <a:spLocks noGrp="1"/>
          </p:cNvSpPr>
          <p:nvPr>
            <p:ph idx="1"/>
          </p:nvPr>
        </p:nvSpPr>
        <p:spPr/>
        <p:txBody>
          <a:bodyPr/>
          <a:lstStyle/>
          <a:p>
            <a:pPr marL="0" indent="0" algn="just">
              <a:buNone/>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Social Media Optimisation (SMO)</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has become an integral part of online marketing. It engages the business owner in proper communication via social media that helps to connect with the maximum audience directly under the same platform. It helps to reach the potential customer and adds up a valuable advantage element to your business. Therefore, digital marketing efforts can definitely take your brand to the next level.</a:t>
            </a:r>
            <a:endParaRPr lang="en-IN" dirty="0"/>
          </a:p>
        </p:txBody>
      </p:sp>
    </p:spTree>
    <p:extLst>
      <p:ext uri="{BB962C8B-B14F-4D97-AF65-F5344CB8AC3E}">
        <p14:creationId xmlns:p14="http://schemas.microsoft.com/office/powerpoint/2010/main" val="35629366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469</TotalTime>
  <Words>1023</Words>
  <Application>Microsoft Office PowerPoint</Application>
  <PresentationFormat>Widescreen</PresentationFormat>
  <Paragraphs>107</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Gill Sans MT</vt:lpstr>
      <vt:lpstr>Symbol</vt:lpstr>
      <vt:lpstr>Times New Roman</vt:lpstr>
      <vt:lpstr>Wingdings</vt:lpstr>
      <vt:lpstr>Gallery</vt:lpstr>
      <vt:lpstr>DIGITAL MARKETING AUTOMATOR FOR ENTERPRISE SEO AND SMO</vt:lpstr>
      <vt:lpstr>CONTENT</vt:lpstr>
      <vt:lpstr>ABSTRACT</vt:lpstr>
      <vt:lpstr>Key features</vt:lpstr>
      <vt:lpstr>Existing system</vt:lpstr>
      <vt:lpstr>Drawbacks of existing system</vt:lpstr>
      <vt:lpstr>Proposed system</vt:lpstr>
      <vt:lpstr>Proposed system (seo)</vt:lpstr>
      <vt:lpstr>Proposed system(smo)</vt:lpstr>
      <vt:lpstr>Features of proposed system (SEO)</vt:lpstr>
      <vt:lpstr>Features of proposed system(smo)</vt:lpstr>
      <vt:lpstr>Functions of proposed system</vt:lpstr>
      <vt:lpstr>Modules</vt:lpstr>
      <vt:lpstr>Data flow diagram</vt:lpstr>
      <vt:lpstr>Level 1 of seo optimizer</vt:lpstr>
      <vt:lpstr>Level 1 of smo</vt:lpstr>
      <vt:lpstr>Level 1.1 of seo</vt:lpstr>
      <vt:lpstr>Level 1.2 of seo</vt:lpstr>
      <vt:lpstr>Level 1.3 of seo</vt:lpstr>
      <vt:lpstr>Level 1.4 of seo</vt:lpstr>
      <vt:lpstr>Level 1.5 of seo</vt:lpstr>
      <vt:lpstr>Level 1.6 of seo</vt:lpstr>
      <vt:lpstr>Level 1.1 of smo</vt:lpstr>
      <vt:lpstr>Level 1.2 of Smo</vt:lpstr>
      <vt:lpstr>Screenshots </vt:lpstr>
      <vt:lpstr> login page</vt:lpstr>
      <vt:lpstr>PowerPoint Presentation</vt:lpstr>
      <vt:lpstr>Creating the project</vt:lpstr>
      <vt:lpstr>Keyword selecting</vt:lpstr>
      <vt:lpstr>Confirmation(keyword)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42</cp:revision>
  <dcterms:created xsi:type="dcterms:W3CDTF">2021-06-30T02:18:16Z</dcterms:created>
  <dcterms:modified xsi:type="dcterms:W3CDTF">2021-07-02T01:42:31Z</dcterms:modified>
</cp:coreProperties>
</file>