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Saira SemiCondensed Light"/>
      <p:regular r:id="rId51"/>
      <p:bold r:id="rId52"/>
    </p:embeddedFont>
    <p:embeddedFont>
      <p:font typeface="Anaheim"/>
      <p:regular r:id="rId53"/>
    </p:embeddedFont>
    <p:embeddedFont>
      <p:font typeface="Bebas Neue"/>
      <p:regular r:id="rId54"/>
    </p:embeddedFont>
    <p:embeddedFont>
      <p:font typeface="Saira Semi Condense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B308BF-CBEE-4CF3-AD26-E83CBBA9C2BF}">
  <a:tblStyle styleId="{87B308BF-CBEE-4CF3-AD26-E83CBBA9C2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C945843-AAA3-41F9-AD5C-B755AAC704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airaSemiCondensedLight-regular.fntdata"/><Relationship Id="rId50" Type="http://schemas.openxmlformats.org/officeDocument/2006/relationships/slide" Target="slides/slide45.xml"/><Relationship Id="rId53" Type="http://schemas.openxmlformats.org/officeDocument/2006/relationships/font" Target="fonts/Anaheim-regular.fntdata"/><Relationship Id="rId52" Type="http://schemas.openxmlformats.org/officeDocument/2006/relationships/font" Target="fonts/SairaSemiCondensedLight-bold.fntdata"/><Relationship Id="rId11" Type="http://schemas.openxmlformats.org/officeDocument/2006/relationships/slide" Target="slides/slide6.xml"/><Relationship Id="rId55" Type="http://schemas.openxmlformats.org/officeDocument/2006/relationships/font" Target="fonts/SairaSemiCondensed-regular.fntdata"/><Relationship Id="rId10" Type="http://schemas.openxmlformats.org/officeDocument/2006/relationships/slide" Target="slides/slide5.xml"/><Relationship Id="rId54" Type="http://schemas.openxmlformats.org/officeDocument/2006/relationships/font" Target="fonts/BebasNeu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SairaSemiCondense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f8663df1f_3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f8663df1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b3d82fb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b3d82f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f8663df1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f8663df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bb1552024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bb15520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5f7fdb1d4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5f7fdb1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f7fdb1d4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f7fdb1d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correlation matrix is simply a table which displays the correlation coefficients for different variables. The matrix depicts the correlation between all the possible pairs of values in a table. It is a powerful tool to summarize a large dataset and to identify and visualize patterns in the given data.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f8663df1f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f8663df1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correlation matrix and how it helps our project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f6b0172c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5f6b017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5f7fdb1d4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5f7fdb1d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5f7fdb1d4b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5f7fdb1d4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5f7fdb1d4b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5f7fdb1d4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f7fdb1d4b_5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f7fdb1d4b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f7fdb1d4b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f7fdb1d4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these drawbacks we chose ensemble learning (results slide)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f61f63fb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f61f63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 is</a:t>
            </a:r>
            <a:r>
              <a:rPr lang="en"/>
              <a:t> based on the hypothesis that combining multiple models together can often produce a much more powerful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Ensemble learning methods, that often trust the top rankings of many machine learning competitions, are based on the hypothesis that combining multiple models together can often produce a much more powerful model.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5f7fdb1d4b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5f7fdb1d4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AutoNum type="arabicPeriod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</a:rPr>
              <a:t>Performance: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 An ensemble can make better predictions and achieve better performance than any single contributing model.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AutoNum type="arabicPeriod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</a:rPr>
              <a:t>Robustness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: An ensemble reduces the spread or dispersion of the predictions and model performance.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f7fdb1d4b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f7fdb1d4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have chosen bagging?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5f6b0172c8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5f6b0172c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bb1552024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bb15520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b1d0fda3f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b1d0fda3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bb3d82fb9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bb3d82f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b1d0fda3fb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b1d0fda3f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7fd8bef98a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7fd8bef9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a694a3a3b2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a694a3a3b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b1d0fda3fb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b1d0fda3f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a694a3a3b2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a694a3a3b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b1d0fda3fb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b1d0fda3f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b1d0fda3fb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b1d0fda3f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a694a3a3b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a694a3a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a694a3a3b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a694a3a3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b1d0fda3f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b1d0fda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bb1552024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5bb15520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29c241c4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29c241c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5f6b0172c8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5f6b0172c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a894c48bb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a894c48b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5a894c48bb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5a894c48b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a894c48bb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a894c48b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a894c48bb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a894c48b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bb1552024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bb15520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f8663df1f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f8663df1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5fa1d38878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5fa1d388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5bb3d82fb9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5bb3d82f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pace">
  <p:cSld name="BLANK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ransparent">
  <p:cSld name="BLANK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indent="-419100" lvl="1" marL="914400" rtl="0" algn="ctr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indent="-419100" lvl="2" marL="13716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6" name="Google Shape;166;p6"/>
          <p:cNvSpPr txBox="1"/>
          <p:nvPr>
            <p:ph idx="2" type="body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flipH="1" rot="4099279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flipH="1" rot="-6331410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flipH="1" rot="10800000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flipH="1" rot="-406948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flipH="1" rot="-7096248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flipH="1" rot="7359859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flipH="1" rot="-7945286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9" name="Google Shape;199;p7"/>
          <p:cNvSpPr txBox="1"/>
          <p:nvPr>
            <p:ph idx="2" type="body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0" name="Google Shape;200;p7"/>
          <p:cNvSpPr txBox="1"/>
          <p:nvPr>
            <p:ph idx="3" type="body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flipH="1" rot="10800000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nlinelibrary.wiley.com/doi/full/10.1002/ett.4150" TargetMode="External"/><Relationship Id="rId4" Type="http://schemas.openxmlformats.org/officeDocument/2006/relationships/hyperlink" Target="https://link.springer.com/chapter/10.1007/978-981-13-1708-8_19" TargetMode="External"/><Relationship Id="rId5" Type="http://schemas.openxmlformats.org/officeDocument/2006/relationships/hyperlink" Target="https://sci-hub.se/https://doi.org/10.1109/ICCSP.2019.8698029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researchgate.net/profile/Abeer-Tariq-2/publication/344905847_Performance_analysis_of_flow-based_attacks_detection_on_CSE-CIC-IDS2018_dataset_using_deep_learning_Deep_learning_Flow-based_intrusion_detection_Internet_of_thing_IOT/links/5f98744ca6fdccfd7b84a7e4/Performance-analysis-of-flow-based-attacks-detection-on-CSE-CIC-IDS2018-dataset-using-deep-learning-Deep-learning-Flow-based-intrusion-detection-Internet-of-thing-IOT.pdf" TargetMode="External"/><Relationship Id="rId4" Type="http://schemas.openxmlformats.org/officeDocument/2006/relationships/hyperlink" Target="https://ieeexplore.ieee.org/stamp/stamp.jsp?tp=&amp;arnumber=9551879" TargetMode="External"/><Relationship Id="rId5" Type="http://schemas.openxmlformats.org/officeDocument/2006/relationships/hyperlink" Target="https://journalofbigdata.springeropen.com/articles/10.1186/s40537-020-00382-x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/>
          <p:nvPr>
            <p:ph type="ctrTitle"/>
          </p:nvPr>
        </p:nvSpPr>
        <p:spPr>
          <a:xfrm>
            <a:off x="780000" y="1020900"/>
            <a:ext cx="8364000" cy="184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latin typeface="Anaheim"/>
                <a:ea typeface="Anaheim"/>
                <a:cs typeface="Anaheim"/>
                <a:sym typeface="Anaheim"/>
              </a:rPr>
              <a:t>Network Intrusion Detection using Machine Learning</a:t>
            </a:r>
            <a:endParaRPr b="1"/>
          </a:p>
        </p:txBody>
      </p:sp>
      <p:sp>
        <p:nvSpPr>
          <p:cNvPr id="374" name="Google Shape;374;p13"/>
          <p:cNvSpPr txBox="1"/>
          <p:nvPr/>
        </p:nvSpPr>
        <p:spPr>
          <a:xfrm>
            <a:off x="4980025" y="3151625"/>
            <a:ext cx="404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Project code: </a:t>
            </a:r>
            <a:r>
              <a:rPr i="1" lang="en" sz="18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B22BH04</a:t>
            </a:r>
            <a:endParaRPr i="1" sz="18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Project guide:  Dr.Bheemappa Halavar</a:t>
            </a:r>
            <a:endParaRPr sz="18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</a:t>
            </a:r>
            <a:endParaRPr/>
          </a:p>
        </p:txBody>
      </p:sp>
      <p:sp>
        <p:nvSpPr>
          <p:cNvPr id="437" name="Google Shape;437;p22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Saira Semi Condensed"/>
                <a:ea typeface="Saira Semi Condensed"/>
                <a:cs typeface="Saira Semi Condensed"/>
                <a:sym typeface="Saira Semi Condensed"/>
              </a:rPr>
              <a:t>Probing</a:t>
            </a:r>
            <a:endParaRPr b="1" sz="23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Probes are attacks which are purposefully designed so that their targets detect and report such attacks in a recognizable way as well as with a signature that can be tracked. The attacker then uses the collective infrastructure to see where the target is located and its defensive capabilities.</a:t>
            </a:r>
            <a:endParaRPr sz="1800"/>
          </a:p>
        </p:txBody>
      </p:sp>
      <p:sp>
        <p:nvSpPr>
          <p:cNvPr id="438" name="Google Shape;438;p2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</a:t>
            </a:r>
            <a:endParaRPr/>
          </a:p>
        </p:txBody>
      </p:sp>
      <p:sp>
        <p:nvSpPr>
          <p:cNvPr id="444" name="Google Shape;444;p23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23"/>
          <p:cNvSpPr txBox="1"/>
          <p:nvPr/>
        </p:nvSpPr>
        <p:spPr>
          <a:xfrm>
            <a:off x="464275" y="1513150"/>
            <a:ext cx="3673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R2L</a:t>
            </a:r>
            <a:endParaRPr b="1" sz="23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Remote to user (R2L) is one type of computer network attacks, in which an </a:t>
            </a:r>
            <a:r>
              <a:rPr b="1"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intruder sends set of packets</a:t>
            </a: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to another computer or server over a network where he/she</a:t>
            </a:r>
            <a:r>
              <a:rPr b="1"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does not have permission to access as a local user</a:t>
            </a: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.</a:t>
            </a:r>
            <a:endParaRPr sz="18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4572000" y="1513150"/>
            <a:ext cx="3673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U2R</a:t>
            </a:r>
            <a:endParaRPr b="1" sz="23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User to root attacks (U2R): Initially </a:t>
            </a:r>
            <a:r>
              <a:rPr b="1"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attacker access normal user account,</a:t>
            </a: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later gain access to the root by exploiting the vulnerabilities of the system.</a:t>
            </a:r>
            <a:endParaRPr sz="20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 txBox="1"/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/>
          <p:nvPr>
            <p:ph type="title"/>
          </p:nvPr>
        </p:nvSpPr>
        <p:spPr>
          <a:xfrm>
            <a:off x="1353250" y="4110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457" name="Google Shape;457;p2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25"/>
          <p:cNvSpPr txBox="1"/>
          <p:nvPr/>
        </p:nvSpPr>
        <p:spPr>
          <a:xfrm>
            <a:off x="1349250" y="1406775"/>
            <a:ext cx="6445500" cy="2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We have mapped the corresponding labels to the unique attack classes.</a:t>
            </a:r>
            <a:endParaRPr sz="175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Dos</a:t>
            </a:r>
            <a:endParaRPr sz="175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Probe</a:t>
            </a:r>
            <a:endParaRPr sz="175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R2L</a:t>
            </a:r>
            <a:endParaRPr sz="175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U2R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 txBox="1"/>
          <p:nvPr>
            <p:ph type="title"/>
          </p:nvPr>
        </p:nvSpPr>
        <p:spPr>
          <a:xfrm>
            <a:off x="1353250" y="4110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SaMPLINg</a:t>
            </a:r>
            <a:endParaRPr/>
          </a:p>
        </p:txBody>
      </p:sp>
      <p:sp>
        <p:nvSpPr>
          <p:cNvPr id="464" name="Google Shape;464;p26"/>
          <p:cNvSpPr txBox="1"/>
          <p:nvPr>
            <p:ph idx="12" type="sldNum"/>
          </p:nvPr>
        </p:nvSpPr>
        <p:spPr>
          <a:xfrm>
            <a:off x="9009577" y="4292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26"/>
          <p:cNvSpPr/>
          <p:nvPr/>
        </p:nvSpPr>
        <p:spPr>
          <a:xfrm>
            <a:off x="849750" y="1303625"/>
            <a:ext cx="3849000" cy="293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38" y="1467500"/>
            <a:ext cx="3686175" cy="260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7" name="Google Shape;467;p26"/>
          <p:cNvSpPr txBox="1"/>
          <p:nvPr/>
        </p:nvSpPr>
        <p:spPr>
          <a:xfrm>
            <a:off x="4927275" y="2309475"/>
            <a:ext cx="4068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ira SemiCondensed Light"/>
              <a:buChar char="●"/>
            </a:pPr>
            <a:r>
              <a:rPr lang="en" sz="18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The dataset is </a:t>
            </a:r>
            <a:r>
              <a:rPr lang="en" sz="18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imbalanced. </a:t>
            </a:r>
            <a:endParaRPr sz="18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ira SemiCondensed Light"/>
              <a:buChar char="●"/>
            </a:pPr>
            <a:r>
              <a:rPr lang="en" sz="18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The labels are not in correct proportions.</a:t>
            </a:r>
            <a:endParaRPr sz="18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ira SemiCondensed Light"/>
              <a:buChar char="●"/>
            </a:pPr>
            <a:r>
              <a:rPr lang="en" sz="18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Normal Class is</a:t>
            </a:r>
            <a:r>
              <a:rPr b="1" lang="en" sz="1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52% </a:t>
            </a:r>
            <a:r>
              <a:rPr lang="en" sz="18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and U2R class is </a:t>
            </a:r>
            <a:r>
              <a:rPr b="1" lang="en" sz="1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0.08%</a:t>
            </a:r>
            <a:r>
              <a:rPr lang="en" sz="18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which is very bad for the classifier.</a:t>
            </a:r>
            <a:endParaRPr sz="18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pic>
        <p:nvPicPr>
          <p:cNvPr id="468" name="Google Shape;4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275" y="1303625"/>
            <a:ext cx="3770626" cy="70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/>
          <p:nvPr>
            <p:ph type="title"/>
          </p:nvPr>
        </p:nvSpPr>
        <p:spPr>
          <a:xfrm>
            <a:off x="1353250" y="4872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FEATURE SELECTION</a:t>
            </a:r>
            <a:endParaRPr/>
          </a:p>
        </p:txBody>
      </p:sp>
      <p:sp>
        <p:nvSpPr>
          <p:cNvPr id="474" name="Google Shape;474;p27"/>
          <p:cNvSpPr txBox="1"/>
          <p:nvPr>
            <p:ph idx="12" type="sldNum"/>
          </p:nvPr>
        </p:nvSpPr>
        <p:spPr>
          <a:xfrm>
            <a:off x="9009577" y="4292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27"/>
          <p:cNvSpPr txBox="1"/>
          <p:nvPr>
            <p:ph idx="4294967295" type="subTitle"/>
          </p:nvPr>
        </p:nvSpPr>
        <p:spPr>
          <a:xfrm>
            <a:off x="1353250" y="1414177"/>
            <a:ext cx="6852900" cy="20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1900">
                <a:latin typeface="Saira Semi Condensed"/>
                <a:ea typeface="Saira Semi Condensed"/>
                <a:cs typeface="Saira Semi Condensed"/>
                <a:sym typeface="Saira Semi Condensed"/>
              </a:rPr>
              <a:t>We have obtained Correlation matrix for the features.</a:t>
            </a:r>
            <a:endParaRPr sz="19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aira Semi Condensed"/>
              <a:buChar char="⩥"/>
            </a:pPr>
            <a:r>
              <a:rPr lang="en" sz="1900">
                <a:latin typeface="Saira Semi Condensed"/>
                <a:ea typeface="Saira Semi Condensed"/>
                <a:cs typeface="Saira Semi Condensed"/>
                <a:sym typeface="Saira Semi Condensed"/>
              </a:rPr>
              <a:t>We have found out that 11 features are highly correlated with other features. ( </a:t>
            </a:r>
            <a:r>
              <a:rPr lang="en" sz="1900">
                <a:latin typeface="Saira Semi Condensed"/>
                <a:ea typeface="Saira Semi Condensed"/>
                <a:cs typeface="Saira Semi Condensed"/>
                <a:sym typeface="Saira Semi Condensed"/>
              </a:rPr>
              <a:t>Threshold value : 0.7 ).</a:t>
            </a:r>
            <a:endParaRPr sz="19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aira Semi Condensed"/>
              <a:buChar char="⩥"/>
            </a:pPr>
            <a:r>
              <a:rPr lang="en" sz="1900">
                <a:latin typeface="Saira Semi Condensed"/>
                <a:ea typeface="Saira Semi Condensed"/>
                <a:cs typeface="Saira Semi Condensed"/>
                <a:sym typeface="Saira Semi Condensed"/>
              </a:rPr>
              <a:t>So, we have dropped them from the data.</a:t>
            </a:r>
            <a:endParaRPr sz="19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 txBox="1"/>
          <p:nvPr>
            <p:ph type="title"/>
          </p:nvPr>
        </p:nvSpPr>
        <p:spPr>
          <a:xfrm>
            <a:off x="1353250" y="4872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FEATURE SELECTION</a:t>
            </a:r>
            <a:endParaRPr/>
          </a:p>
        </p:txBody>
      </p:sp>
      <p:sp>
        <p:nvSpPr>
          <p:cNvPr id="481" name="Google Shape;481;p28"/>
          <p:cNvSpPr txBox="1"/>
          <p:nvPr>
            <p:ph idx="12" type="sldNum"/>
          </p:nvPr>
        </p:nvSpPr>
        <p:spPr>
          <a:xfrm>
            <a:off x="9009577" y="4292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1342850" y="1093075"/>
            <a:ext cx="4767900" cy="386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50" y="1199225"/>
            <a:ext cx="4549578" cy="3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"/>
          <p:cNvSpPr txBox="1"/>
          <p:nvPr>
            <p:ph type="title"/>
          </p:nvPr>
        </p:nvSpPr>
        <p:spPr>
          <a:xfrm>
            <a:off x="1353250" y="4110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489" name="Google Shape;489;p2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29"/>
          <p:cNvSpPr txBox="1"/>
          <p:nvPr/>
        </p:nvSpPr>
        <p:spPr>
          <a:xfrm>
            <a:off x="1349250" y="1406775"/>
            <a:ext cx="6445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From both the train and test datasets, we have removed the unnecessary features which doesn’t majorly affect the classification.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Categorical features </a:t>
            </a:r>
            <a:r>
              <a:rPr lang="en" sz="175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 the NSL-KDD dataset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Service 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Protocol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Flag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Before training, testing the models these categorical data were transformed into integer types using the Ordinal Encoding technique.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 txBox="1"/>
          <p:nvPr>
            <p:ph type="title"/>
          </p:nvPr>
        </p:nvSpPr>
        <p:spPr>
          <a:xfrm>
            <a:off x="1334450" y="577550"/>
            <a:ext cx="6475200" cy="113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commonly used machine learning techniques in today’s ids</a:t>
            </a:r>
            <a:endParaRPr/>
          </a:p>
        </p:txBody>
      </p:sp>
      <p:sp>
        <p:nvSpPr>
          <p:cNvPr id="496" name="Google Shape;496;p30"/>
          <p:cNvSpPr txBox="1"/>
          <p:nvPr>
            <p:ph idx="1" type="body"/>
          </p:nvPr>
        </p:nvSpPr>
        <p:spPr>
          <a:xfrm>
            <a:off x="1334450" y="18398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Decision Trees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Random Forest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KNN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Naive Bayes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Ensembling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Deep Learning algorithms</a:t>
            </a:r>
            <a:endParaRPr/>
          </a:p>
        </p:txBody>
      </p:sp>
      <p:sp>
        <p:nvSpPr>
          <p:cNvPr id="497" name="Google Shape;497;p3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1"/>
          <p:cNvSpPr txBox="1"/>
          <p:nvPr>
            <p:ph type="title"/>
          </p:nvPr>
        </p:nvSpPr>
        <p:spPr>
          <a:xfrm>
            <a:off x="1334450" y="805875"/>
            <a:ext cx="72180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503" name="Google Shape;503;p3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391275"/>
            <a:ext cx="3851998" cy="192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200" y="2391275"/>
            <a:ext cx="3929724" cy="19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>
            <p:ph type="ctrTitle"/>
          </p:nvPr>
        </p:nvSpPr>
        <p:spPr>
          <a:xfrm>
            <a:off x="658850" y="442725"/>
            <a:ext cx="7426800" cy="7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What is an intrusion detection System</a:t>
            </a:r>
            <a:r>
              <a:rPr lang="en" sz="4200"/>
              <a:t>?</a:t>
            </a:r>
            <a:endParaRPr sz="4200"/>
          </a:p>
        </p:txBody>
      </p:sp>
      <p:sp>
        <p:nvSpPr>
          <p:cNvPr id="380" name="Google Shape;380;p14"/>
          <p:cNvSpPr txBox="1"/>
          <p:nvPr>
            <p:ph idx="1" type="subTitle"/>
          </p:nvPr>
        </p:nvSpPr>
        <p:spPr>
          <a:xfrm>
            <a:off x="658850" y="1457125"/>
            <a:ext cx="8277000" cy="7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An Intrusion Detection System (IDS) is a monitoring system that detects suspicious activities and generates alerts when they are detected.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1" name="Google Shape;3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786" y="2270850"/>
            <a:ext cx="4617124" cy="24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/>
          <p:nvPr>
            <p:ph type="title"/>
          </p:nvPr>
        </p:nvSpPr>
        <p:spPr>
          <a:xfrm>
            <a:off x="1334400" y="41850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11" name="Google Shape;511;p3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2" name="Google Shape;5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50" y="1345175"/>
            <a:ext cx="4437975" cy="33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518" name="Google Shape;518;p33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9" name="Google Shape;5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100" y="1449950"/>
            <a:ext cx="6657794" cy="34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and advantages observed by us</a:t>
            </a:r>
            <a:endParaRPr/>
          </a:p>
        </p:txBody>
      </p:sp>
      <p:sp>
        <p:nvSpPr>
          <p:cNvPr id="525" name="Google Shape;525;p34"/>
          <p:cNvSpPr txBox="1"/>
          <p:nvPr>
            <p:ph idx="1" type="body"/>
          </p:nvPr>
        </p:nvSpPr>
        <p:spPr>
          <a:xfrm>
            <a:off x="1334450" y="1513150"/>
            <a:ext cx="6475200" cy="300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KNN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KNN algorithm is not good for such a large dataset.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Finding a correct k value is also a very hard task.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Naive Bayes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assumption that all features are independent is not usually the case in real life.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So, it got high bias.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Decision Trees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They perform good with large volumes of datasets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They are able to handle both numerical and categorical data.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Decision trees provide a clear understanding of which variables are most important for classification.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Although It performs well there might be some overfitting.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35"/>
          <p:cNvGrpSpPr/>
          <p:nvPr/>
        </p:nvGrpSpPr>
        <p:grpSpPr>
          <a:xfrm>
            <a:off x="3292451" y="159043"/>
            <a:ext cx="5259934" cy="2754851"/>
            <a:chOff x="2349926" y="213543"/>
            <a:chExt cx="5259934" cy="2754851"/>
          </a:xfrm>
        </p:grpSpPr>
        <p:sp>
          <p:nvSpPr>
            <p:cNvPr id="532" name="Google Shape;532;p35"/>
            <p:cNvSpPr/>
            <p:nvPr/>
          </p:nvSpPr>
          <p:spPr>
            <a:xfrm>
              <a:off x="4239293" y="1522783"/>
              <a:ext cx="351417" cy="335544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35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534" name="Google Shape;534;p35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rect b="b" l="l" r="r" t="t"/>
                <a:pathLst>
                  <a:path extrusionOk="0" h="8476" w="8475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rect b="b" l="l" r="r" t="t"/>
                <a:pathLst>
                  <a:path extrusionOk="0" h="16365" w="16364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6" name="Google Shape;536;p35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537" name="Google Shape;537;p35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rect b="b" l="l" r="r" t="t"/>
                <a:pathLst>
                  <a:path extrusionOk="0" h="17733" w="17732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rect b="b" l="l" r="r" t="t"/>
                <a:pathLst>
                  <a:path extrusionOk="0" h="2932" w="2932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rect b="b" l="l" r="r" t="t"/>
                <a:pathLst>
                  <a:path extrusionOk="0" h="1881" w="1881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rect b="b" l="l" r="r" t="t"/>
                <a:pathLst>
                  <a:path extrusionOk="0" h="1882" w="1882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" name="Google Shape;541;p35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35"/>
          <p:cNvSpPr txBox="1"/>
          <p:nvPr>
            <p:ph idx="4294967295" type="ctrTitle"/>
          </p:nvPr>
        </p:nvSpPr>
        <p:spPr>
          <a:xfrm>
            <a:off x="1334450" y="1100647"/>
            <a:ext cx="4676400" cy="2125500"/>
          </a:xfrm>
          <a:prstGeom prst="rect">
            <a:avLst/>
          </a:prstGeom>
          <a:effectLst>
            <a:outerShdw blurRad="242888" rotWithShape="0" algn="bl">
              <a:schemeClr val="lt1">
                <a:alpha val="73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Ensemble learning</a:t>
            </a:r>
            <a:endParaRPr sz="8000"/>
          </a:p>
        </p:txBody>
      </p:sp>
      <p:sp>
        <p:nvSpPr>
          <p:cNvPr id="546" name="Google Shape;546;p3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35"/>
          <p:cNvSpPr txBox="1"/>
          <p:nvPr>
            <p:ph idx="4294967295" type="subTitle"/>
          </p:nvPr>
        </p:nvSpPr>
        <p:spPr>
          <a:xfrm>
            <a:off x="1334450" y="3633563"/>
            <a:ext cx="4676400" cy="6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aira Semi Condensed"/>
                <a:ea typeface="Saira Semi Condensed"/>
                <a:cs typeface="Saira Semi Condensed"/>
                <a:sym typeface="Saira Semi Condensed"/>
              </a:rPr>
              <a:t>We have incorporated ensemble learning to increase model accuracy</a:t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6"/>
          <p:cNvSpPr txBox="1"/>
          <p:nvPr>
            <p:ph type="title"/>
          </p:nvPr>
        </p:nvSpPr>
        <p:spPr>
          <a:xfrm>
            <a:off x="1334450" y="98022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553" name="Google Shape;553;p36"/>
          <p:cNvSpPr txBox="1"/>
          <p:nvPr>
            <p:ph idx="1" type="body"/>
          </p:nvPr>
        </p:nvSpPr>
        <p:spPr>
          <a:xfrm>
            <a:off x="1334450" y="2036225"/>
            <a:ext cx="6475200" cy="20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various types of ensemble techniques such as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Bagging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Boosting algorithm</a:t>
            </a:r>
            <a:endParaRPr/>
          </a:p>
        </p:txBody>
      </p:sp>
      <p:sp>
        <p:nvSpPr>
          <p:cNvPr id="554" name="Google Shape;554;p3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  <p:sp>
        <p:nvSpPr>
          <p:cNvPr id="560" name="Google Shape;560;p3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975" y="1457425"/>
            <a:ext cx="4841525" cy="32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  <p:sp>
        <p:nvSpPr>
          <p:cNvPr id="567" name="Google Shape;567;p38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Bagging technique with base estimator as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Decision Tree Classifier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KNN Classifier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Naive Bayes Classifier</a:t>
            </a:r>
            <a:endParaRPr/>
          </a:p>
        </p:txBody>
      </p:sp>
      <p:sp>
        <p:nvSpPr>
          <p:cNvPr id="568" name="Google Shape;568;p3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NSL KDD</a:t>
            </a:r>
            <a:endParaRPr/>
          </a:p>
        </p:txBody>
      </p:sp>
      <p:graphicFrame>
        <p:nvGraphicFramePr>
          <p:cNvPr id="574" name="Google Shape;574;p39"/>
          <p:cNvGraphicFramePr/>
          <p:nvPr/>
        </p:nvGraphicFramePr>
        <p:xfrm>
          <a:off x="1334400" y="1716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{0C945843-AAA3-41F9-AD5C-B755AAC704D0}</a:tableStyleId>
              </a:tblPr>
              <a:tblGrid>
                <a:gridCol w="1664025"/>
                <a:gridCol w="1664025"/>
                <a:gridCol w="1664025"/>
                <a:gridCol w="1664025"/>
              </a:tblGrid>
              <a:tr h="6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Classifier</a:t>
                      </a:r>
                      <a:endParaRPr b="1" sz="18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Validation Score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Accuracy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Bagging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Decision Tree Classifier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99.6</a:t>
                      </a:r>
                      <a:endParaRPr b="1" sz="2200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98.8</a:t>
                      </a:r>
                      <a:endParaRPr b="1" sz="1800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99.1</a:t>
                      </a:r>
                      <a:endParaRPr b="1" sz="145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KNN Classifier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99.3</a:t>
                      </a:r>
                      <a:endParaRPr b="1" sz="1800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98.9</a:t>
                      </a:r>
                      <a:endParaRPr b="1" sz="1800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98.9</a:t>
                      </a:r>
                      <a:endParaRPr b="1" sz="1800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Naive Bayes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Classifier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72.2</a:t>
                      </a:r>
                      <a:endParaRPr sz="14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72.2</a:t>
                      </a:r>
                      <a:endParaRPr sz="14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98.3</a:t>
                      </a:r>
                      <a:endParaRPr b="1" sz="145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5" name="Google Shape;575;p3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581" name="Google Shape;581;p4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40"/>
          <p:cNvSpPr txBox="1"/>
          <p:nvPr/>
        </p:nvSpPr>
        <p:spPr>
          <a:xfrm>
            <a:off x="1243550" y="1593775"/>
            <a:ext cx="6657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aira SemiCondensed Light"/>
              <a:buChar char="-"/>
            </a:pPr>
            <a:r>
              <a:rPr lang="en" sz="19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Bagging is a completely data-specific algorithm. </a:t>
            </a:r>
            <a:endParaRPr sz="19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aira SemiCondensed Light"/>
              <a:buChar char="-"/>
            </a:pPr>
            <a:r>
              <a:rPr lang="en" sz="19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The bagging technique reduces model over-fitting. It also performs well on high-dimensional data.</a:t>
            </a:r>
            <a:endParaRPr sz="19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selection</a:t>
            </a:r>
            <a:endParaRPr/>
          </a:p>
        </p:txBody>
      </p:sp>
      <p:sp>
        <p:nvSpPr>
          <p:cNvPr id="588" name="Google Shape;588;p41"/>
          <p:cNvSpPr txBox="1"/>
          <p:nvPr>
            <p:ph idx="1" type="body"/>
          </p:nvPr>
        </p:nvSpPr>
        <p:spPr>
          <a:xfrm>
            <a:off x="1334450" y="1513150"/>
            <a:ext cx="6475200" cy="3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We have used </a:t>
            </a:r>
            <a:r>
              <a:rPr b="1"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CSE-CIC-IDS 2018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 Dataset for our analysis.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The most recent big data, openly accessible intrusion detection dataset that covers a variety of attacking methods is the </a:t>
            </a:r>
            <a:r>
              <a:rPr b="1"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CIC-IDS 2018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 dataset.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50 terminals made up the attacking infrastructure, and 30 servers and 420 computers were present in the compromised businesses.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This dataset contained the AWS network and machine log files' collected traffic with 80 features that were extracted using 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CIC FlowMeter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-V3.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89" name="Google Shape;589;p4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/>
          <p:nvPr>
            <p:ph type="title"/>
          </p:nvPr>
        </p:nvSpPr>
        <p:spPr>
          <a:xfrm>
            <a:off x="1353250" y="4110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87" name="Google Shape;387;p15"/>
          <p:cNvSpPr txBox="1"/>
          <p:nvPr>
            <p:ph idx="12" type="sldNum"/>
          </p:nvPr>
        </p:nvSpPr>
        <p:spPr>
          <a:xfrm>
            <a:off x="9009577" y="4292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15"/>
          <p:cNvSpPr txBox="1"/>
          <p:nvPr>
            <p:ph idx="1" type="body"/>
          </p:nvPr>
        </p:nvSpPr>
        <p:spPr>
          <a:xfrm>
            <a:off x="1334400" y="1190950"/>
            <a:ext cx="6475200" cy="13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Building and comparing Intrusion Detection System implementations using various Machine Learning Models that inspects network traffic and predicts various harmful cyber attacks.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2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</a:t>
            </a:r>
            <a:endParaRPr/>
          </a:p>
        </p:txBody>
      </p:sp>
      <p:sp>
        <p:nvSpPr>
          <p:cNvPr id="595" name="Google Shape;595;p42"/>
          <p:cNvSpPr txBox="1"/>
          <p:nvPr>
            <p:ph idx="1" type="body"/>
          </p:nvPr>
        </p:nvSpPr>
        <p:spPr>
          <a:xfrm>
            <a:off x="1334450" y="1763775"/>
            <a:ext cx="6475200" cy="27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Every day, the dataset has been organised. Raw data was recorded for each day, including each machine's event logs for Windows and Ubuntu and network traffic (Pcaps).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Hence, the 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dataset is heavily imbalanced and not usable for analysis.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So, we looked at the data that was gathered each day, and we selected the labels that contained the different types of attacks from the data obtained on all days.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96" name="Google Shape;596;p4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3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2" name="Google Shape;6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863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100" y="152400"/>
            <a:ext cx="4000500" cy="3931674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3"/>
          <p:cNvSpPr txBox="1"/>
          <p:nvPr>
            <p:ph idx="1" type="body"/>
          </p:nvPr>
        </p:nvSpPr>
        <p:spPr>
          <a:xfrm>
            <a:off x="675625" y="4282600"/>
            <a:ext cx="3544500" cy="5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Day 1 Labels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05" name="Google Shape;605;p43"/>
          <p:cNvSpPr txBox="1"/>
          <p:nvPr>
            <p:ph idx="1" type="body"/>
          </p:nvPr>
        </p:nvSpPr>
        <p:spPr>
          <a:xfrm>
            <a:off x="5219100" y="4391425"/>
            <a:ext cx="3544500" cy="5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Day 2 Labels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Google Shape;6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4267200" cy="320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419600" cy="4140562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4"/>
          <p:cNvSpPr txBox="1"/>
          <p:nvPr>
            <p:ph idx="1" type="body"/>
          </p:nvPr>
        </p:nvSpPr>
        <p:spPr>
          <a:xfrm>
            <a:off x="5219100" y="4391425"/>
            <a:ext cx="3544500" cy="5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Day 9 Labels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14" name="Google Shape;614;p44"/>
          <p:cNvSpPr txBox="1"/>
          <p:nvPr>
            <p:ph idx="1" type="body"/>
          </p:nvPr>
        </p:nvSpPr>
        <p:spPr>
          <a:xfrm>
            <a:off x="589950" y="4489350"/>
            <a:ext cx="3544500" cy="5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Day 3 Labels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</a:t>
            </a:r>
            <a:endParaRPr/>
          </a:p>
        </p:txBody>
      </p:sp>
      <p:sp>
        <p:nvSpPr>
          <p:cNvPr id="620" name="Google Shape;620;p45"/>
          <p:cNvSpPr txBox="1"/>
          <p:nvPr>
            <p:ph idx="1" type="body"/>
          </p:nvPr>
        </p:nvSpPr>
        <p:spPr>
          <a:xfrm>
            <a:off x="1334400" y="1752875"/>
            <a:ext cx="6475200" cy="271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Since the total number of data points in the dataset is very huge, Undersampling is to be done.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We found out that the least non-negligible 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number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 of attacks recorded is </a:t>
            </a:r>
            <a:r>
              <a:rPr b="1"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10,990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 data points.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Hence, we undersampled all the non-negligible attack labels to the same number.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Therefore, the size of our dataset after preprocessing is </a:t>
            </a:r>
            <a:r>
              <a:rPr b="1"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(98910x78)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21" name="Google Shape;621;p4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Google Shape;6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75" y="108975"/>
            <a:ext cx="459105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6"/>
          <p:cNvSpPr txBox="1"/>
          <p:nvPr>
            <p:ph idx="1" type="body"/>
          </p:nvPr>
        </p:nvSpPr>
        <p:spPr>
          <a:xfrm>
            <a:off x="4860150" y="773700"/>
            <a:ext cx="3966600" cy="37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The balanced dataset after performing undersampling contains the following attack labels: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●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Benign(Normal)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●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Bot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●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DoS attacks-GoldenEye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●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DoS attacks-Hulk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●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DoS attacks-SlowHTTPTest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●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FTP-BruteForce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●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SSH-BruteForce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●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Infilt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e</a:t>
            </a: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ration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634" name="Google Shape;634;p47"/>
          <p:cNvSpPr txBox="1"/>
          <p:nvPr>
            <p:ph idx="1" type="body"/>
          </p:nvPr>
        </p:nvSpPr>
        <p:spPr>
          <a:xfrm>
            <a:off x="1334400" y="1752875"/>
            <a:ext cx="6475200" cy="197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We have obtained Correlation matrix for the features.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We have found out that 24 features are highly correlated with other features. ( Threshold value : 0.7 ).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So, we have dropped them from the data.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ira Semi Condensed"/>
              <a:buChar char="⩥"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We then standardized the remaining features using standard scaler.</a:t>
            </a:r>
            <a:endParaRPr sz="2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35" name="Google Shape;635;p4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1" name="Google Shape;6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38" y="1"/>
            <a:ext cx="6305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9"/>
          <p:cNvSpPr txBox="1"/>
          <p:nvPr>
            <p:ph type="title"/>
          </p:nvPr>
        </p:nvSpPr>
        <p:spPr>
          <a:xfrm>
            <a:off x="1353250" y="4110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NORMALising</a:t>
            </a:r>
            <a:endParaRPr/>
          </a:p>
        </p:txBody>
      </p:sp>
      <p:sp>
        <p:nvSpPr>
          <p:cNvPr id="647" name="Google Shape;647;p4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49"/>
          <p:cNvSpPr txBox="1"/>
          <p:nvPr/>
        </p:nvSpPr>
        <p:spPr>
          <a:xfrm>
            <a:off x="1349250" y="1406775"/>
            <a:ext cx="644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From both the train and test datasets, we have removed the unnecessary features which doesn’t majorly affect the classification.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Then, all the features of the dataset were normalized using Standard Scalar from sklearn.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0"/>
          <p:cNvSpPr txBox="1"/>
          <p:nvPr>
            <p:ph type="title"/>
          </p:nvPr>
        </p:nvSpPr>
        <p:spPr>
          <a:xfrm>
            <a:off x="1353250" y="4110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654" name="Google Shape;654;p5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50"/>
          <p:cNvSpPr txBox="1"/>
          <p:nvPr/>
        </p:nvSpPr>
        <p:spPr>
          <a:xfrm>
            <a:off x="1349250" y="1406775"/>
            <a:ext cx="64455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We have used 3 models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Decision Trees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Random Forest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Saira Semi Condensed"/>
              <a:buChar char="-"/>
            </a:pPr>
            <a:r>
              <a:rPr lang="en" sz="175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Support Vector Machine</a:t>
            </a:r>
            <a:endParaRPr sz="175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CSE CIC </a:t>
            </a:r>
            <a:r>
              <a:rPr lang="en"/>
              <a:t>IDS 2018</a:t>
            </a:r>
            <a:endParaRPr/>
          </a:p>
        </p:txBody>
      </p:sp>
      <p:graphicFrame>
        <p:nvGraphicFramePr>
          <p:cNvPr id="661" name="Google Shape;661;p51"/>
          <p:cNvGraphicFramePr/>
          <p:nvPr/>
        </p:nvGraphicFramePr>
        <p:xfrm>
          <a:off x="1334400" y="1716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{0C945843-AAA3-41F9-AD5C-B755AAC704D0}</a:tableStyleId>
              </a:tblPr>
              <a:tblGrid>
                <a:gridCol w="1664025"/>
                <a:gridCol w="1664025"/>
                <a:gridCol w="1664025"/>
              </a:tblGrid>
              <a:tr h="6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Classifier</a:t>
                      </a:r>
                      <a:endParaRPr b="1" sz="18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Validation Score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Accuracy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Decision Tree Classifier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0.8506</a:t>
                      </a:r>
                      <a:endParaRPr b="1" sz="2200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0.849</a:t>
                      </a:r>
                      <a:endParaRPr sz="1800">
                        <a:solidFill>
                          <a:schemeClr val="dk1"/>
                        </a:solidFill>
                        <a:latin typeface="Saira SemiCondensed Light"/>
                        <a:ea typeface="Saira SemiCondensed Light"/>
                        <a:cs typeface="Saira SemiCondensed Light"/>
                        <a:sym typeface="Saira SemiCondensed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SVM Classifier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0.852</a:t>
                      </a:r>
                      <a:endParaRPr b="1" sz="1800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0.854</a:t>
                      </a:r>
                      <a:endParaRPr b="1" sz="1800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Random Forest</a:t>
                      </a:r>
                      <a:endParaRPr b="1" sz="1500">
                        <a:solidFill>
                          <a:schemeClr val="accen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0.842</a:t>
                      </a:r>
                      <a:endParaRPr sz="14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0.843</a:t>
                      </a:r>
                      <a:endParaRPr sz="14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2" name="Google Shape;662;p5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/>
          <p:nvPr>
            <p:ph type="title"/>
          </p:nvPr>
        </p:nvSpPr>
        <p:spPr>
          <a:xfrm>
            <a:off x="1334400" y="4135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94" name="Google Shape;394;p1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5" name="Google Shape;395;p16"/>
          <p:cNvGraphicFramePr/>
          <p:nvPr/>
        </p:nvGraphicFramePr>
        <p:xfrm>
          <a:off x="818325" y="117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{87B308BF-CBEE-4CF3-AD26-E83CBBA9C2BF}</a:tableStyleId>
              </a:tblPr>
              <a:tblGrid>
                <a:gridCol w="674075"/>
                <a:gridCol w="2671875"/>
                <a:gridCol w="616625"/>
                <a:gridCol w="1859725"/>
                <a:gridCol w="1783400"/>
              </a:tblGrid>
              <a:tr h="56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PaperNo.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Paper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Methodology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Future Work/ Challenges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2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Leevy, J. L., &amp; Khoshgoftaar, T. M. A survey and analysis of intrusion detection models based on cse-cic-ids 2018 big data. Journal of Big Data, 7(1), 1-19.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This paper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analyzes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Evaluation metrics of some of  the papers which used CIC-IDS dataset.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They analyzed only theoretically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without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actually analyzing dataset.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2"/>
          <p:cNvSpPr txBox="1"/>
          <p:nvPr>
            <p:ph type="title"/>
          </p:nvPr>
        </p:nvSpPr>
        <p:spPr>
          <a:xfrm>
            <a:off x="1334400" y="53342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Roadmap</a:t>
            </a:r>
            <a:endParaRPr/>
          </a:p>
        </p:txBody>
      </p:sp>
      <p:sp>
        <p:nvSpPr>
          <p:cNvPr id="668" name="Google Shape;668;p5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2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1" name="Google Shape;671;p52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672" name="Google Shape;672;p5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673" name="Google Shape;673;p5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1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674" name="Google Shape;674;p52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75" name="Google Shape;675;p5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676" name="Google Shape;676;p5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3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677" name="Google Shape;677;p52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78" name="Google Shape;678;p5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679" name="Google Shape;679;p5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5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680" name="Google Shape;680;p52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81" name="Google Shape;681;p5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682" name="Google Shape;682;p5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6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683" name="Google Shape;683;p52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84" name="Google Shape;684;p5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685" name="Google Shape;685;p5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4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686" name="Google Shape;686;p52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87" name="Google Shape;687;p5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688" name="Google Shape;688;p5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2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sp>
        <p:nvSpPr>
          <p:cNvPr id="689" name="Google Shape;689;p52"/>
          <p:cNvSpPr txBox="1"/>
          <p:nvPr/>
        </p:nvSpPr>
        <p:spPr>
          <a:xfrm>
            <a:off x="1379850" y="1368800"/>
            <a:ext cx="158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Literature review and learning about IDS</a:t>
            </a:r>
            <a:endParaRPr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90" name="Google Shape;690;p52"/>
          <p:cNvSpPr txBox="1"/>
          <p:nvPr/>
        </p:nvSpPr>
        <p:spPr>
          <a:xfrm>
            <a:off x="4252760" y="4216000"/>
            <a:ext cx="1584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Testing the model and observing the results</a:t>
            </a:r>
            <a:endParaRPr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91" name="Google Shape;691;p52"/>
          <p:cNvSpPr txBox="1"/>
          <p:nvPr/>
        </p:nvSpPr>
        <p:spPr>
          <a:xfrm>
            <a:off x="2329100" y="42674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Finalizing a dataset to build the model</a:t>
            </a:r>
            <a:endParaRPr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92" name="Google Shape;692;p52"/>
          <p:cNvSpPr txBox="1"/>
          <p:nvPr/>
        </p:nvSpPr>
        <p:spPr>
          <a:xfrm>
            <a:off x="3407930" y="142632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Implementation of the model</a:t>
            </a:r>
            <a:endParaRPr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93" name="Google Shape;693;p52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Ensembling the dataset and using optimizers</a:t>
            </a:r>
            <a:endParaRPr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94" name="Google Shape;694;p52"/>
          <p:cNvSpPr txBox="1"/>
          <p:nvPr/>
        </p:nvSpPr>
        <p:spPr>
          <a:xfrm>
            <a:off x="6690900" y="4173650"/>
            <a:ext cx="11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Future work</a:t>
            </a:r>
            <a:endParaRPr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3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700" name="Google Shape;700;p53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Implementing Deep Learning Techniques to solve the IDS problem and comparing with the existing Machine Learning Models.</a:t>
            </a:r>
            <a:endParaRPr/>
          </a:p>
        </p:txBody>
      </p:sp>
      <p:sp>
        <p:nvSpPr>
          <p:cNvPr id="701" name="Google Shape;701;p53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4"/>
          <p:cNvSpPr txBox="1"/>
          <p:nvPr>
            <p:ph idx="1" type="body"/>
          </p:nvPr>
        </p:nvSpPr>
        <p:spPr>
          <a:xfrm>
            <a:off x="1991850" y="701550"/>
            <a:ext cx="5160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4200">
                <a:latin typeface="Bebas Neue"/>
                <a:ea typeface="Bebas Neue"/>
                <a:cs typeface="Bebas Neue"/>
                <a:sym typeface="Bebas Neue"/>
              </a:rPr>
              <a:t>references</a:t>
            </a:r>
            <a:endParaRPr sz="4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7" name="Google Shape;707;p5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8" name="Google Shape;708;p54"/>
          <p:cNvSpPr txBox="1"/>
          <p:nvPr/>
        </p:nvSpPr>
        <p:spPr>
          <a:xfrm>
            <a:off x="621150" y="1521450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Ahmad, Zeeshan, et al. "</a:t>
            </a:r>
            <a:r>
              <a:rPr i="1" lang="en">
                <a:solidFill>
                  <a:srgbClr val="FFFFFF"/>
                </a:solidFill>
              </a:rPr>
              <a:t>Network intrusion detection system: A systematic study of machine learning and deep learning approaches</a:t>
            </a:r>
            <a:r>
              <a:rPr lang="en">
                <a:solidFill>
                  <a:srgbClr val="FFFFFF"/>
                </a:solidFill>
              </a:rPr>
              <a:t>." Transactions on Emerging Telecommunications Technologies 32.1 (2021): e4150.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>
              <a:solidFill>
                <a:srgbClr val="00FFC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C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Kovarasan, Rajesh Kambattan, and Manimegalai Rajkumar. "</a:t>
            </a:r>
            <a:r>
              <a:rPr i="1" lang="en">
                <a:solidFill>
                  <a:srgbClr val="FFFFFF"/>
                </a:solidFill>
              </a:rPr>
              <a:t>An effective intrusion detection system using flawless feature selection, outlier detection and classification</a:t>
            </a:r>
            <a:r>
              <a:rPr lang="en">
                <a:solidFill>
                  <a:srgbClr val="FFFFFF"/>
                </a:solidFill>
              </a:rPr>
              <a:t>." Progress in Advanced Computing and Intelligent Engineering. Springer, Singapore, 2019. 203-213.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Kanimozhi, V., &amp; Jacob, T. P. (2019, April). Artificial intelligence based network intrusion detection with hyper-parameter optimization tuning on the realistic cyber dataset CSE-CIC-IDS 2018 using cloud computing. In 2019 international conference on communication and signal processing (ICCSP) (pp. 0033-0036). IEEE.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5"/>
          <p:cNvSpPr txBox="1"/>
          <p:nvPr>
            <p:ph idx="1" type="body"/>
          </p:nvPr>
        </p:nvSpPr>
        <p:spPr>
          <a:xfrm>
            <a:off x="1991850" y="701550"/>
            <a:ext cx="5160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4200">
                <a:latin typeface="Bebas Neue"/>
                <a:ea typeface="Bebas Neue"/>
                <a:cs typeface="Bebas Neue"/>
                <a:sym typeface="Bebas Neue"/>
              </a:rPr>
              <a:t>references</a:t>
            </a:r>
            <a:endParaRPr sz="4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4" name="Google Shape;714;p5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55"/>
          <p:cNvSpPr txBox="1"/>
          <p:nvPr/>
        </p:nvSpPr>
        <p:spPr>
          <a:xfrm>
            <a:off x="621150" y="1521450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naheim"/>
              <a:buChar char="●"/>
            </a:pPr>
            <a:r>
              <a:rPr lang="en">
                <a:solidFill>
                  <a:schemeClr val="dk1"/>
                </a:solidFill>
              </a:rPr>
              <a:t>Farhan, R. I., Maolood, A. T., &amp; Hassan, N. (2020). </a:t>
            </a:r>
            <a:r>
              <a:rPr i="1" lang="en">
                <a:solidFill>
                  <a:schemeClr val="dk1"/>
                </a:solidFill>
              </a:rPr>
              <a:t>Performance analysis of flow-based attacks detection on CSE-CIC-IDS 2018 dataset using deep learning.</a:t>
            </a:r>
            <a:r>
              <a:rPr lang="en">
                <a:solidFill>
                  <a:schemeClr val="dk1"/>
                </a:solidFill>
              </a:rPr>
              <a:t> Indones. J. Electr. Eng. Comput. Sci, 20(3), 1413-1418.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Link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Seth, S., Chahal, K. K., &amp; Singh, G. (2021). </a:t>
            </a:r>
            <a:r>
              <a:rPr i="1" lang="en" sz="1300">
                <a:solidFill>
                  <a:srgbClr val="FFFFFF"/>
                </a:solidFill>
              </a:rPr>
              <a:t>A novel ensemble framework for an intelligent intrusion detection system</a:t>
            </a:r>
            <a:r>
              <a:rPr lang="en" sz="1300">
                <a:solidFill>
                  <a:srgbClr val="FFFFFF"/>
                </a:solidFill>
              </a:rPr>
              <a:t>. IEEE Access, 9, 138451-138467.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Leevy, J. L., &amp; Khoshgoftaar, T. M. (2020). </a:t>
            </a:r>
            <a:r>
              <a:rPr i="1" lang="en">
                <a:solidFill>
                  <a:schemeClr val="dk1"/>
                </a:solidFill>
              </a:rPr>
              <a:t>A survey and analysis of intrusion detection models based on cse-cic-ids 2018 big data</a:t>
            </a:r>
            <a:r>
              <a:rPr lang="en">
                <a:solidFill>
                  <a:schemeClr val="dk1"/>
                </a:solidFill>
              </a:rPr>
              <a:t>. Journal of Big Data, 7(1), 1-19.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6"/>
          <p:cNvSpPr txBox="1"/>
          <p:nvPr>
            <p:ph type="title"/>
          </p:nvPr>
        </p:nvSpPr>
        <p:spPr>
          <a:xfrm>
            <a:off x="931250" y="1939700"/>
            <a:ext cx="3634800" cy="110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details</a:t>
            </a:r>
            <a:endParaRPr/>
          </a:p>
        </p:txBody>
      </p:sp>
      <p:sp>
        <p:nvSpPr>
          <p:cNvPr id="721" name="Google Shape;721;p5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56"/>
          <p:cNvSpPr txBox="1"/>
          <p:nvPr/>
        </p:nvSpPr>
        <p:spPr>
          <a:xfrm>
            <a:off x="4685825" y="887650"/>
            <a:ext cx="4090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S. Sai Tarun         S20190010157</a:t>
            </a:r>
            <a:endParaRPr b="1" sz="22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P. Sree Charan    S20190010146</a:t>
            </a:r>
            <a:endParaRPr b="1" sz="22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L. Kranthi Kusal  S20190010107</a:t>
            </a:r>
            <a:endParaRPr b="1" sz="22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7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</a:t>
            </a:r>
            <a:endParaRPr sz="1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"/>
          <p:cNvSpPr txBox="1"/>
          <p:nvPr>
            <p:ph type="title"/>
          </p:nvPr>
        </p:nvSpPr>
        <p:spPr>
          <a:xfrm>
            <a:off x="1334400" y="4135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401" name="Google Shape;401;p1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2" name="Google Shape;402;p17"/>
          <p:cNvGraphicFramePr/>
          <p:nvPr/>
        </p:nvGraphicFramePr>
        <p:xfrm>
          <a:off x="818325" y="117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{87B308BF-CBEE-4CF3-AD26-E83CBBA9C2BF}</a:tableStyleId>
              </a:tblPr>
              <a:tblGrid>
                <a:gridCol w="674075"/>
                <a:gridCol w="2671875"/>
                <a:gridCol w="616625"/>
                <a:gridCol w="1859725"/>
                <a:gridCol w="1783400"/>
              </a:tblGrid>
              <a:tr h="56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PaperNo.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Paper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Methodology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Challenges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2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Farhan, R. I., Maolood, A. T., &amp; Hassan, N. Performance analysis of flow-based attacks detection on CSE-CIC-IDS 2018 dataset using deep learning. Indones. J. Electr. Eng. Comput. Sci, 20(3), 1413-1418.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This paper proposes a method which is to use deep neural networks to detect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various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attack labels.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proposed model gives an accuracy of 90.25% but claims better cleaning and usage of the dataset.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/>
          <p:nvPr>
            <p:ph type="title"/>
          </p:nvPr>
        </p:nvSpPr>
        <p:spPr>
          <a:xfrm>
            <a:off x="1334400" y="4135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408" name="Google Shape;408;p1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9" name="Google Shape;409;p18"/>
          <p:cNvGraphicFramePr/>
          <p:nvPr/>
        </p:nvGraphicFramePr>
        <p:xfrm>
          <a:off x="818325" y="117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{87B308BF-CBEE-4CF3-AD26-E83CBBA9C2BF}</a:tableStyleId>
              </a:tblPr>
              <a:tblGrid>
                <a:gridCol w="674075"/>
                <a:gridCol w="2671875"/>
                <a:gridCol w="616625"/>
                <a:gridCol w="1859725"/>
                <a:gridCol w="1783400"/>
              </a:tblGrid>
              <a:tr h="56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PaperNo.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Paper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Methodology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Results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2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Kanimozhi, V., &amp; Jacob, T. P. . Artificial intelligence based network intrusion detection with hyper-parameter optimization tuning on the realistic cyber dataset CSE-CIC-IDS 2018 using cloud computing. In 2019 international conference on communication and signal processing (ICCSP) (pp. 0033-0036). IEEE.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proposed approach is to use Artificial Neural Networks algorithm to detect botnet attacks.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With the proposed method, the final accuracy obtained is 99.97 % and a better attack detection rate than the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other existing approaches for different attack categories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 As it only detects botnet attacks.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/>
          <p:nvPr>
            <p:ph type="title"/>
          </p:nvPr>
        </p:nvSpPr>
        <p:spPr>
          <a:xfrm>
            <a:off x="1353250" y="4110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selection</a:t>
            </a:r>
            <a:endParaRPr/>
          </a:p>
        </p:txBody>
      </p:sp>
      <p:sp>
        <p:nvSpPr>
          <p:cNvPr id="415" name="Google Shape;415;p19"/>
          <p:cNvSpPr txBox="1"/>
          <p:nvPr>
            <p:ph idx="12" type="sldNum"/>
          </p:nvPr>
        </p:nvSpPr>
        <p:spPr>
          <a:xfrm>
            <a:off x="9009577" y="4292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19"/>
          <p:cNvSpPr txBox="1"/>
          <p:nvPr/>
        </p:nvSpPr>
        <p:spPr>
          <a:xfrm>
            <a:off x="600125" y="1080000"/>
            <a:ext cx="5513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naheim"/>
              <a:buChar char="-"/>
            </a:pP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We have used </a:t>
            </a:r>
            <a:r>
              <a:rPr b="1"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NSL-KDD</a:t>
            </a: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Dataset, Which is an iteration of KDD-CUP’99 Dataset.</a:t>
            </a:r>
            <a:endParaRPr sz="18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Semi Condensed"/>
              <a:buChar char="-"/>
            </a:pP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 comparison to the original KDD data set, the NSL-KDD data set provides the following advantages:</a:t>
            </a:r>
            <a:endParaRPr sz="18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Semi Condensed"/>
              <a:buChar char="●"/>
            </a:pP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The train set does not contain any redundant records, so the classifiers will not be skewed towards more frequent records.</a:t>
            </a:r>
            <a:endParaRPr sz="18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Semi Condensed"/>
              <a:buChar char="●"/>
            </a:pPr>
            <a:r>
              <a:rPr lang="en" sz="180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There are no duplicate records in the suggested test sets, thus the learners' performance is not influenced by approaches with higher detection rates on frequent records.</a:t>
            </a:r>
            <a:endParaRPr sz="18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417" name="Google Shape;4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625" y="1416825"/>
            <a:ext cx="2725975" cy="273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"/>
          <p:cNvSpPr txBox="1"/>
          <p:nvPr>
            <p:ph type="title"/>
          </p:nvPr>
        </p:nvSpPr>
        <p:spPr>
          <a:xfrm>
            <a:off x="1353250" y="4110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selection</a:t>
            </a:r>
            <a:endParaRPr/>
          </a:p>
        </p:txBody>
      </p:sp>
      <p:sp>
        <p:nvSpPr>
          <p:cNvPr id="423" name="Google Shape;423;p20"/>
          <p:cNvSpPr txBox="1"/>
          <p:nvPr>
            <p:ph idx="12" type="sldNum"/>
          </p:nvPr>
        </p:nvSpPr>
        <p:spPr>
          <a:xfrm>
            <a:off x="9009577" y="4292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20"/>
          <p:cNvSpPr txBox="1"/>
          <p:nvPr/>
        </p:nvSpPr>
        <p:spPr>
          <a:xfrm>
            <a:off x="1377000" y="1241025"/>
            <a:ext cx="6554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6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NSL-KDD dataset consists of total  </a:t>
            </a:r>
            <a:r>
              <a:rPr b="1" lang="en" sz="17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1,48,517 x 43 </a:t>
            </a:r>
            <a:r>
              <a:rPr lang="en" sz="16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rows and columns.</a:t>
            </a:r>
            <a:endParaRPr sz="16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SemiCondensed Light"/>
              <a:buChar char="-"/>
            </a:pPr>
            <a:r>
              <a:rPr lang="en" sz="16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We have then split the dataset into 70 : 30 ratio. After which we have got the train and test datasets as:</a:t>
            </a:r>
            <a:endParaRPr sz="16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aira Semi Condensed"/>
              <a:buChar char="-"/>
            </a:pPr>
            <a:r>
              <a:rPr b="1" lang="en" sz="17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1,03,961 x 43</a:t>
            </a:r>
            <a:endParaRPr b="1" sz="17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aira Semi Condensed"/>
              <a:buChar char="-"/>
            </a:pPr>
            <a:r>
              <a:rPr b="1" lang="en" sz="17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44,556 x 43</a:t>
            </a:r>
            <a:endParaRPr b="1" sz="17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</a:t>
            </a:r>
            <a:endParaRPr/>
          </a:p>
        </p:txBody>
      </p:sp>
      <p:sp>
        <p:nvSpPr>
          <p:cNvPr id="430" name="Google Shape;430;p21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Saira Semi Condensed"/>
                <a:ea typeface="Saira Semi Condensed"/>
                <a:cs typeface="Saira Semi Condensed"/>
                <a:sym typeface="Saira Semi Condensed"/>
              </a:rPr>
              <a:t>Dos &amp; DDos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Denial-of-Service (DoS) attack is an attack meant to shut down a machine or network, making it inaccessible to its intended users.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 Dos attack single system targets the victims system. In Distributed Denial of Service ( DDoS ) multiple system attacks the victims system.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431" name="Google Shape;431;p2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