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23"/>
  </p:notesMasterIdLst>
  <p:sldIdLst>
    <p:sldId id="268" r:id="rId5"/>
    <p:sldId id="258" r:id="rId6"/>
    <p:sldId id="272" r:id="rId7"/>
    <p:sldId id="271" r:id="rId8"/>
    <p:sldId id="270" r:id="rId9"/>
    <p:sldId id="275" r:id="rId10"/>
    <p:sldId id="269" r:id="rId11"/>
    <p:sldId id="274" r:id="rId12"/>
    <p:sldId id="273" r:id="rId13"/>
    <p:sldId id="277" r:id="rId14"/>
    <p:sldId id="260" r:id="rId15"/>
    <p:sldId id="278" r:id="rId16"/>
    <p:sldId id="279" r:id="rId17"/>
    <p:sldId id="281" r:id="rId18"/>
    <p:sldId id="280" r:id="rId19"/>
    <p:sldId id="262" r:id="rId20"/>
    <p:sldId id="263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A1A6D3-5BA0-4DEE-9E85-D4CC8ABEE090}" v="51" dt="2023-04-14T12:28:33.4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6E302-901B-4EC5-8063-F4475DEAA8C8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B3765-1535-41FB-A927-AAD2D1E853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5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28FFD-0EB0-4522-9904-DC2EEDA6A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9F43B-971C-4E61-C5D4-044B781A1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91CA6-2CA5-83E6-455B-8406E221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E9EF-BFD3-43EA-A868-783EE64D3026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EBA60-4BCE-C3B8-763E-C2CB61A6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BD57D-6222-61EE-FF2B-6A8641B6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22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96B9D-02AD-0AEE-CDC4-F7FF9A7A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BA5A0-9302-9D90-A2A5-32527D431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E5886-5B95-44DD-F2A7-CE0A4017D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E8C0-DCD6-4618-824E-E5B47E37F774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0050C-B75E-6E69-EDE1-BC3674443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F3E26-96DD-6F5A-8822-4D86167A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79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6446DB-4747-B4A6-AD07-2C2EBCA0D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9D62F-3E93-1732-AAF9-BBD72C6CB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4F91A-6533-8A6B-B7F5-0418A77A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133B-A04A-40C7-999B-6B964B69F57E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60E29-AED2-D5FD-43D6-4FC6FEBEB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33CFE-321E-A7A4-21D4-A32AF8B7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16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5B27E-3772-284B-E041-771F9B8F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0F8C9-48BA-65A3-D6EB-CFC5C5E63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D516B-9DE4-24B5-4937-AFA8C903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6FB9-D28B-49B1-96AA-2DC4A0B82672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00014-008B-9AB1-ADFA-0304DA98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746C6-D0B5-2370-C97C-B141C41D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95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C8B22-0CB1-19F0-67B9-35CFAF30C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20274-E400-F9CB-E2C6-5C9E5853B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9ED64-43F8-65E9-5549-1EBBC424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3742-95DB-4727-9E2D-E67133874C57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CDE1E-5F25-EC8E-6102-A387796E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0D6C5-34D0-FDDE-D23C-05D6CF713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70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4B64-9DA1-ADA1-3E6A-EF4E4FFDD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ECF35-92BE-3255-9A2F-463559E16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3CAE4-7EC1-4D09-65DE-99C471E2D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210F1-2807-5F69-99FB-8A0C0C975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C757-AC18-4BD4-B58D-C09C7F56266E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5D34E-6035-67B8-999B-EE2294A7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19F19-5821-1376-6F6F-F695B149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14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B67A8-B4F7-CCD7-8C65-669BF0D16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6ABC7-143B-112A-A3DB-2A2AA9B5B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72B0D-4B96-976D-8A14-D7450875F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7591A-6ED1-29A6-78EE-F9B6BF341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226DA-14D4-36C0-4787-DAE587756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71E283-2CCA-8D00-8D92-F2A121512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6CBA-D419-41FA-8B3E-D17E24A5F335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161BB0-4130-4B5A-C1EA-407A01705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DC97B0-16FB-122E-A0BA-90174D8F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82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D9B03-252B-3653-D57A-B97796C89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F7EECE-1C22-0C30-F34A-9CE9568D3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B8EF-695A-4D91-86E6-BD3ABF986DC6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8A0F8-DFB6-91D2-95E9-A01FF3D8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24267-658E-C3D6-3EF3-3A29CF6C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47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A5D46F-F398-3C1A-2B0C-2EFD9B178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A1DA-1075-4AB6-9AFC-9045E23C9F15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D2E69-478F-38F2-292F-F2A895E40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EBB24-0D50-3819-5E43-6F7044CB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32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81CA9-1A4D-A218-79FC-79CE307F7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CE753-FC45-FAFA-C12F-03A0D0886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64306-065F-E405-CC8F-BD6E2FE65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E1316-DC2E-528B-BD6D-7576C6BE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3360-0F07-4AD4-AAF8-61579BDE5A02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D4CA0-0657-1420-D3C7-8815E8BF3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EEDFB-3BC5-36E2-9042-030B1606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10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C98A-A8BF-FEBE-4367-E77BFF8C2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28DCB-6100-F7AC-5DF0-1D86F551D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769DA-41A8-431B-2E9C-5C1F2DED9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D7128-9FD3-54C8-1DAB-329DD123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D3E4-AEF6-4C0D-955F-4975ADE12833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4DECA-7BA5-4211-58E9-3D30E005D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27155-2661-A056-8753-77E670798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6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7D6727-054C-AF02-6462-FDD710184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F6E34-D851-31FE-C276-F8F16C91D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FE906-C6BF-87A3-2D59-271E5B63B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6B060-2D6F-430E-A017-FCCC5AF2AC19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E6339-E4FE-2521-3319-E9F4ED680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D5ECD-3BE4-A984-6003-7945A4CB6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38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32CAE7-B522-5AC3-DC7A-9C4B10E46D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56041F-E17E-A44E-BF35-BE88876FC4DC}"/>
              </a:ext>
            </a:extLst>
          </p:cNvPr>
          <p:cNvSpPr/>
          <p:nvPr/>
        </p:nvSpPr>
        <p:spPr>
          <a:xfrm>
            <a:off x="561832" y="523081"/>
            <a:ext cx="11068336" cy="581183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2741F-35BA-A7B3-F80E-475D9674D56F}"/>
              </a:ext>
            </a:extLst>
          </p:cNvPr>
          <p:cNvSpPr txBox="1"/>
          <p:nvPr/>
        </p:nvSpPr>
        <p:spPr>
          <a:xfrm>
            <a:off x="2240508" y="1667669"/>
            <a:ext cx="771098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300" b="1" dirty="0"/>
              <a:t>RFM CUSTOMER SEGMENTATION</a:t>
            </a:r>
          </a:p>
          <a:p>
            <a:pPr algn="ctr"/>
            <a:r>
              <a:rPr lang="en-CA" sz="3300" b="1" dirty="0"/>
              <a:t> &amp; </a:t>
            </a:r>
          </a:p>
          <a:p>
            <a:pPr algn="ctr"/>
            <a:r>
              <a:rPr lang="en-CA" sz="3300" b="1" dirty="0"/>
              <a:t>ML APPLICATIONS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4358EF-3523-453A-F3D9-E926CF773F9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895600" y="3894684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Sree </a:t>
            </a:r>
            <a:r>
              <a:rPr lang="en-GB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Yadlapalli</a:t>
            </a:r>
            <a:endParaRPr lang="en-GB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1029">
            <a:extLst>
              <a:ext uri="{FF2B5EF4-FFF2-40B4-BE49-F238E27FC236}">
                <a16:creationId xmlns:a16="http://schemas.microsoft.com/office/drawing/2014/main" id="{38C8CC77-23AF-4E61-6E5A-8512FBBBC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0" y="5039272"/>
            <a:ext cx="5562600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GB" sz="1600" dirty="0">
                <a:cs typeface="Times New Roman" panose="02020603050405020304" pitchFamily="18" charset="0"/>
              </a:rPr>
              <a:t>Prepared for </a:t>
            </a:r>
            <a:r>
              <a:rPr lang="en-GB" sz="1600" dirty="0" err="1">
                <a:cs typeface="Times New Roman" panose="02020603050405020304" pitchFamily="18" charset="0"/>
              </a:rPr>
              <a:t>WeCloudData</a:t>
            </a:r>
            <a:r>
              <a:rPr lang="en-GB" sz="1600" dirty="0">
                <a:cs typeface="Times New Roman" panose="02020603050405020304" pitchFamily="18" charset="0"/>
              </a:rPr>
              <a:t> Data Science Diploma</a:t>
            </a:r>
          </a:p>
          <a:p>
            <a:pPr algn="ctr">
              <a:spcBef>
                <a:spcPct val="50000"/>
              </a:spcBef>
              <a:defRPr/>
            </a:pPr>
            <a:r>
              <a:rPr lang="en-GB" sz="1600" dirty="0">
                <a:cs typeface="Times New Roman" panose="02020603050405020304" pitchFamily="18" charset="0"/>
              </a:rPr>
              <a:t>April 14</a:t>
            </a:r>
            <a:r>
              <a:rPr lang="en-GB" sz="1600" baseline="30000" dirty="0">
                <a:cs typeface="Times New Roman" panose="02020603050405020304" pitchFamily="18" charset="0"/>
              </a:rPr>
              <a:t>th</a:t>
            </a:r>
            <a:r>
              <a:rPr lang="en-GB" sz="1600" dirty="0">
                <a:cs typeface="Times New Roman" panose="02020603050405020304" pitchFamily="18" charset="0"/>
              </a:rPr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3951699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FF04B5-6848-04C5-B4F0-7F3B8BFAC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502" y="493317"/>
            <a:ext cx="4848225" cy="229552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D4D4C1C-4A19-886E-1D6B-911B83605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744" y="-358206"/>
            <a:ext cx="3324366" cy="1204368"/>
          </a:xfrm>
        </p:spPr>
        <p:txBody>
          <a:bodyPr>
            <a:normAutofit/>
          </a:bodyPr>
          <a:lstStyle/>
          <a:p>
            <a:r>
              <a:rPr lang="en-CA" sz="3500" dirty="0"/>
              <a:t>RFM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A2419E-F066-6209-B753-3B8ACA7D1B48}"/>
              </a:ext>
            </a:extLst>
          </p:cNvPr>
          <p:cNvSpPr txBox="1"/>
          <p:nvPr/>
        </p:nvSpPr>
        <p:spPr>
          <a:xfrm>
            <a:off x="3411557" y="2797264"/>
            <a:ext cx="30491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/>
              <a:t>RFM Table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EFF9AC6-0073-5FA7-C0A7-F2F717D32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281" y="269529"/>
            <a:ext cx="3975408" cy="271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31C2F6-EB99-87BC-3E08-4A4518BAC16B}"/>
              </a:ext>
            </a:extLst>
          </p:cNvPr>
          <p:cNvSpPr txBox="1"/>
          <p:nvPr/>
        </p:nvSpPr>
        <p:spPr>
          <a:xfrm>
            <a:off x="9725985" y="2985864"/>
            <a:ext cx="17605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/>
              <a:t>KNN Elbow Plot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BBF25DD5-5AA2-FE8A-4600-09A72AC00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88" y="3787898"/>
            <a:ext cx="3776035" cy="292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5BDB55-4AF1-BD99-5CAA-BEE12EE09333}"/>
              </a:ext>
            </a:extLst>
          </p:cNvPr>
          <p:cNvSpPr txBox="1"/>
          <p:nvPr/>
        </p:nvSpPr>
        <p:spPr>
          <a:xfrm>
            <a:off x="1482673" y="3557066"/>
            <a:ext cx="12282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dirty="0" err="1"/>
              <a:t>KMeans</a:t>
            </a:r>
            <a:r>
              <a:rPr lang="en-CA" sz="900" dirty="0"/>
              <a:t>(</a:t>
            </a:r>
            <a:r>
              <a:rPr lang="en-CA" sz="900" dirty="0" err="1"/>
              <a:t>n_clusters</a:t>
            </a:r>
            <a:r>
              <a:rPr lang="en-CA" sz="900" dirty="0"/>
              <a:t>=3)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7B898E3E-1AF7-E92B-CE63-DA6BFBA7F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744" y="3756774"/>
            <a:ext cx="3776036" cy="292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B4E665-6037-7FA7-B35C-57D3CE36CD8F}"/>
              </a:ext>
            </a:extLst>
          </p:cNvPr>
          <p:cNvSpPr txBox="1"/>
          <p:nvPr/>
        </p:nvSpPr>
        <p:spPr>
          <a:xfrm>
            <a:off x="5749120" y="3498183"/>
            <a:ext cx="233035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900" dirty="0" err="1"/>
              <a:t>KMeans</a:t>
            </a:r>
            <a:r>
              <a:rPr lang="en-CA" sz="900" dirty="0"/>
              <a:t>(</a:t>
            </a:r>
            <a:r>
              <a:rPr lang="en-CA" sz="900" dirty="0" err="1"/>
              <a:t>n_clusters</a:t>
            </a:r>
            <a:r>
              <a:rPr lang="en-CA" sz="900" dirty="0"/>
              <a:t>=4)</a:t>
            </a:r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400FAA3F-91DC-02EE-7CC7-D5BAEA965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138" y="3872137"/>
            <a:ext cx="3339348" cy="259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7AA01A-689F-6D28-006E-81C77779100E}"/>
              </a:ext>
            </a:extLst>
          </p:cNvPr>
          <p:cNvSpPr txBox="1"/>
          <p:nvPr/>
        </p:nvSpPr>
        <p:spPr>
          <a:xfrm>
            <a:off x="9861645" y="3635125"/>
            <a:ext cx="233035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900" dirty="0" err="1"/>
              <a:t>DBCluster</a:t>
            </a:r>
            <a:endParaRPr lang="en-CA" sz="900" dirty="0"/>
          </a:p>
        </p:txBody>
      </p:sp>
    </p:spTree>
    <p:extLst>
      <p:ext uri="{BB962C8B-B14F-4D97-AF65-F5344CB8AC3E}">
        <p14:creationId xmlns:p14="http://schemas.microsoft.com/office/powerpoint/2010/main" val="3921579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5E39CC-9E83-4FDD-CD68-B8C6827F9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21" y="607610"/>
            <a:ext cx="11363325" cy="2476500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CB74C3C5-8B73-FE1B-C061-EB312095825E}"/>
              </a:ext>
            </a:extLst>
          </p:cNvPr>
          <p:cNvSpPr txBox="1">
            <a:spLocks/>
          </p:cNvSpPr>
          <p:nvPr/>
        </p:nvSpPr>
        <p:spPr>
          <a:xfrm>
            <a:off x="4229100" y="-602184"/>
            <a:ext cx="3324366" cy="12043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500" dirty="0"/>
              <a:t>RFM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011B9D-43F9-D306-ECE6-C58EE9406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6480275" cy="26883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948315-2D04-348D-CA3C-AFEB2F373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187" y="3429000"/>
            <a:ext cx="5694813" cy="26883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7B4E8E-F2FC-AB04-B4D1-C7D20956CF26}"/>
              </a:ext>
            </a:extLst>
          </p:cNvPr>
          <p:cNvSpPr txBox="1"/>
          <p:nvPr/>
        </p:nvSpPr>
        <p:spPr>
          <a:xfrm>
            <a:off x="2047164" y="6117324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dirty="0"/>
              <a:t>Customer Segment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EF76E-5B9F-6950-80A9-72666292781E}"/>
              </a:ext>
            </a:extLst>
          </p:cNvPr>
          <p:cNvSpPr txBox="1"/>
          <p:nvPr/>
        </p:nvSpPr>
        <p:spPr>
          <a:xfrm>
            <a:off x="8641307" y="6067324"/>
            <a:ext cx="15035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/>
              <a:t>Life time value of customers</a:t>
            </a:r>
          </a:p>
        </p:txBody>
      </p:sp>
    </p:spTree>
    <p:extLst>
      <p:ext uri="{BB962C8B-B14F-4D97-AF65-F5344CB8AC3E}">
        <p14:creationId xmlns:p14="http://schemas.microsoft.com/office/powerpoint/2010/main" val="456093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2B70-19C9-5E7C-6749-6E236096D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967" y="0"/>
            <a:ext cx="2865036" cy="808145"/>
          </a:xfrm>
        </p:spPr>
        <p:txBody>
          <a:bodyPr>
            <a:normAutofit fontScale="90000"/>
          </a:bodyPr>
          <a:lstStyle/>
          <a:p>
            <a:pPr algn="ctr"/>
            <a:r>
              <a:rPr lang="en-CA" sz="3500" dirty="0"/>
              <a:t>RFM Analysis</a:t>
            </a:r>
            <a:br>
              <a:rPr lang="en-CA" sz="3500" dirty="0"/>
            </a:br>
            <a:endParaRPr lang="en-CA" sz="35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C1683E3-F0E7-3319-453F-61DBF4504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889"/>
            <a:ext cx="5221691" cy="287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DC50B865-ACB2-1289-75C1-B1F414593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311" y="294889"/>
            <a:ext cx="5221693" cy="287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964C6999-3776-FB4E-F262-3906521A8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20" y="3681718"/>
            <a:ext cx="5221690" cy="287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C461C3C2-A8CC-4268-7AF5-4C8793C48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974" y="3580356"/>
            <a:ext cx="5093306" cy="280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B54AE4-7BDD-6159-0008-A66CA6A7C5C3}"/>
              </a:ext>
            </a:extLst>
          </p:cNvPr>
          <p:cNvSpPr txBox="1"/>
          <p:nvPr/>
        </p:nvSpPr>
        <p:spPr>
          <a:xfrm>
            <a:off x="2204034" y="3090375"/>
            <a:ext cx="813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At Risk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AFB2FB-6CAF-4C52-F2D0-533FFFB07385}"/>
              </a:ext>
            </a:extLst>
          </p:cNvPr>
          <p:cNvSpPr txBox="1"/>
          <p:nvPr/>
        </p:nvSpPr>
        <p:spPr>
          <a:xfrm>
            <a:off x="9189495" y="309037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Churned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28D8AB-A49D-7CC1-CA8F-B4D3E5D40D90}"/>
              </a:ext>
            </a:extLst>
          </p:cNvPr>
          <p:cNvSpPr txBox="1"/>
          <p:nvPr/>
        </p:nvSpPr>
        <p:spPr>
          <a:xfrm>
            <a:off x="2204033" y="6479663"/>
            <a:ext cx="166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New Customers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8C61D6-FB5B-58E6-40AD-64FBA7429500}"/>
              </a:ext>
            </a:extLst>
          </p:cNvPr>
          <p:cNvSpPr txBox="1"/>
          <p:nvPr/>
        </p:nvSpPr>
        <p:spPr>
          <a:xfrm>
            <a:off x="9130520" y="6332064"/>
            <a:ext cx="171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Loyal Customers</a:t>
            </a:r>
          </a:p>
        </p:txBody>
      </p:sp>
    </p:spTree>
    <p:extLst>
      <p:ext uri="{BB962C8B-B14F-4D97-AF65-F5344CB8AC3E}">
        <p14:creationId xmlns:p14="http://schemas.microsoft.com/office/powerpoint/2010/main" val="200583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CD9D09-2B32-ABD1-461D-35A69FC66EFC}"/>
              </a:ext>
            </a:extLst>
          </p:cNvPr>
          <p:cNvSpPr txBox="1"/>
          <p:nvPr/>
        </p:nvSpPr>
        <p:spPr>
          <a:xfrm>
            <a:off x="3049138" y="0"/>
            <a:ext cx="6093724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en-US" sz="3500" dirty="0">
                <a:cs typeface="Times New Roman" panose="02020603050405020304" pitchFamily="18" charset="0"/>
              </a:rPr>
              <a:t>Supervised ML Application</a:t>
            </a:r>
            <a:endParaRPr lang="en-CA" sz="3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F9FFD-5E28-88E1-085F-FF41B33C9B64}"/>
              </a:ext>
            </a:extLst>
          </p:cNvPr>
          <p:cNvSpPr txBox="1"/>
          <p:nvPr/>
        </p:nvSpPr>
        <p:spPr>
          <a:xfrm>
            <a:off x="436730" y="630942"/>
            <a:ext cx="6414446" cy="628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RFM table along with engineered features were used as input.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Entire data constituted a multiclass label classifier.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Correlation factor and Chi Square test were used for feature selection.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Accuracy was used as a primary metric. But Precision , Recall and F1 score are also considered.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4 Baseline models were fitted on the original data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Support Vector Classifier and Logistic Regression resulted in better fit.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Grid Search is applied on the models for best parameters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Both models are fed to an ensemble voting classifier method with hard voting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An improvement in accuracy compared to baseline models is observed.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5EDDC2A-1277-AAAB-D9C0-980E18F83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752667"/>
              </p:ext>
            </p:extLst>
          </p:nvPr>
        </p:nvGraphicFramePr>
        <p:xfrm>
          <a:off x="7483520" y="2057400"/>
          <a:ext cx="450376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58">
                  <a:extLst>
                    <a:ext uri="{9D8B030D-6E8A-4147-A177-3AD203B41FA5}">
                      <a16:colId xmlns:a16="http://schemas.microsoft.com/office/drawing/2014/main" val="389743288"/>
                    </a:ext>
                  </a:extLst>
                </a:gridCol>
                <a:gridCol w="911737">
                  <a:extLst>
                    <a:ext uri="{9D8B030D-6E8A-4147-A177-3AD203B41FA5}">
                      <a16:colId xmlns:a16="http://schemas.microsoft.com/office/drawing/2014/main" val="3928359112"/>
                    </a:ext>
                  </a:extLst>
                </a:gridCol>
                <a:gridCol w="1900367">
                  <a:extLst>
                    <a:ext uri="{9D8B030D-6E8A-4147-A177-3AD203B41FA5}">
                      <a16:colId xmlns:a16="http://schemas.microsoft.com/office/drawing/2014/main" val="2455112479"/>
                    </a:ext>
                  </a:extLst>
                </a:gridCol>
              </a:tblGrid>
              <a:tr h="235286">
                <a:tc>
                  <a:txBody>
                    <a:bodyPr/>
                    <a:lstStyle/>
                    <a:p>
                      <a:r>
                        <a:rPr lang="en-CA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98724"/>
                  </a:ext>
                </a:extLst>
              </a:tr>
              <a:tr h="235286">
                <a:tc>
                  <a:txBody>
                    <a:bodyPr/>
                    <a:lstStyle/>
                    <a:p>
                      <a:r>
                        <a:rPr lang="en-CA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14006"/>
                  </a:ext>
                </a:extLst>
              </a:tr>
              <a:tr h="235286"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Overfit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590624"/>
                  </a:ext>
                </a:extLst>
              </a:tr>
              <a:tr h="235286"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934398"/>
                  </a:ext>
                </a:extLst>
              </a:tr>
              <a:tr h="235286">
                <a:tc>
                  <a:txBody>
                    <a:bodyPr/>
                    <a:lstStyle/>
                    <a:p>
                      <a:r>
                        <a:rPr lang="en-CA" dirty="0" err="1"/>
                        <a:t>Xgboost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Overfit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59948"/>
                  </a:ext>
                </a:extLst>
              </a:tr>
              <a:tr h="235286">
                <a:tc>
                  <a:txBody>
                    <a:bodyPr/>
                    <a:lstStyle/>
                    <a:p>
                      <a:r>
                        <a:rPr lang="en-CA" dirty="0"/>
                        <a:t>Sequential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Overfit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354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852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6C49EB3-021E-D8CB-45D2-9E9EE3739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663" y="704123"/>
            <a:ext cx="8290486" cy="35942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40C3BA-1680-CFAE-7A66-E29D6055D471}"/>
              </a:ext>
            </a:extLst>
          </p:cNvPr>
          <p:cNvSpPr txBox="1"/>
          <p:nvPr/>
        </p:nvSpPr>
        <p:spPr>
          <a:xfrm>
            <a:off x="95534" y="150125"/>
            <a:ext cx="56365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dirty="0"/>
              <a:t>Code on Voting Classifier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E8B96D3-7CB0-D2C2-EBC3-261FAE373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865" y="4595823"/>
            <a:ext cx="4538401" cy="187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31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C154-5673-7708-8406-934F3479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369792" cy="1132765"/>
          </a:xfrm>
        </p:spPr>
        <p:txBody>
          <a:bodyPr>
            <a:normAutofit/>
          </a:bodyPr>
          <a:lstStyle/>
          <a:p>
            <a:r>
              <a:rPr lang="en-CA" sz="3300" dirty="0"/>
              <a:t>Feature Importance from voting classifier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D41171-16CD-7B35-E4E6-16C748A20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885"/>
            <a:ext cx="10077450" cy="3038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F1E5EE-85BC-980F-5ABB-C35AF2BA8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97360"/>
            <a:ext cx="7854641" cy="276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41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>
            <a:extLst>
              <a:ext uri="{FF2B5EF4-FFF2-40B4-BE49-F238E27FC236}">
                <a16:creationId xmlns:a16="http://schemas.microsoft.com/office/drawing/2014/main" id="{F581E538-2FF6-98A2-AB8C-A75024B2B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2542"/>
            <a:ext cx="6517500" cy="629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D8CE4511-86FF-53FE-BCD1-50662CCEB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500" y="562542"/>
            <a:ext cx="5231642" cy="629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94048C-FEC6-59ED-47AF-B3BCEE4B2DD5}"/>
              </a:ext>
            </a:extLst>
          </p:cNvPr>
          <p:cNvSpPr txBox="1"/>
          <p:nvPr/>
        </p:nvSpPr>
        <p:spPr>
          <a:xfrm>
            <a:off x="2320118" y="193210"/>
            <a:ext cx="225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Logistic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9BA3BA-0693-7D07-1477-2922C8379C67}"/>
              </a:ext>
            </a:extLst>
          </p:cNvPr>
          <p:cNvSpPr txBox="1"/>
          <p:nvPr/>
        </p:nvSpPr>
        <p:spPr>
          <a:xfrm>
            <a:off x="9133321" y="193210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SVC</a:t>
            </a:r>
          </a:p>
        </p:txBody>
      </p:sp>
    </p:spTree>
    <p:extLst>
      <p:ext uri="{BB962C8B-B14F-4D97-AF65-F5344CB8AC3E}">
        <p14:creationId xmlns:p14="http://schemas.microsoft.com/office/powerpoint/2010/main" val="2761206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F2CF826A-C52B-A4E1-3831-FDFB32A38629}"/>
              </a:ext>
            </a:extLst>
          </p:cNvPr>
          <p:cNvSpPr txBox="1">
            <a:spLocks/>
          </p:cNvSpPr>
          <p:nvPr/>
        </p:nvSpPr>
        <p:spPr>
          <a:xfrm>
            <a:off x="4236494" y="-467388"/>
            <a:ext cx="3324366" cy="12043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500" dirty="0"/>
              <a:t>Challenges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3EB2EB-4A04-AAFD-1F6B-72C24246D4DD}"/>
              </a:ext>
            </a:extLst>
          </p:cNvPr>
          <p:cNvSpPr txBox="1"/>
          <p:nvPr/>
        </p:nvSpPr>
        <p:spPr>
          <a:xfrm>
            <a:off x="614149" y="1187355"/>
            <a:ext cx="11204812" cy="4827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CA" dirty="0"/>
              <a:t>500,000 product transactions resulted in approx. 4000 customers.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CA" dirty="0"/>
              <a:t>Understanding feature importance is difficult with ensemble methods.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CA" dirty="0"/>
              <a:t>Need further understanding on hyperparameters.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CA" dirty="0"/>
              <a:t>Lack of extra information(features) regarding the transactions.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CA" dirty="0"/>
              <a:t>The data included the sales of the month of December leading to bias and noise in new customer segment.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CA" dirty="0"/>
              <a:t>Data is not diverse in terms of demography.</a:t>
            </a:r>
          </a:p>
          <a:p>
            <a:pPr>
              <a:lnSpc>
                <a:spcPct val="250000"/>
              </a:lnSpc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5975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F2CF826A-C52B-A4E1-3831-FDFB32A38629}"/>
              </a:ext>
            </a:extLst>
          </p:cNvPr>
          <p:cNvSpPr txBox="1">
            <a:spLocks/>
          </p:cNvSpPr>
          <p:nvPr/>
        </p:nvSpPr>
        <p:spPr>
          <a:xfrm>
            <a:off x="4168255" y="-17013"/>
            <a:ext cx="3324366" cy="12043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>
                <a:latin typeface="Calibri Light (Headings)"/>
              </a:rPr>
              <a:t>Conclusions</a:t>
            </a:r>
          </a:p>
          <a:p>
            <a:endParaRPr lang="en-CA" sz="3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3EB2EB-4A04-AAFD-1F6B-72C24246D4DD}"/>
              </a:ext>
            </a:extLst>
          </p:cNvPr>
          <p:cNvSpPr txBox="1"/>
          <p:nvPr/>
        </p:nvSpPr>
        <p:spPr>
          <a:xfrm>
            <a:off x="493594" y="598819"/>
            <a:ext cx="11204812" cy="4135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unsupervised machine learning algorithm can effectively group customers based on their purchasing behavior.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By applying the RFM analysis technique, businesses can obtain valuable and advanced insights, such as lifetime customer value and segmentation analysis.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KNN clustering was more effective than </a:t>
            </a:r>
            <a:r>
              <a:rPr lang="en-US" dirty="0" err="1"/>
              <a:t>DBScan</a:t>
            </a:r>
            <a:r>
              <a:rPr lang="en-US" dirty="0"/>
              <a:t>.</a:t>
            </a:r>
            <a:r>
              <a:rPr lang="en-CA" dirty="0"/>
              <a:t>Data is not diverse in terms of demography.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Voting classifier was able to improve the accuracy of the model</a:t>
            </a:r>
            <a:r>
              <a:rPr lang="en-CA" dirty="0"/>
              <a:t>.</a:t>
            </a:r>
          </a:p>
          <a:p>
            <a:pPr>
              <a:lnSpc>
                <a:spcPct val="250000"/>
              </a:lnSpc>
            </a:pPr>
            <a:endParaRPr lang="en-CA" dirty="0"/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19449972-7D68-87BA-4265-43704F0BEF4B}"/>
              </a:ext>
            </a:extLst>
          </p:cNvPr>
          <p:cNvSpPr txBox="1">
            <a:spLocks/>
          </p:cNvSpPr>
          <p:nvPr/>
        </p:nvSpPr>
        <p:spPr>
          <a:xfrm>
            <a:off x="4168255" y="4131741"/>
            <a:ext cx="3324366" cy="12043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>
                <a:latin typeface="Calibri Light (Headings)"/>
              </a:rPr>
              <a:t>Future Steps</a:t>
            </a:r>
          </a:p>
          <a:p>
            <a:endParaRPr lang="en-CA" sz="3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2751A-FD7C-88B3-4DC6-A364B2D5078A}"/>
              </a:ext>
            </a:extLst>
          </p:cNvPr>
          <p:cNvSpPr txBox="1"/>
          <p:nvPr/>
        </p:nvSpPr>
        <p:spPr>
          <a:xfrm>
            <a:off x="493594" y="4894064"/>
            <a:ext cx="10893188" cy="1365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Perform segmentation with respect to product.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Investigate further on the real-time cluster analysis implementation in different industries.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117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18A28-2F59-60F1-D23B-2DDF452F7845}"/>
              </a:ext>
            </a:extLst>
          </p:cNvPr>
          <p:cNvSpPr txBox="1"/>
          <p:nvPr/>
        </p:nvSpPr>
        <p:spPr>
          <a:xfrm>
            <a:off x="4710752" y="267201"/>
            <a:ext cx="277049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500" dirty="0"/>
              <a:t>CONTENTS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EE3945-1ABD-BB78-491F-7973D6E0C003}"/>
              </a:ext>
            </a:extLst>
          </p:cNvPr>
          <p:cNvSpPr txBox="1"/>
          <p:nvPr/>
        </p:nvSpPr>
        <p:spPr>
          <a:xfrm>
            <a:off x="5785912" y="1112376"/>
            <a:ext cx="609219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RFM Analysis(Unsupervised ML)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Supervised ML Application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Challenges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 and future work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5790E0-8691-AFD8-CF39-6C47B03F0D01}"/>
              </a:ext>
            </a:extLst>
          </p:cNvPr>
          <p:cNvCxnSpPr>
            <a:cxnSpLocks/>
          </p:cNvCxnSpPr>
          <p:nvPr/>
        </p:nvCxnSpPr>
        <p:spPr>
          <a:xfrm>
            <a:off x="313898" y="1009934"/>
            <a:ext cx="11564204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Customer Segmentation Word Cloud. Stock Illustration - Illustration of  print, positive: 127780889">
            <a:extLst>
              <a:ext uri="{FF2B5EF4-FFF2-40B4-BE49-F238E27FC236}">
                <a16:creationId xmlns:a16="http://schemas.microsoft.com/office/drawing/2014/main" id="{A1D56E3A-27F4-F3CE-7472-8245EFE2DE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44"/>
          <a:stretch/>
        </p:blipFill>
        <p:spPr bwMode="auto">
          <a:xfrm rot="5400000">
            <a:off x="66983" y="2409480"/>
            <a:ext cx="5478424" cy="288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594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9382E-0413-6DB5-E337-A937687B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20890-AD39-F26E-F471-682EA673B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CC170-74BC-3CEC-1157-68F3663D4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2983" y="1"/>
            <a:ext cx="130393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569D203-BC7B-5590-629D-916ADD45A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7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A4CC42-2FEC-B7E0-7CEF-49BC23994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2" y="-1"/>
            <a:ext cx="12159818" cy="697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3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8801F-58A0-D7D8-BEC4-613872C3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+mn-lt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413EB-EC60-9BBC-226D-5A16FA043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3300" dirty="0"/>
              <a:t>To conduct RFM analysis on E-commerce sales data.</a:t>
            </a:r>
          </a:p>
          <a:p>
            <a:r>
              <a:rPr lang="en-CA" sz="3300" dirty="0"/>
              <a:t>To establish customer behaviour patterns.</a:t>
            </a:r>
          </a:p>
          <a:p>
            <a:r>
              <a:rPr lang="en-CA" sz="3300" dirty="0"/>
              <a:t>To segment customers according to varying level of engagement and loyalty.</a:t>
            </a:r>
          </a:p>
          <a:p>
            <a:r>
              <a:rPr lang="en-CA" sz="3300" dirty="0"/>
              <a:t>To identify product affinity for different customer segments.</a:t>
            </a:r>
          </a:p>
          <a:p>
            <a:r>
              <a:rPr lang="en-CA" sz="3300" dirty="0"/>
              <a:t>Build a machine learning model on top of the RFM table to predict continuous data.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3CF599-BD49-D99D-C2FD-96C5D1302B38}"/>
              </a:ext>
            </a:extLst>
          </p:cNvPr>
          <p:cNvCxnSpPr>
            <a:cxnSpLocks/>
          </p:cNvCxnSpPr>
          <p:nvPr/>
        </p:nvCxnSpPr>
        <p:spPr>
          <a:xfrm>
            <a:off x="409432" y="1337481"/>
            <a:ext cx="11564204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85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8801F-58A0-D7D8-BEC4-613872C3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+mn-lt"/>
              </a:rPr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413EB-EC60-9BBC-226D-5A16FA043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A" dirty="0"/>
              <a:t>Sales Data from an E-commerce company in UK</a:t>
            </a:r>
          </a:p>
          <a:p>
            <a:pPr>
              <a:lnSpc>
                <a:spcPct val="150000"/>
              </a:lnSpc>
            </a:pPr>
            <a:r>
              <a:rPr lang="en-CA" dirty="0"/>
              <a:t>Over 500,000 rows of data on product purchases</a:t>
            </a:r>
          </a:p>
          <a:p>
            <a:pPr>
              <a:lnSpc>
                <a:spcPct val="150000"/>
              </a:lnSpc>
            </a:pPr>
            <a:r>
              <a:rPr lang="en-CA" dirty="0"/>
              <a:t>A period of nearly 1-year(December 2010-December 2011)</a:t>
            </a:r>
          </a:p>
          <a:p>
            <a:pPr>
              <a:lnSpc>
                <a:spcPct val="150000"/>
              </a:lnSpc>
            </a:pPr>
            <a:r>
              <a:rPr lang="en-CA" dirty="0"/>
              <a:t>Eight(8) attributes such as Invoice No., </a:t>
            </a:r>
            <a:r>
              <a:rPr lang="en-CA" dirty="0" err="1"/>
              <a:t>Stockcode</a:t>
            </a:r>
            <a:r>
              <a:rPr lang="en-CA" dirty="0"/>
              <a:t>, Description, Quantity, </a:t>
            </a:r>
            <a:r>
              <a:rPr lang="en-CA" dirty="0" err="1"/>
              <a:t>InvoiceData</a:t>
            </a:r>
            <a:r>
              <a:rPr lang="en-CA" dirty="0"/>
              <a:t>, </a:t>
            </a:r>
            <a:r>
              <a:rPr lang="en-CA" dirty="0" err="1"/>
              <a:t>UnitPrice</a:t>
            </a:r>
            <a:r>
              <a:rPr lang="en-CA" dirty="0"/>
              <a:t>, </a:t>
            </a:r>
            <a:r>
              <a:rPr lang="en-CA" dirty="0" err="1"/>
              <a:t>CustomerID</a:t>
            </a:r>
            <a:r>
              <a:rPr lang="en-CA" dirty="0"/>
              <a:t>, Country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3CF599-BD49-D99D-C2FD-96C5D1302B38}"/>
              </a:ext>
            </a:extLst>
          </p:cNvPr>
          <p:cNvCxnSpPr>
            <a:cxnSpLocks/>
          </p:cNvCxnSpPr>
          <p:nvPr/>
        </p:nvCxnSpPr>
        <p:spPr>
          <a:xfrm>
            <a:off x="409432" y="1337481"/>
            <a:ext cx="11564204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178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8494B-A0D2-D00F-8F52-81F4CE0C3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414448" cy="1091821"/>
          </a:xfrm>
        </p:spPr>
        <p:txBody>
          <a:bodyPr>
            <a:normAutofit/>
          </a:bodyPr>
          <a:lstStyle/>
          <a:p>
            <a:r>
              <a:rPr lang="en-CA" sz="3000" dirty="0"/>
              <a:t>Exploratory Data Analysis(EDA)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05E19D4-1225-54E8-AC3C-E485FCCB59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594" y="1231716"/>
            <a:ext cx="6230930" cy="235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B43D218-AC73-8959-FD0A-C07D50425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294" y="4429057"/>
            <a:ext cx="6185230" cy="235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536198-2E97-B764-A743-457132AD7045}"/>
              </a:ext>
            </a:extLst>
          </p:cNvPr>
          <p:cNvSpPr txBox="1"/>
          <p:nvPr/>
        </p:nvSpPr>
        <p:spPr>
          <a:xfrm>
            <a:off x="8130654" y="804027"/>
            <a:ext cx="193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Date vs Price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7C54FF-F2BF-7F3A-D9DF-84F38BB65AE9}"/>
              </a:ext>
            </a:extLst>
          </p:cNvPr>
          <p:cNvSpPr txBox="1"/>
          <p:nvPr/>
        </p:nvSpPr>
        <p:spPr>
          <a:xfrm rot="16200000">
            <a:off x="4743187" y="1569138"/>
            <a:ext cx="19379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/>
              <a:t> Purchases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4242BD-A18A-4263-00ED-79E85C5F082E}"/>
              </a:ext>
            </a:extLst>
          </p:cNvPr>
          <p:cNvSpPr txBox="1"/>
          <p:nvPr/>
        </p:nvSpPr>
        <p:spPr>
          <a:xfrm>
            <a:off x="8130654" y="3982439"/>
            <a:ext cx="193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Date vs Count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1C6FCA-A216-68C8-DE80-7A81E45E7FBC}"/>
              </a:ext>
            </a:extLst>
          </p:cNvPr>
          <p:cNvSpPr txBox="1"/>
          <p:nvPr/>
        </p:nvSpPr>
        <p:spPr>
          <a:xfrm rot="16200000">
            <a:off x="5379213" y="5363507"/>
            <a:ext cx="7267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/>
              <a:t>Count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93DB56-EF88-4363-A9D0-60800A68B81A}"/>
              </a:ext>
            </a:extLst>
          </p:cNvPr>
          <p:cNvSpPr txBox="1"/>
          <p:nvPr/>
        </p:nvSpPr>
        <p:spPr>
          <a:xfrm>
            <a:off x="307898" y="1111000"/>
            <a:ext cx="528121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500" dirty="0"/>
              <a:t>The two graphs illustrates the purchasing  trend over a period of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500" dirty="0"/>
              <a:t>Maximum amount of money was spend during the last quarter.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500" dirty="0"/>
              <a:t>Most number of purchases correlate with the amount spent.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500" dirty="0"/>
              <a:t>Outlier purchases are seen during the April and May.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500" dirty="0"/>
              <a:t>Missing data during the month of January 2011.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500" dirty="0"/>
          </a:p>
        </p:txBody>
      </p:sp>
    </p:spTree>
    <p:extLst>
      <p:ext uri="{BB962C8B-B14F-4D97-AF65-F5344CB8AC3E}">
        <p14:creationId xmlns:p14="http://schemas.microsoft.com/office/powerpoint/2010/main" val="149483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F6F649F-92C1-B25C-D81B-E8AD1BF6D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8473"/>
            <a:ext cx="5057633" cy="1325563"/>
          </a:xfrm>
        </p:spPr>
        <p:txBody>
          <a:bodyPr>
            <a:normAutofit/>
          </a:bodyPr>
          <a:lstStyle/>
          <a:p>
            <a:r>
              <a:rPr lang="en-CA" sz="3000" dirty="0"/>
              <a:t>Exploratory Data Analysis(EDA)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26E9E531-6F50-248F-3026-75CD8B468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7" y="907090"/>
            <a:ext cx="5291136" cy="296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B2BF94CB-2A78-D68F-4066-B8625DF32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269" y="812757"/>
            <a:ext cx="4344679" cy="399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616C45-6CC0-373C-8973-2A75CB536178}"/>
              </a:ext>
            </a:extLst>
          </p:cNvPr>
          <p:cNvSpPr txBox="1"/>
          <p:nvPr/>
        </p:nvSpPr>
        <p:spPr>
          <a:xfrm>
            <a:off x="523520" y="4319254"/>
            <a:ext cx="11041039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Total number of countries in the transactions: 37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Most of the products in the top 10 include home decor items and kitchen utilities.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customers from United Kingdom brought the highest number of products.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0598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FCA19DBA34F24E952617A6A7029B09" ma:contentTypeVersion="2" ma:contentTypeDescription="Create a new document." ma:contentTypeScope="" ma:versionID="ed30c9eb4a0106cdaa4279a6e1c18d0d">
  <xsd:schema xmlns:xsd="http://www.w3.org/2001/XMLSchema" xmlns:xs="http://www.w3.org/2001/XMLSchema" xmlns:p="http://schemas.microsoft.com/office/2006/metadata/properties" xmlns:ns3="74276058-942b-4486-a3d3-9f28c72c0c27" targetNamespace="http://schemas.microsoft.com/office/2006/metadata/properties" ma:root="true" ma:fieldsID="e645b38e616421828db7847dfced566a" ns3:_="">
    <xsd:import namespace="74276058-942b-4486-a3d3-9f28c72c0c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276058-942b-4486-a3d3-9f28c72c0c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5F5A46-B860-4055-BD74-58DBA190CC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276058-942b-4486-a3d3-9f28c72c0c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F23494-F630-4E01-81EA-AA2F2975971E}">
  <ds:schemaRefs>
    <ds:schemaRef ds:uri="http://schemas.microsoft.com/office/2006/documentManagement/types"/>
    <ds:schemaRef ds:uri="74276058-942b-4486-a3d3-9f28c72c0c27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76CE1C2-24FF-4125-B61C-AD39973FCD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</TotalTime>
  <Words>603</Words>
  <Application>Microsoft Office PowerPoint</Application>
  <PresentationFormat>Widescreen</PresentationFormat>
  <Paragraphs>110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Calibri Light (Headings)</vt:lpstr>
      <vt:lpstr>Helvetica Neue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Objective</vt:lpstr>
      <vt:lpstr>Dataset Description</vt:lpstr>
      <vt:lpstr>Exploratory Data Analysis(EDA)</vt:lpstr>
      <vt:lpstr>Exploratory Data Analysis(EDA)</vt:lpstr>
      <vt:lpstr>RFM Analysis</vt:lpstr>
      <vt:lpstr>PowerPoint Presentation</vt:lpstr>
      <vt:lpstr>RFM Analysis </vt:lpstr>
      <vt:lpstr>PowerPoint Presentation</vt:lpstr>
      <vt:lpstr>PowerPoint Presentation</vt:lpstr>
      <vt:lpstr>Feature Importance from voting classifier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Neon Marvels</dc:creator>
  <cp:lastModifiedBy>Neon Marvels</cp:lastModifiedBy>
  <cp:revision>2</cp:revision>
  <dcterms:created xsi:type="dcterms:W3CDTF">2023-04-14T05:44:06Z</dcterms:created>
  <dcterms:modified xsi:type="dcterms:W3CDTF">2023-04-14T12:33:37Z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0x01010056FCA19DBA34F24E952617A6A7029B09</vt:lpwstr>
  </property>
</Properties>
</file>