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Slab SemiBold"/>
      <p:regular r:id="rId24"/>
      <p:bold r:id="rId25"/>
    </p:embeddedFont>
    <p:embeddedFont>
      <p:font typeface="Roboto Slab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Slab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Medium-regular.fntdata"/><Relationship Id="rId25" Type="http://schemas.openxmlformats.org/officeDocument/2006/relationships/font" Target="fonts/RobotoSlabSemiBold-bold.fntdata"/><Relationship Id="rId27" Type="http://schemas.openxmlformats.org/officeDocument/2006/relationships/font" Target="fonts/Roboto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894036f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3c894036f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894036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894036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c894036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c894036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894036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894036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b433911c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b433911c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b433911c_1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b433911c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894036f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c894036f9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894036f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3c894036f9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894036f9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3c894036f9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c894036f9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3c894036f9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894036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894036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894036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894036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95500" y="1186525"/>
            <a:ext cx="483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◆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jp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762425" y="5235371"/>
            <a:ext cx="50391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Big Data Project    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	Sentimental Analysis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0793" y="134400"/>
            <a:ext cx="1124684" cy="9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100">
                <a:latin typeface="Roboto Slab SemiBold"/>
                <a:ea typeface="Roboto Slab SemiBold"/>
                <a:cs typeface="Roboto Slab SemiBold"/>
                <a:sym typeface="Roboto Slab SemiBold"/>
              </a:rPr>
              <a:t>Twitter Big Data Project: Sentiment Analysis</a:t>
            </a:r>
            <a:endParaRPr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Ohiri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Sree Yadlapalli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307600" y="178025"/>
            <a:ext cx="766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Dashboard Findings</a:t>
            </a:r>
            <a:endParaRPr sz="3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0" y="2704325"/>
            <a:ext cx="404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Volume of tweets during evenings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number of users are located on the west coast of USA.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Blob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: 37%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: 20%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Neutral : 42%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75" y="1231175"/>
            <a:ext cx="4572001" cy="182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75" y="996200"/>
            <a:ext cx="4311224" cy="16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900" y="3162855"/>
            <a:ext cx="4840800" cy="189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3900" y="165000"/>
            <a:ext cx="910175" cy="7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491950" y="13845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Dashboard Findings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9315" r="5141" t="0"/>
          <a:stretch/>
        </p:blipFill>
        <p:spPr>
          <a:xfrm>
            <a:off x="120750" y="433575"/>
            <a:ext cx="4498350" cy="23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1574550" y="1540476"/>
            <a:ext cx="56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24050" y="2071488"/>
            <a:ext cx="91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115050" y="1009450"/>
            <a:ext cx="56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199000" y="2071500"/>
            <a:ext cx="56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Neutral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0250" y="2728850"/>
            <a:ext cx="435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most notably incorrectly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ositive’ sentiments.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there are no true distinction of users in sentiment distinction, it is evident that media houses have huge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followers in an attempt to sway opinions of Elon.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sentiments associated with their tweets can help learn about Elon’s brand impressions.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100" y="2431005"/>
            <a:ext cx="4498350" cy="110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100" y="768450"/>
            <a:ext cx="4498351" cy="11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5847575" y="36825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Sentiment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847575" y="2046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Sentiment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3000" y="68850"/>
            <a:ext cx="778001" cy="62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4575" y="3964100"/>
            <a:ext cx="4679425" cy="1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6015500" y="3548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Neutral Sentiment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380025" y="217850"/>
            <a:ext cx="766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Challenges &amp; Next Steps</a:t>
            </a:r>
            <a:endParaRPr sz="3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80025" y="1056700"/>
            <a:ext cx="7827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Since only recent tweets were scrapped, reply_count,retweet_count &amp; favorite_count were not useable.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Some of the attributes collected were not useable. Ex. ‘hashtags’.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TextBlob lexicon based approach may not be the best way to assign initial sentiments to tweets as it negates the emotion/ logic behind the text &amp; focuses only on count of positive or negative words.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For next steps: project can be extended to build a real time analytical dashboard instead of static dashboard.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Other data labeling methods can be investigated to label the tweets more accurately.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6" y="2525950"/>
            <a:ext cx="818048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3900" y="165000"/>
            <a:ext cx="910175" cy="7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Dataset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Label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Preprocessing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ML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QuickSIght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Dashboard Findings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>
                <a:latin typeface="Roboto Slab Medium"/>
                <a:ea typeface="Roboto Slab Medium"/>
                <a:cs typeface="Roboto Slab Medium"/>
                <a:sym typeface="Roboto Slab Medium"/>
              </a:rPr>
              <a:t>Introduction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95500" y="1186525"/>
            <a:ext cx="4836000" cy="126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04165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7777"/>
              <a:buChar char="❖"/>
            </a:pPr>
            <a:r>
              <a:rPr lang="en"/>
              <a:t>A visionary entrepreneur and innovator who has disrupted industries ranging from electric cars to space exploration.</a:t>
            </a:r>
            <a:endParaRPr/>
          </a:p>
          <a:p>
            <a:pPr indent="-30416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❖"/>
            </a:pPr>
            <a:r>
              <a:rPr lang="en"/>
              <a:t>Most followed twitter account: 137.6M followers.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88" y="2888431"/>
            <a:ext cx="4187503" cy="1871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on musk pop art cartoon on Behance"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406" y="1068296"/>
            <a:ext cx="3841856" cy="399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8250" y="19155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Objective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28650" y="1369225"/>
            <a:ext cx="79587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b="0" i="0" lang="en" u="none" strike="noStrike">
                <a:latin typeface="Calibri"/>
                <a:ea typeface="Calibri"/>
                <a:cs typeface="Calibri"/>
                <a:sym typeface="Calibri"/>
              </a:rPr>
              <a:t>Launch a databricks notebook, work in distributed environment &amp; build a PySpark Sentiment Analysis ML model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b="0" i="0" lang="en" u="none" strike="noStrike">
                <a:latin typeface="Calibri"/>
                <a:ea typeface="Calibri"/>
                <a:cs typeface="Calibri"/>
                <a:sym typeface="Calibri"/>
              </a:rPr>
              <a:t>Write the sentiment predictions back in S3 buckets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b="0" i="0" lang="en" u="none" strike="noStrike">
                <a:latin typeface="Calibri"/>
                <a:ea typeface="Calibri"/>
                <a:cs typeface="Calibri"/>
                <a:sym typeface="Calibri"/>
              </a:rPr>
              <a:t>Run MySQL queries using AWS Athena &amp; build an interactive visual dashboard using Quick Sight to convey insights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78" y="3411136"/>
            <a:ext cx="1347983" cy="92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0021" y="3450101"/>
            <a:ext cx="1689810" cy="88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292" y="3391470"/>
            <a:ext cx="1347982" cy="94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0324" y="3439147"/>
            <a:ext cx="1347983" cy="89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79100" y="141100"/>
            <a:ext cx="1023001" cy="8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64975" y="388800"/>
            <a:ext cx="7431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Data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74" y="1797918"/>
            <a:ext cx="3371417" cy="170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82" y="3674630"/>
            <a:ext cx="7035637" cy="14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531" y="1797918"/>
            <a:ext cx="1172560" cy="170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6027" y="1790630"/>
            <a:ext cx="1753790" cy="172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054175" y="1051725"/>
            <a:ext cx="715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328766 tweets were collected over 24 hours on 21st of November 2022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1441" y="142725"/>
            <a:ext cx="1063057" cy="85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42250" y="1009798"/>
            <a:ext cx="7886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 lexicon-based method (TextBlob) was used to label tweets as having a positive, neutral or negative sentiment</a:t>
            </a:r>
            <a:br>
              <a:rPr i="0" lang="en" sz="1400" u="none" strike="noStrike">
                <a:latin typeface="Roboto"/>
                <a:ea typeface="Roboto"/>
                <a:cs typeface="Roboto"/>
                <a:sym typeface="Roboto"/>
              </a:rPr>
            </a:b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atural Language Processing Using TextBlob - ThinkInfi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50" y="1558274"/>
            <a:ext cx="1124675" cy="108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275" y="1551500"/>
            <a:ext cx="3014260" cy="11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914" y="2871426"/>
            <a:ext cx="8764172" cy="193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42250" y="4095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Data Labeling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60814" y="521711"/>
            <a:ext cx="457029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 u="none" strike="noStrik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Data Preprocessing</a:t>
            </a:r>
            <a:endParaRPr sz="3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60600" y="1225575"/>
            <a:ext cx="3769800" cy="203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duplicates/ missing values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URLs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special characters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Substituting multiple spaces with single space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Lowercase all 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i="0" lang="en" sz="160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Trim the leading/trailing whitespaces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60600" y="3720175"/>
            <a:ext cx="2996100" cy="138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 word removal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Countvectorizer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TF-IDF Vectorize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778200" y="3187450"/>
            <a:ext cx="43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2000" y="1052625"/>
            <a:ext cx="4516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Jenna went back to University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Lowercase &amp; remove non-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alphanumeric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jenna went back to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’jenna’,’went’,’back’,’to’,’university’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Stop Words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’jenna’,’went’,’university’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Stem/Lemmatise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 ’go’, ’univers’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361600" y="1448750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5361600" y="2448650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5361600" y="3345850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5361600" y="4214400"/>
            <a:ext cx="0" cy="54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1836975" y="3088163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Machine Learning - Logistic Regression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75" y="1331700"/>
            <a:ext cx="6088023" cy="12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93050" y="1668975"/>
            <a:ext cx="19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 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 of steps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2710200" y="1349200"/>
            <a:ext cx="0" cy="127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" y="3054700"/>
            <a:ext cx="2133225" cy="83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1"/>
          <p:cNvCxnSpPr/>
          <p:nvPr/>
        </p:nvCxnSpPr>
        <p:spPr>
          <a:xfrm flipH="1" rot="10800000">
            <a:off x="2365525" y="3682325"/>
            <a:ext cx="19530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2285625" y="3189725"/>
            <a:ext cx="25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 pipeline on training set &amp;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performance on testing set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4630125" y="3682325"/>
            <a:ext cx="19530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4630125" y="2977750"/>
            <a:ext cx="209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Tune model parameters such as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‘N’-gram for TF-IDF vectorizers or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maxiter for Logistic Regression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 flipH="1" rot="10800000">
            <a:off x="7027300" y="3682325"/>
            <a:ext cx="19530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 txBox="1"/>
          <p:nvPr/>
        </p:nvSpPr>
        <p:spPr>
          <a:xfrm>
            <a:off x="7161250" y="3054700"/>
            <a:ext cx="209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predictions using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chosen model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3325" y="4250225"/>
            <a:ext cx="862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score of 0.9602 &amp; F1 score of 0.96 were obtained for the final chosen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32650" y="273850"/>
            <a:ext cx="7378500" cy="472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latin typeface="Roboto Slab Medium"/>
                <a:ea typeface="Roboto Slab Medium"/>
                <a:cs typeface="Roboto Slab Medium"/>
                <a:sym typeface="Roboto Slab Medium"/>
              </a:rPr>
              <a:t>QuickSight Dashboard</a:t>
            </a:r>
            <a:endParaRPr sz="3333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0" y="1439075"/>
            <a:ext cx="7554324" cy="36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458450" y="630450"/>
            <a:ext cx="7326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Interactive dashboard to filter by predicted sentiment as well as by right/wrong predictions</a:t>
            </a:r>
            <a:endParaRPr sz="1600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