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6" r:id="rId4"/>
    <p:sldId id="262" r:id="rId5"/>
    <p:sldId id="263" r:id="rId6"/>
    <p:sldId id="268" r:id="rId7"/>
    <p:sldId id="259" r:id="rId8"/>
    <p:sldId id="260" r:id="rId9"/>
    <p:sldId id="261" r:id="rId10"/>
    <p:sldId id="264" r:id="rId11"/>
    <p:sldId id="265" r:id="rId12"/>
    <p:sldId id="267" r:id="rId13"/>
    <p:sldId id="25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7749B8B-998A-404D-9925-FD77F2EC3775}" type="datetimeFigureOut">
              <a:rPr lang="en-IN" smtClean="0"/>
              <a:t>25-11-2019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F647D6-1263-45FD-A16F-6F4A54410384}" type="slidenum">
              <a:rPr lang="en-IN" smtClean="0"/>
              <a:t>‹#›</a:t>
            </a:fld>
            <a:endParaRPr lang="en-IN"/>
          </a:p>
        </p:txBody>
      </p:sp>
    </p:spTree>
    <p:extLst>
      <p:ext uri="{BB962C8B-B14F-4D97-AF65-F5344CB8AC3E}">
        <p14:creationId xmlns:p14="http://schemas.microsoft.com/office/powerpoint/2010/main" val="125188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7749B8B-998A-404D-9925-FD77F2EC3775}" type="datetimeFigureOut">
              <a:rPr lang="en-IN" smtClean="0"/>
              <a:t>25-11-2019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F647D6-1263-45FD-A16F-6F4A54410384}" type="slidenum">
              <a:rPr lang="en-IN" smtClean="0"/>
              <a:t>‹#›</a:t>
            </a:fld>
            <a:endParaRPr lang="en-IN"/>
          </a:p>
        </p:txBody>
      </p:sp>
    </p:spTree>
    <p:extLst>
      <p:ext uri="{BB962C8B-B14F-4D97-AF65-F5344CB8AC3E}">
        <p14:creationId xmlns:p14="http://schemas.microsoft.com/office/powerpoint/2010/main" val="3269147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7749B8B-998A-404D-9925-FD77F2EC3775}" type="datetimeFigureOut">
              <a:rPr lang="en-IN" smtClean="0"/>
              <a:t>25-11-2019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F647D6-1263-45FD-A16F-6F4A54410384}" type="slidenum">
              <a:rPr lang="en-IN" smtClean="0"/>
              <a:t>‹#›</a:t>
            </a:fld>
            <a:endParaRPr lang="en-IN"/>
          </a:p>
        </p:txBody>
      </p:sp>
    </p:spTree>
    <p:extLst>
      <p:ext uri="{BB962C8B-B14F-4D97-AF65-F5344CB8AC3E}">
        <p14:creationId xmlns:p14="http://schemas.microsoft.com/office/powerpoint/2010/main" val="448203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7749B8B-998A-404D-9925-FD77F2EC3775}" type="datetimeFigureOut">
              <a:rPr lang="en-IN" smtClean="0"/>
              <a:t>25-11-2019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F647D6-1263-45FD-A16F-6F4A54410384}" type="slidenum">
              <a:rPr lang="en-IN" smtClean="0"/>
              <a:t>‹#›</a:t>
            </a:fld>
            <a:endParaRPr lang="en-IN"/>
          </a:p>
        </p:txBody>
      </p:sp>
    </p:spTree>
    <p:extLst>
      <p:ext uri="{BB962C8B-B14F-4D97-AF65-F5344CB8AC3E}">
        <p14:creationId xmlns:p14="http://schemas.microsoft.com/office/powerpoint/2010/main" val="703558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749B8B-998A-404D-9925-FD77F2EC3775}" type="datetimeFigureOut">
              <a:rPr lang="en-IN" smtClean="0"/>
              <a:t>25-11-2019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F647D6-1263-45FD-A16F-6F4A54410384}" type="slidenum">
              <a:rPr lang="en-IN" smtClean="0"/>
              <a:t>‹#›</a:t>
            </a:fld>
            <a:endParaRPr lang="en-IN"/>
          </a:p>
        </p:txBody>
      </p:sp>
    </p:spTree>
    <p:extLst>
      <p:ext uri="{BB962C8B-B14F-4D97-AF65-F5344CB8AC3E}">
        <p14:creationId xmlns:p14="http://schemas.microsoft.com/office/powerpoint/2010/main" val="1078958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7749B8B-998A-404D-9925-FD77F2EC3775}" type="datetimeFigureOut">
              <a:rPr lang="en-IN" smtClean="0"/>
              <a:t>25-11-2019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F647D6-1263-45FD-A16F-6F4A54410384}" type="slidenum">
              <a:rPr lang="en-IN" smtClean="0"/>
              <a:t>‹#›</a:t>
            </a:fld>
            <a:endParaRPr lang="en-IN"/>
          </a:p>
        </p:txBody>
      </p:sp>
    </p:spTree>
    <p:extLst>
      <p:ext uri="{BB962C8B-B14F-4D97-AF65-F5344CB8AC3E}">
        <p14:creationId xmlns:p14="http://schemas.microsoft.com/office/powerpoint/2010/main" val="904686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7749B8B-998A-404D-9925-FD77F2EC3775}" type="datetimeFigureOut">
              <a:rPr lang="en-IN" smtClean="0"/>
              <a:t>25-11-2019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F647D6-1263-45FD-A16F-6F4A54410384}" type="slidenum">
              <a:rPr lang="en-IN" smtClean="0"/>
              <a:t>‹#›</a:t>
            </a:fld>
            <a:endParaRPr lang="en-IN"/>
          </a:p>
        </p:txBody>
      </p:sp>
    </p:spTree>
    <p:extLst>
      <p:ext uri="{BB962C8B-B14F-4D97-AF65-F5344CB8AC3E}">
        <p14:creationId xmlns:p14="http://schemas.microsoft.com/office/powerpoint/2010/main" val="994056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7749B8B-998A-404D-9925-FD77F2EC3775}" type="datetimeFigureOut">
              <a:rPr lang="en-IN" smtClean="0"/>
              <a:t>25-11-2019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F647D6-1263-45FD-A16F-6F4A54410384}" type="slidenum">
              <a:rPr lang="en-IN" smtClean="0"/>
              <a:t>‹#›</a:t>
            </a:fld>
            <a:endParaRPr lang="en-IN"/>
          </a:p>
        </p:txBody>
      </p:sp>
    </p:spTree>
    <p:extLst>
      <p:ext uri="{BB962C8B-B14F-4D97-AF65-F5344CB8AC3E}">
        <p14:creationId xmlns:p14="http://schemas.microsoft.com/office/powerpoint/2010/main" val="2634345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749B8B-998A-404D-9925-FD77F2EC3775}" type="datetimeFigureOut">
              <a:rPr lang="en-IN" smtClean="0"/>
              <a:t>25-11-2019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FF647D6-1263-45FD-A16F-6F4A54410384}" type="slidenum">
              <a:rPr lang="en-IN" smtClean="0"/>
              <a:t>‹#›</a:t>
            </a:fld>
            <a:endParaRPr lang="en-IN"/>
          </a:p>
        </p:txBody>
      </p:sp>
    </p:spTree>
    <p:extLst>
      <p:ext uri="{BB962C8B-B14F-4D97-AF65-F5344CB8AC3E}">
        <p14:creationId xmlns:p14="http://schemas.microsoft.com/office/powerpoint/2010/main" val="1372623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7749B8B-998A-404D-9925-FD77F2EC3775}" type="datetimeFigureOut">
              <a:rPr lang="en-IN" smtClean="0"/>
              <a:t>25-11-2019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F647D6-1263-45FD-A16F-6F4A54410384}" type="slidenum">
              <a:rPr lang="en-IN" smtClean="0"/>
              <a:t>‹#›</a:t>
            </a:fld>
            <a:endParaRPr lang="en-IN"/>
          </a:p>
        </p:txBody>
      </p:sp>
    </p:spTree>
    <p:extLst>
      <p:ext uri="{BB962C8B-B14F-4D97-AF65-F5344CB8AC3E}">
        <p14:creationId xmlns:p14="http://schemas.microsoft.com/office/powerpoint/2010/main" val="2052580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7749B8B-998A-404D-9925-FD77F2EC3775}" type="datetimeFigureOut">
              <a:rPr lang="en-IN" smtClean="0"/>
              <a:t>25-11-2019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F647D6-1263-45FD-A16F-6F4A54410384}" type="slidenum">
              <a:rPr lang="en-IN" smtClean="0"/>
              <a:t>‹#›</a:t>
            </a:fld>
            <a:endParaRPr lang="en-IN"/>
          </a:p>
        </p:txBody>
      </p:sp>
    </p:spTree>
    <p:extLst>
      <p:ext uri="{BB962C8B-B14F-4D97-AF65-F5344CB8AC3E}">
        <p14:creationId xmlns:p14="http://schemas.microsoft.com/office/powerpoint/2010/main" val="278752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749B8B-998A-404D-9925-FD77F2EC3775}" type="datetimeFigureOut">
              <a:rPr lang="en-IN" smtClean="0"/>
              <a:t>25-11-2019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F647D6-1263-45FD-A16F-6F4A54410384}" type="slidenum">
              <a:rPr lang="en-IN" smtClean="0"/>
              <a:t>‹#›</a:t>
            </a:fld>
            <a:endParaRPr lang="en-IN"/>
          </a:p>
        </p:txBody>
      </p:sp>
    </p:spTree>
    <p:extLst>
      <p:ext uri="{BB962C8B-B14F-4D97-AF65-F5344CB8AC3E}">
        <p14:creationId xmlns:p14="http://schemas.microsoft.com/office/powerpoint/2010/main" val="3028709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6.xml"/><Relationship Id="rId5" Type="http://schemas.openxmlformats.org/officeDocument/2006/relationships/image" Target="../media/image20.jpeg"/><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jpeg"/><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23889"/>
            <a:ext cx="9144000" cy="1603717"/>
          </a:xfrm>
        </p:spPr>
        <p:txBody>
          <a:bodyPr>
            <a:noAutofit/>
          </a:bodyPr>
          <a:lstStyle/>
          <a:p>
            <a:r>
              <a:rPr lang="en-IN" sz="3600" b="1" u="sng" dirty="0">
                <a:solidFill>
                  <a:srgbClr val="0070C0"/>
                </a:solidFill>
                <a:effectLst>
                  <a:outerShdw blurRad="38100" dist="38100" dir="2700000" algn="tl">
                    <a:srgbClr val="000000">
                      <a:alpha val="43137"/>
                    </a:srgbClr>
                  </a:outerShdw>
                </a:effectLst>
                <a:latin typeface="Lucida Calligraphy" panose="03010101010101010101" pitchFamily="66" charset="0"/>
              </a:rPr>
              <a:t>Real-Time Object Tracking using CV </a:t>
            </a:r>
            <a:br>
              <a:rPr lang="en-IN" sz="3600" b="1" u="sng" dirty="0">
                <a:solidFill>
                  <a:srgbClr val="0070C0"/>
                </a:solidFill>
                <a:effectLst>
                  <a:outerShdw blurRad="38100" dist="38100" dir="2700000" algn="tl">
                    <a:srgbClr val="000000">
                      <a:alpha val="43137"/>
                    </a:srgbClr>
                  </a:outerShdw>
                </a:effectLst>
                <a:latin typeface="Lucida Calligraphy" panose="03010101010101010101" pitchFamily="66" charset="0"/>
              </a:rPr>
            </a:br>
            <a:br>
              <a:rPr lang="en-IN" sz="3600" b="1" u="sng" dirty="0">
                <a:solidFill>
                  <a:srgbClr val="0070C0"/>
                </a:solidFill>
                <a:effectLst>
                  <a:outerShdw blurRad="38100" dist="38100" dir="2700000" algn="tl">
                    <a:srgbClr val="000000">
                      <a:alpha val="43137"/>
                    </a:srgbClr>
                  </a:outerShdw>
                </a:effectLst>
                <a:latin typeface="Lucida Calligraphy" panose="03010101010101010101" pitchFamily="66" charset="0"/>
              </a:rPr>
            </a:br>
            <a:r>
              <a:rPr lang="en-IN" sz="3600" b="1" u="sng" dirty="0">
                <a:solidFill>
                  <a:srgbClr val="0070C0"/>
                </a:solidFill>
                <a:effectLst>
                  <a:outerShdw blurRad="38100" dist="38100" dir="2700000" algn="tl">
                    <a:srgbClr val="000000">
                      <a:alpha val="43137"/>
                    </a:srgbClr>
                  </a:outerShdw>
                </a:effectLst>
                <a:latin typeface="Lucida Calligraphy" panose="03010101010101010101" pitchFamily="66" charset="0"/>
              </a:rPr>
              <a:t>Border Defence System</a:t>
            </a:r>
            <a:endParaRPr lang="en-IN" sz="3600" u="sng" dirty="0">
              <a:solidFill>
                <a:srgbClr val="0070C0"/>
              </a:solidFill>
            </a:endParaRPr>
          </a:p>
        </p:txBody>
      </p:sp>
      <p:sp>
        <p:nvSpPr>
          <p:cNvPr id="3" name="Subtitle 2"/>
          <p:cNvSpPr>
            <a:spLocks noGrp="1"/>
          </p:cNvSpPr>
          <p:nvPr>
            <p:ph type="subTitle" idx="1"/>
          </p:nvPr>
        </p:nvSpPr>
        <p:spPr>
          <a:xfrm>
            <a:off x="1524000" y="3207433"/>
            <a:ext cx="9144000" cy="2700998"/>
          </a:xfrm>
        </p:spPr>
        <p:txBody>
          <a:bodyPr>
            <a:normAutofit/>
          </a:bodyPr>
          <a:lstStyle/>
          <a:p>
            <a:endParaRPr lang="en-IN" b="1" dirty="0">
              <a:latin typeface="Lucida Calligraphy" panose="03010101010101010101" pitchFamily="66" charset="0"/>
            </a:endParaRPr>
          </a:p>
          <a:p>
            <a:r>
              <a:rPr lang="en-IN" b="1" dirty="0">
                <a:latin typeface="Lucida Calligraphy" panose="03010101010101010101" pitchFamily="66" charset="0"/>
              </a:rPr>
              <a:t>Presented by</a:t>
            </a:r>
          </a:p>
          <a:p>
            <a:r>
              <a:rPr lang="en-IN" sz="2000" dirty="0">
                <a:latin typeface="Lucida Calligraphy" panose="03010101010101010101" pitchFamily="66" charset="0"/>
              </a:rPr>
              <a:t>Sreejith S (TVE17EC049)</a:t>
            </a:r>
          </a:p>
          <a:p>
            <a:r>
              <a:rPr lang="en-IN" sz="2000" dirty="0" err="1">
                <a:latin typeface="Lucida Calligraphy" panose="03010101010101010101" pitchFamily="66" charset="0"/>
              </a:rPr>
              <a:t>Sidharth</a:t>
            </a:r>
            <a:r>
              <a:rPr lang="en-IN" sz="2000" dirty="0">
                <a:latin typeface="Lucida Calligraphy" panose="03010101010101010101" pitchFamily="66" charset="0"/>
              </a:rPr>
              <a:t> N (TVE17EC046)</a:t>
            </a:r>
          </a:p>
          <a:p>
            <a:r>
              <a:rPr lang="en-IN" sz="2000" dirty="0" err="1">
                <a:latin typeface="Lucida Calligraphy" panose="03010101010101010101" pitchFamily="66" charset="0"/>
              </a:rPr>
              <a:t>Abubakar</a:t>
            </a:r>
            <a:r>
              <a:rPr lang="en-IN" sz="2000" dirty="0">
                <a:latin typeface="Lucida Calligraphy" panose="03010101010101010101" pitchFamily="66" charset="0"/>
              </a:rPr>
              <a:t> Rashad (TVE17EC004)</a:t>
            </a:r>
          </a:p>
          <a:p>
            <a:r>
              <a:rPr lang="en-IN" sz="2000" dirty="0" err="1">
                <a:latin typeface="Lucida Calligraphy" panose="03010101010101010101" pitchFamily="66" charset="0"/>
              </a:rPr>
              <a:t>Divakar</a:t>
            </a:r>
            <a:r>
              <a:rPr lang="en-IN" sz="2000" dirty="0">
                <a:latin typeface="Lucida Calligraphy" panose="03010101010101010101" pitchFamily="66" charset="0"/>
              </a:rPr>
              <a:t> Mahesh S (TVE17EC016)</a:t>
            </a:r>
          </a:p>
        </p:txBody>
      </p:sp>
    </p:spTree>
    <p:extLst>
      <p:ext uri="{BB962C8B-B14F-4D97-AF65-F5344CB8AC3E}">
        <p14:creationId xmlns:p14="http://schemas.microsoft.com/office/powerpoint/2010/main" val="137777660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a:solidFill>
                  <a:srgbClr val="0070C0"/>
                </a:solidFill>
                <a:effectLst>
                  <a:outerShdw blurRad="38100" dist="38100" dir="2700000" algn="tl">
                    <a:srgbClr val="000000">
                      <a:alpha val="43137"/>
                    </a:srgbClr>
                  </a:outerShdw>
                </a:effectLst>
                <a:latin typeface="Lucida Calligraphy" panose="03010101010101010101" pitchFamily="66" charset="0"/>
              </a:rPr>
              <a:t>Final Product</a:t>
            </a:r>
          </a:p>
        </p:txBody>
      </p:sp>
      <p:pic>
        <p:nvPicPr>
          <p:cNvPr id="12" name="Picture 11">
            <a:extLst>
              <a:ext uri="{FF2B5EF4-FFF2-40B4-BE49-F238E27FC236}">
                <a16:creationId xmlns:a16="http://schemas.microsoft.com/office/drawing/2014/main" id="{FB2B0BDE-E57F-4917-B160-DE61FA8689C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5477" y="1606868"/>
            <a:ext cx="2242243" cy="3103245"/>
          </a:xfrm>
          <a:prstGeom prst="rect">
            <a:avLst/>
          </a:prstGeom>
          <a:noFill/>
          <a:ln>
            <a:noFill/>
          </a:ln>
        </p:spPr>
      </p:pic>
      <p:pic>
        <p:nvPicPr>
          <p:cNvPr id="13" name="Picture 12">
            <a:extLst>
              <a:ext uri="{FF2B5EF4-FFF2-40B4-BE49-F238E27FC236}">
                <a16:creationId xmlns:a16="http://schemas.microsoft.com/office/drawing/2014/main" id="{3E3B6211-66F6-4280-8BC6-0F6E7C189F8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90315" y="1606868"/>
            <a:ext cx="2437595" cy="3098800"/>
          </a:xfrm>
          <a:prstGeom prst="rect">
            <a:avLst/>
          </a:prstGeom>
          <a:noFill/>
          <a:ln>
            <a:noFill/>
          </a:ln>
        </p:spPr>
      </p:pic>
      <p:pic>
        <p:nvPicPr>
          <p:cNvPr id="14" name="Picture 13">
            <a:extLst>
              <a:ext uri="{FF2B5EF4-FFF2-40B4-BE49-F238E27FC236}">
                <a16:creationId xmlns:a16="http://schemas.microsoft.com/office/drawing/2014/main" id="{811EAA48-38BC-4348-81A6-735BFC57CCB5}"/>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80505" y="1611313"/>
            <a:ext cx="2324100" cy="3098800"/>
          </a:xfrm>
          <a:prstGeom prst="rect">
            <a:avLst/>
          </a:prstGeom>
          <a:noFill/>
          <a:ln>
            <a:noFill/>
          </a:ln>
        </p:spPr>
      </p:pic>
      <p:pic>
        <p:nvPicPr>
          <p:cNvPr id="15" name="Picture 14">
            <a:extLst>
              <a:ext uri="{FF2B5EF4-FFF2-40B4-BE49-F238E27FC236}">
                <a16:creationId xmlns:a16="http://schemas.microsoft.com/office/drawing/2014/main" id="{4DF31992-E857-4B8B-85FD-D03FBF0DC02B}"/>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78485" y="1606868"/>
            <a:ext cx="2327910" cy="3103245"/>
          </a:xfrm>
          <a:prstGeom prst="rect">
            <a:avLst/>
          </a:prstGeom>
          <a:noFill/>
          <a:ln>
            <a:noFill/>
          </a:ln>
        </p:spPr>
      </p:pic>
      <p:sp>
        <p:nvSpPr>
          <p:cNvPr id="8" name="Rectangle 7">
            <a:extLst>
              <a:ext uri="{FF2B5EF4-FFF2-40B4-BE49-F238E27FC236}">
                <a16:creationId xmlns:a16="http://schemas.microsoft.com/office/drawing/2014/main" id="{16A5FE75-2247-4671-8312-F9B1F0B52F19}"/>
              </a:ext>
            </a:extLst>
          </p:cNvPr>
          <p:cNvSpPr/>
          <p:nvPr/>
        </p:nvSpPr>
        <p:spPr>
          <a:xfrm>
            <a:off x="1320878" y="4881800"/>
            <a:ext cx="4392485" cy="369332"/>
          </a:xfrm>
          <a:prstGeom prst="rect">
            <a:avLst/>
          </a:prstGeom>
        </p:spPr>
        <p:txBody>
          <a:bodyPr wrap="none">
            <a:spAutoFit/>
          </a:bodyPr>
          <a:lstStyle/>
          <a:p>
            <a:r>
              <a:rPr lang="en-IN" dirty="0">
                <a:latin typeface="Copperplate Gothic Bold" panose="020E0705020206020404" pitchFamily="34" charset="0"/>
                <a:ea typeface="Calibri" panose="020F0502020204030204" pitchFamily="34" charset="0"/>
                <a:cs typeface="Times New Roman" panose="02020603050405020304" pitchFamily="18" charset="0"/>
              </a:rPr>
              <a:t>Front View</a:t>
            </a:r>
            <a:r>
              <a:rPr lang="en-IN" b="1" dirty="0">
                <a:latin typeface="Copperplate Gothic Bold" panose="020E0705020206020404" pitchFamily="34" charset="0"/>
                <a:ea typeface="Calibri" panose="020F0502020204030204" pitchFamily="34" charset="0"/>
                <a:cs typeface="Times New Roman" panose="02020603050405020304" pitchFamily="18" charset="0"/>
              </a:rPr>
              <a:t>                            </a:t>
            </a:r>
            <a:r>
              <a:rPr lang="en-IN" dirty="0">
                <a:latin typeface="Copperplate Gothic Bold" panose="020E0705020206020404" pitchFamily="34" charset="0"/>
                <a:ea typeface="Calibri" panose="020F0502020204030204" pitchFamily="34" charset="0"/>
                <a:cs typeface="Times New Roman" panose="02020603050405020304" pitchFamily="18" charset="0"/>
              </a:rPr>
              <a:t>Top View</a:t>
            </a:r>
            <a:endParaRPr lang="en-IN" dirty="0"/>
          </a:p>
        </p:txBody>
      </p:sp>
      <p:sp>
        <p:nvSpPr>
          <p:cNvPr id="9" name="Rectangle 8">
            <a:extLst>
              <a:ext uri="{FF2B5EF4-FFF2-40B4-BE49-F238E27FC236}">
                <a16:creationId xmlns:a16="http://schemas.microsoft.com/office/drawing/2014/main" id="{758CED25-2644-4577-98D7-787990BD75DD}"/>
              </a:ext>
            </a:extLst>
          </p:cNvPr>
          <p:cNvSpPr/>
          <p:nvPr/>
        </p:nvSpPr>
        <p:spPr>
          <a:xfrm>
            <a:off x="6780505" y="4851658"/>
            <a:ext cx="4886851" cy="374590"/>
          </a:xfrm>
          <a:prstGeom prst="rect">
            <a:avLst/>
          </a:prstGeom>
        </p:spPr>
        <p:txBody>
          <a:bodyPr wrap="none">
            <a:spAutoFit/>
          </a:bodyPr>
          <a:lstStyle/>
          <a:p>
            <a:pPr>
              <a:lnSpc>
                <a:spcPct val="107000"/>
              </a:lnSpc>
              <a:spcAft>
                <a:spcPts val="800"/>
              </a:spcAft>
            </a:pPr>
            <a:r>
              <a:rPr lang="en-IN" dirty="0">
                <a:latin typeface="Copperplate Gothic Bold" panose="020E0705020206020404" pitchFamily="34" charset="0"/>
                <a:ea typeface="Calibri" panose="020F0502020204030204" pitchFamily="34" charset="0"/>
                <a:cs typeface="Times New Roman" panose="02020603050405020304" pitchFamily="18" charset="0"/>
              </a:rPr>
              <a:t>      Side View                              Device 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0762082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u="sng" dirty="0">
                <a:solidFill>
                  <a:srgbClr val="0070C0"/>
                </a:solidFill>
                <a:effectLst>
                  <a:outerShdw blurRad="38100" dist="38100" dir="2700000" algn="tl">
                    <a:srgbClr val="000000">
                      <a:alpha val="43137"/>
                    </a:srgbClr>
                  </a:outerShdw>
                </a:effectLst>
                <a:latin typeface="Lucida Calligraphy" panose="03010101010101010101" pitchFamily="66" charset="0"/>
              </a:rPr>
              <a:t>Individual Contribution</a:t>
            </a:r>
          </a:p>
        </p:txBody>
      </p:sp>
      <p:sp>
        <p:nvSpPr>
          <p:cNvPr id="3" name="Content Placeholder 2"/>
          <p:cNvSpPr>
            <a:spLocks noGrp="1"/>
          </p:cNvSpPr>
          <p:nvPr>
            <p:ph idx="1"/>
          </p:nvPr>
        </p:nvSpPr>
        <p:spPr/>
        <p:txBody>
          <a:bodyPr>
            <a:normAutofit/>
          </a:bodyPr>
          <a:lstStyle/>
          <a:p>
            <a:pPr marL="0" indent="0">
              <a:buNone/>
            </a:pPr>
            <a:r>
              <a:rPr lang="en-IN" dirty="0">
                <a:latin typeface="Copperplate Gothic Bold" panose="020E0705020206020404" pitchFamily="34" charset="0"/>
              </a:rPr>
              <a:t>Sreejith S.</a:t>
            </a:r>
          </a:p>
          <a:p>
            <a:pPr lvl="0">
              <a:buFont typeface="Wingdings" panose="05000000000000000000" pitchFamily="2" charset="2"/>
              <a:buChar char="Ø"/>
            </a:pPr>
            <a:r>
              <a:rPr lang="en-IN" dirty="0">
                <a:latin typeface="Comic Sans MS" panose="030F0702030302020204" pitchFamily="66" charset="0"/>
              </a:rPr>
              <a:t>OpenCV program development to track red objects</a:t>
            </a:r>
          </a:p>
          <a:p>
            <a:pPr lvl="0">
              <a:buFont typeface="Wingdings" panose="05000000000000000000" pitchFamily="2" charset="2"/>
              <a:buChar char="Ø"/>
            </a:pPr>
            <a:r>
              <a:rPr lang="en-IN" dirty="0">
                <a:latin typeface="Comic Sans MS" panose="030F0702030302020204" pitchFamily="66" charset="0"/>
              </a:rPr>
              <a:t>Serial communication between Arduino &amp; Raspberry Pi</a:t>
            </a:r>
          </a:p>
          <a:p>
            <a:pPr lvl="0">
              <a:buFont typeface="Wingdings" panose="05000000000000000000" pitchFamily="2" charset="2"/>
              <a:buChar char="Ø"/>
            </a:pPr>
            <a:r>
              <a:rPr lang="en-IN" dirty="0">
                <a:latin typeface="Comic Sans MS" panose="030F0702030302020204" pitchFamily="66" charset="0"/>
              </a:rPr>
              <a:t>Final assembly of components together</a:t>
            </a:r>
          </a:p>
          <a:p>
            <a:pPr marL="0" indent="0">
              <a:buNone/>
            </a:pPr>
            <a:r>
              <a:rPr lang="en-IN" dirty="0">
                <a:latin typeface="Copperplate Gothic Bold" panose="020E0705020206020404" pitchFamily="34" charset="0"/>
              </a:rPr>
              <a:t>Sidharth N.</a:t>
            </a:r>
          </a:p>
          <a:p>
            <a:pPr lvl="0">
              <a:buFont typeface="Wingdings" panose="05000000000000000000" pitchFamily="2" charset="2"/>
              <a:buChar char="Ø"/>
            </a:pPr>
            <a:r>
              <a:rPr lang="en-IN" dirty="0">
                <a:latin typeface="Comic Sans MS" panose="030F0702030302020204" pitchFamily="66" charset="0"/>
              </a:rPr>
              <a:t>Arduino coding to control the two servo motors</a:t>
            </a:r>
          </a:p>
          <a:p>
            <a:pPr lvl="0">
              <a:buFont typeface="Wingdings" panose="05000000000000000000" pitchFamily="2" charset="2"/>
              <a:buChar char="Ø"/>
            </a:pPr>
            <a:r>
              <a:rPr lang="en-IN" dirty="0">
                <a:latin typeface="Comic Sans MS" panose="030F0702030302020204" pitchFamily="66" charset="0"/>
              </a:rPr>
              <a:t>Implementation of Raspberry Pi in image processing</a:t>
            </a:r>
          </a:p>
          <a:p>
            <a:pPr lvl="0">
              <a:buFont typeface="Wingdings" panose="05000000000000000000" pitchFamily="2" charset="2"/>
              <a:buChar char="Ø"/>
            </a:pPr>
            <a:r>
              <a:rPr lang="en-IN" dirty="0">
                <a:latin typeface="Comic Sans MS" panose="030F0702030302020204" pitchFamily="66" charset="0"/>
              </a:rPr>
              <a:t>Final assembly of components together</a:t>
            </a:r>
          </a:p>
          <a:p>
            <a:endParaRPr lang="en-IN" dirty="0"/>
          </a:p>
        </p:txBody>
      </p:sp>
    </p:spTree>
    <p:extLst>
      <p:ext uri="{BB962C8B-B14F-4D97-AF65-F5344CB8AC3E}">
        <p14:creationId xmlns:p14="http://schemas.microsoft.com/office/powerpoint/2010/main" val="239128935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E6E7F3-A5B6-4937-BD8E-79B600878D44}"/>
              </a:ext>
            </a:extLst>
          </p:cNvPr>
          <p:cNvSpPr>
            <a:spLocks noGrp="1"/>
          </p:cNvSpPr>
          <p:nvPr>
            <p:ph idx="1"/>
          </p:nvPr>
        </p:nvSpPr>
        <p:spPr>
          <a:xfrm>
            <a:off x="838200" y="1553592"/>
            <a:ext cx="10515600" cy="4623371"/>
          </a:xfrm>
        </p:spPr>
        <p:txBody>
          <a:bodyPr>
            <a:normAutofit/>
          </a:bodyPr>
          <a:lstStyle/>
          <a:p>
            <a:pPr marL="0" indent="0">
              <a:buNone/>
            </a:pPr>
            <a:r>
              <a:rPr lang="en-IN" dirty="0">
                <a:latin typeface="Copperplate Gothic Bold" panose="020E0705020206020404" pitchFamily="34" charset="0"/>
              </a:rPr>
              <a:t>Abubakar Rashad</a:t>
            </a:r>
          </a:p>
          <a:p>
            <a:pPr lvl="0">
              <a:buFont typeface="Wingdings" panose="05000000000000000000" pitchFamily="2" charset="2"/>
              <a:buChar char="Ø"/>
            </a:pPr>
            <a:r>
              <a:rPr lang="en-IN" dirty="0">
                <a:latin typeface="Comic Sans MS" panose="030F0702030302020204" pitchFamily="66" charset="0"/>
              </a:rPr>
              <a:t>Casing for power unit and transformer</a:t>
            </a:r>
          </a:p>
          <a:p>
            <a:pPr lvl="0">
              <a:buFont typeface="Wingdings" panose="05000000000000000000" pitchFamily="2" charset="2"/>
              <a:buChar char="Ø"/>
            </a:pPr>
            <a:r>
              <a:rPr lang="en-IN" dirty="0">
                <a:latin typeface="Comic Sans MS" panose="030F0702030302020204" pitchFamily="66" charset="0"/>
              </a:rPr>
              <a:t>Assembling the Arduino shield</a:t>
            </a:r>
          </a:p>
          <a:p>
            <a:pPr lvl="0">
              <a:buFont typeface="Wingdings" panose="05000000000000000000" pitchFamily="2" charset="2"/>
              <a:buChar char="Ø"/>
            </a:pPr>
            <a:r>
              <a:rPr lang="en-IN" dirty="0">
                <a:latin typeface="Comic Sans MS" panose="030F0702030302020204" pitchFamily="66" charset="0"/>
              </a:rPr>
              <a:t>Final assembly of components together</a:t>
            </a:r>
          </a:p>
          <a:p>
            <a:pPr marL="0" indent="0">
              <a:buNone/>
            </a:pPr>
            <a:r>
              <a:rPr lang="en-IN" dirty="0">
                <a:latin typeface="Copperplate Gothic Bold" panose="020E0705020206020404" pitchFamily="34" charset="0"/>
              </a:rPr>
              <a:t>Divakar Mahesh S.</a:t>
            </a:r>
          </a:p>
          <a:p>
            <a:pPr lvl="0">
              <a:buFont typeface="Wingdings" panose="05000000000000000000" pitchFamily="2" charset="2"/>
              <a:buChar char="Ø"/>
            </a:pPr>
            <a:r>
              <a:rPr lang="en-IN" dirty="0">
                <a:latin typeface="Comic Sans MS" panose="030F0702030302020204" pitchFamily="66" charset="0"/>
              </a:rPr>
              <a:t>Basic circuit diagram for the project </a:t>
            </a:r>
          </a:p>
          <a:p>
            <a:pPr lvl="0">
              <a:buFont typeface="Wingdings" panose="05000000000000000000" pitchFamily="2" charset="2"/>
              <a:buChar char="Ø"/>
            </a:pPr>
            <a:r>
              <a:rPr lang="en-IN" dirty="0">
                <a:latin typeface="Comic Sans MS" panose="030F0702030302020204" pitchFamily="66" charset="0"/>
              </a:rPr>
              <a:t>Testing of final prototype</a:t>
            </a:r>
          </a:p>
          <a:p>
            <a:pPr lvl="0">
              <a:buFont typeface="Wingdings" panose="05000000000000000000" pitchFamily="2" charset="2"/>
              <a:buChar char="Ø"/>
            </a:pPr>
            <a:r>
              <a:rPr lang="en-IN" dirty="0">
                <a:latin typeface="Comic Sans MS" panose="030F0702030302020204" pitchFamily="66" charset="0"/>
              </a:rPr>
              <a:t>Final assembly of components together</a:t>
            </a:r>
          </a:p>
          <a:p>
            <a:endParaRPr lang="en-IN" dirty="0"/>
          </a:p>
        </p:txBody>
      </p:sp>
    </p:spTree>
    <p:extLst>
      <p:ext uri="{BB962C8B-B14F-4D97-AF65-F5344CB8AC3E}">
        <p14:creationId xmlns:p14="http://schemas.microsoft.com/office/powerpoint/2010/main" val="283556351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0733759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a:solidFill>
                  <a:srgbClr val="0070C0"/>
                </a:solidFill>
                <a:effectLst>
                  <a:outerShdw blurRad="38100" dist="38100" dir="2700000" algn="tl">
                    <a:srgbClr val="000000">
                      <a:alpha val="43137"/>
                    </a:srgbClr>
                  </a:outerShdw>
                </a:effectLst>
                <a:latin typeface="Lucida Calligraphy" panose="03010101010101010101" pitchFamily="66" charset="0"/>
              </a:rPr>
              <a:t>Defining the Problem</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sz="2000" dirty="0">
                <a:latin typeface="Lucida Calligraphy" panose="03010101010101010101" pitchFamily="66" charset="0"/>
              </a:rPr>
              <a:t>India is widely believed to have arrived on the global state. India has successfully positioned herself as one of the core members of influential nations.</a:t>
            </a:r>
          </a:p>
          <a:p>
            <a:pPr>
              <a:buFont typeface="Wingdings" panose="05000000000000000000" pitchFamily="2" charset="2"/>
              <a:buChar char="Ø"/>
            </a:pPr>
            <a:r>
              <a:rPr lang="en-IN" sz="2000" dirty="0">
                <a:latin typeface="Lucida Calligraphy" panose="03010101010101010101" pitchFamily="66" charset="0"/>
              </a:rPr>
              <a:t>But the security scenario of India has attracted more vulnerability and complexities like never before as India has the disadvantage of being situated in close proximity to what is being described as the epicentre of global terrorism.</a:t>
            </a:r>
          </a:p>
          <a:p>
            <a:pPr>
              <a:buFont typeface="Wingdings" panose="05000000000000000000" pitchFamily="2" charset="2"/>
              <a:buChar char="Ø"/>
            </a:pPr>
            <a:r>
              <a:rPr lang="en-IN" sz="2000" dirty="0">
                <a:latin typeface="Lucida Calligraphy" panose="03010101010101010101" pitchFamily="66" charset="0"/>
              </a:rPr>
              <a:t>Presently our borders are protected by iron spike fences and a watchtower containing soldiers, continuously flashing the light over the border area. </a:t>
            </a:r>
          </a:p>
          <a:p>
            <a:pPr>
              <a:buFont typeface="Wingdings" panose="05000000000000000000" pitchFamily="2" charset="2"/>
              <a:buChar char="Ø"/>
            </a:pPr>
            <a:r>
              <a:rPr lang="en-IN" sz="2000" dirty="0">
                <a:latin typeface="Lucida Calligraphy" panose="03010101010101010101" pitchFamily="66" charset="0"/>
              </a:rPr>
              <a:t>Those persons are fully responsible to prevent any intrusion. </a:t>
            </a:r>
          </a:p>
          <a:p>
            <a:pPr>
              <a:buFont typeface="Wingdings" panose="05000000000000000000" pitchFamily="2" charset="2"/>
              <a:buChar char="Ø"/>
            </a:pPr>
            <a:r>
              <a:rPr lang="en-IN" sz="2000" dirty="0">
                <a:latin typeface="Lucida Calligraphy" panose="03010101010101010101" pitchFamily="66" charset="0"/>
              </a:rPr>
              <a:t>There is a huge work load and responsibility for the soldiers who have to work continuously on the border. </a:t>
            </a:r>
          </a:p>
        </p:txBody>
      </p:sp>
    </p:spTree>
    <p:extLst>
      <p:ext uri="{BB962C8B-B14F-4D97-AF65-F5344CB8AC3E}">
        <p14:creationId xmlns:p14="http://schemas.microsoft.com/office/powerpoint/2010/main" val="318582807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result for india border security">
            <a:extLst>
              <a:ext uri="{FF2B5EF4-FFF2-40B4-BE49-F238E27FC236}">
                <a16:creationId xmlns:a16="http://schemas.microsoft.com/office/drawing/2014/main" id="{289EC5E6-537C-4EEF-8791-858D4A006ED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 y="0"/>
            <a:ext cx="12192001" cy="6858000"/>
          </a:xfrm>
          <a:prstGeom prst="rect">
            <a:avLst/>
          </a:prstGeom>
          <a:noFill/>
          <a:ln>
            <a:noFill/>
          </a:ln>
        </p:spPr>
      </p:pic>
    </p:spTree>
    <p:extLst>
      <p:ext uri="{BB962C8B-B14F-4D97-AF65-F5344CB8AC3E}">
        <p14:creationId xmlns:p14="http://schemas.microsoft.com/office/powerpoint/2010/main" val="157901254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a:solidFill>
                  <a:srgbClr val="0070C0"/>
                </a:solidFill>
                <a:effectLst>
                  <a:outerShdw blurRad="38100" dist="38100" dir="2700000" algn="tl">
                    <a:srgbClr val="000000">
                      <a:alpha val="43137"/>
                    </a:srgbClr>
                  </a:outerShdw>
                </a:effectLst>
                <a:latin typeface="Lucida Calligraphy" panose="03010101010101010101" pitchFamily="66" charset="0"/>
              </a:rPr>
              <a:t>Our Solution</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sz="2000" dirty="0">
                <a:latin typeface="Lucida Calligraphy" panose="03010101010101010101" pitchFamily="66" charset="0"/>
              </a:rPr>
              <a:t>Here by it clarifies the significance of an automatic firing system which will replace soldiers with its effective protective measures.</a:t>
            </a:r>
          </a:p>
          <a:p>
            <a:pPr>
              <a:buFont typeface="Wingdings" panose="05000000000000000000" pitchFamily="2" charset="2"/>
              <a:buChar char="Ø"/>
            </a:pPr>
            <a:r>
              <a:rPr lang="en-IN" sz="2000" dirty="0">
                <a:latin typeface="Lucida Calligraphy" panose="03010101010101010101" pitchFamily="66" charset="0"/>
              </a:rPr>
              <a:t>Our defence system comprises of features like video recording, automatic human recognition, automatic motion sensing, automatic firing etc. This system, video cameras and mat lab processing in hand with embedded system can not only detect intrusion attempts, but also provide a video coverage of the suspicious area, for remote vigilance.</a:t>
            </a:r>
          </a:p>
          <a:p>
            <a:pPr>
              <a:buFont typeface="Wingdings" panose="05000000000000000000" pitchFamily="2" charset="2"/>
              <a:buChar char="Ø"/>
            </a:pPr>
            <a:r>
              <a:rPr lang="en-IN" sz="2000" dirty="0">
                <a:latin typeface="Lucida Calligraphy" panose="03010101010101010101" pitchFamily="66" charset="0"/>
              </a:rPr>
              <a:t>Also our system can withstand extreme climatic condition, thus requiring less maintenance. </a:t>
            </a:r>
          </a:p>
          <a:p>
            <a:pPr>
              <a:buFont typeface="Wingdings" panose="05000000000000000000" pitchFamily="2" charset="2"/>
              <a:buChar char="Ø"/>
            </a:pPr>
            <a:r>
              <a:rPr lang="en-IN" sz="2000" dirty="0">
                <a:latin typeface="Lucida Calligraphy" panose="03010101010101010101" pitchFamily="66" charset="0"/>
              </a:rPr>
              <a:t>In this concept we have designed a promising prototype, which on further development with sufficient time and resources, can be raised to international level.</a:t>
            </a:r>
          </a:p>
        </p:txBody>
      </p:sp>
    </p:spTree>
    <p:extLst>
      <p:ext uri="{BB962C8B-B14F-4D97-AF65-F5344CB8AC3E}">
        <p14:creationId xmlns:p14="http://schemas.microsoft.com/office/powerpoint/2010/main" val="241436564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a:solidFill>
                  <a:srgbClr val="0070C0"/>
                </a:solidFill>
                <a:effectLst>
                  <a:outerShdw blurRad="38100" dist="38100" dir="2700000" algn="tl">
                    <a:srgbClr val="000000">
                      <a:alpha val="43137"/>
                    </a:srgbClr>
                  </a:outerShdw>
                </a:effectLst>
                <a:latin typeface="Lucida Calligraphy" panose="03010101010101010101" pitchFamily="66" charset="0"/>
              </a:rPr>
              <a:t>Summarising the process</a:t>
            </a: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Ø"/>
            </a:pPr>
            <a:r>
              <a:rPr lang="en-IN" sz="2000" dirty="0">
                <a:latin typeface="Lucida Calligraphy" panose="03010101010101010101" pitchFamily="66" charset="0"/>
              </a:rPr>
              <a:t>To accomplish this we propose a mechanism which will employ image processing in which a camera will be continuously observing the area under surveillance. </a:t>
            </a:r>
          </a:p>
          <a:p>
            <a:pPr lvl="0">
              <a:buFont typeface="Wingdings" panose="05000000000000000000" pitchFamily="2" charset="2"/>
              <a:buChar char="Ø"/>
            </a:pPr>
            <a:r>
              <a:rPr lang="en-IN" sz="2000" dirty="0">
                <a:latin typeface="Lucida Calligraphy" panose="03010101010101010101" pitchFamily="66" charset="0"/>
              </a:rPr>
              <a:t>This data will be then processed, which will be running on a computer and will be able to detect the presence of intruder inside the border. </a:t>
            </a:r>
          </a:p>
          <a:p>
            <a:pPr lvl="0">
              <a:buFont typeface="Wingdings" panose="05000000000000000000" pitchFamily="2" charset="2"/>
              <a:buChar char="Ø"/>
            </a:pPr>
            <a:r>
              <a:rPr lang="en-IN" sz="2000" dirty="0">
                <a:latin typeface="Lucida Calligraphy" panose="03010101010101010101" pitchFamily="66" charset="0"/>
              </a:rPr>
              <a:t>Depending on this processed data the information about the intruder location will be sent to a microcontroller through the serial port and then a servomotor-controlled gun will be used to point in the direction of the intruder. </a:t>
            </a:r>
          </a:p>
          <a:p>
            <a:pPr lvl="0">
              <a:buFont typeface="Wingdings" panose="05000000000000000000" pitchFamily="2" charset="2"/>
              <a:buChar char="Ø"/>
            </a:pPr>
            <a:r>
              <a:rPr lang="en-IN" sz="2000" dirty="0">
                <a:latin typeface="Lucida Calligraphy" panose="03010101010101010101" pitchFamily="66" charset="0"/>
              </a:rPr>
              <a:t>This mechanism will be online, that is the gun will be continuously pointing the direction of the intruder. </a:t>
            </a:r>
          </a:p>
          <a:p>
            <a:pPr lvl="0">
              <a:buFont typeface="Wingdings" panose="05000000000000000000" pitchFamily="2" charset="2"/>
              <a:buChar char="Ø"/>
            </a:pPr>
            <a:r>
              <a:rPr lang="en-IN" sz="2000" dirty="0">
                <a:latin typeface="Lucida Calligraphy" panose="03010101010101010101" pitchFamily="66" charset="0"/>
              </a:rPr>
              <a:t>Further depending on range, that is distance from the gun it can be activated and the target will be shot down. </a:t>
            </a:r>
          </a:p>
          <a:p>
            <a:pPr>
              <a:buFont typeface="Wingdings" panose="05000000000000000000" pitchFamily="2" charset="2"/>
              <a:buChar char="Ø"/>
            </a:pPr>
            <a:endParaRPr lang="en-IN" sz="2000" dirty="0">
              <a:latin typeface="Lucida Calligraphy" panose="03010101010101010101" pitchFamily="66" charset="0"/>
            </a:endParaRPr>
          </a:p>
        </p:txBody>
      </p:sp>
    </p:spTree>
    <p:extLst>
      <p:ext uri="{BB962C8B-B14F-4D97-AF65-F5344CB8AC3E}">
        <p14:creationId xmlns:p14="http://schemas.microsoft.com/office/powerpoint/2010/main" val="213238872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F683E-B1E1-4B23-A5BB-F4C91A0949A0}"/>
              </a:ext>
            </a:extLst>
          </p:cNvPr>
          <p:cNvSpPr>
            <a:spLocks noGrp="1"/>
          </p:cNvSpPr>
          <p:nvPr>
            <p:ph type="title"/>
          </p:nvPr>
        </p:nvSpPr>
        <p:spPr/>
        <p:txBody>
          <a:bodyPr/>
          <a:lstStyle/>
          <a:p>
            <a:pPr algn="ctr"/>
            <a:r>
              <a:rPr lang="en-US" u="sng" dirty="0">
                <a:solidFill>
                  <a:srgbClr val="0070C0"/>
                </a:solidFill>
                <a:effectLst>
                  <a:outerShdw blurRad="38100" dist="38100" dir="2700000" algn="tl">
                    <a:srgbClr val="000000">
                      <a:alpha val="43137"/>
                    </a:srgbClr>
                  </a:outerShdw>
                </a:effectLst>
                <a:latin typeface="Lucida Calligraphy" panose="03010101010101010101" pitchFamily="66" charset="0"/>
              </a:rPr>
              <a:t>Flowchart and Block Diagram</a:t>
            </a:r>
            <a:endParaRPr lang="en-IN" u="sng" dirty="0">
              <a:solidFill>
                <a:srgbClr val="0070C0"/>
              </a:solidFill>
              <a:effectLst>
                <a:outerShdw blurRad="38100" dist="38100" dir="2700000" algn="tl">
                  <a:srgbClr val="000000">
                    <a:alpha val="43137"/>
                  </a:srgbClr>
                </a:outerShdw>
              </a:effectLst>
              <a:latin typeface="Lucida Calligraphy" panose="03010101010101010101" pitchFamily="66" charset="0"/>
            </a:endParaRPr>
          </a:p>
        </p:txBody>
      </p:sp>
      <p:pic>
        <p:nvPicPr>
          <p:cNvPr id="3" name="Picture 2">
            <a:extLst>
              <a:ext uri="{FF2B5EF4-FFF2-40B4-BE49-F238E27FC236}">
                <a16:creationId xmlns:a16="http://schemas.microsoft.com/office/drawing/2014/main" id="{83C072D3-B396-49A9-91BD-6AC521C2DFEE}"/>
              </a:ext>
            </a:extLst>
          </p:cNvPr>
          <p:cNvPicPr/>
          <p:nvPr/>
        </p:nvPicPr>
        <p:blipFill rotWithShape="1">
          <a:blip r:embed="rId2">
            <a:extLst>
              <a:ext uri="{28A0092B-C50C-407E-A947-70E740481C1C}">
                <a14:useLocalDpi xmlns:a14="http://schemas.microsoft.com/office/drawing/2010/main" val="0"/>
              </a:ext>
            </a:extLst>
          </a:blip>
          <a:srcRect t="26611" b="27186"/>
          <a:stretch/>
        </p:blipFill>
        <p:spPr bwMode="auto">
          <a:xfrm>
            <a:off x="5890710" y="1928304"/>
            <a:ext cx="5101590" cy="4191000"/>
          </a:xfrm>
          <a:prstGeom prst="rect">
            <a:avLst/>
          </a:prstGeom>
          <a:noFill/>
          <a:ln>
            <a:noFill/>
          </a:ln>
          <a:extLst>
            <a:ext uri="{53640926-AAD7-44D8-BBD7-CCE9431645EC}">
              <a14:shadowObscured xmlns:a14="http://schemas.microsoft.com/office/drawing/2010/main"/>
            </a:ext>
          </a:extLst>
        </p:spPr>
      </p:pic>
      <p:pic>
        <p:nvPicPr>
          <p:cNvPr id="4" name="Picture 3" descr="Image result for flowchart of real time object tracking process">
            <a:extLst>
              <a:ext uri="{FF2B5EF4-FFF2-40B4-BE49-F238E27FC236}">
                <a16:creationId xmlns:a16="http://schemas.microsoft.com/office/drawing/2014/main" id="{D84F0B87-DF59-4D22-9F9D-B7058660BD9F}"/>
              </a:ext>
            </a:extLst>
          </p:cNvPr>
          <p:cNvPicPr/>
          <p:nvPr/>
        </p:nvPicPr>
        <p:blipFill rotWithShape="1">
          <a:blip r:embed="rId3">
            <a:extLst>
              <a:ext uri="{28A0092B-C50C-407E-A947-70E740481C1C}">
                <a14:useLocalDpi xmlns:a14="http://schemas.microsoft.com/office/drawing/2010/main" val="0"/>
              </a:ext>
            </a:extLst>
          </a:blip>
          <a:srcRect t="21540"/>
          <a:stretch/>
        </p:blipFill>
        <p:spPr bwMode="auto">
          <a:xfrm>
            <a:off x="159200" y="1503779"/>
            <a:ext cx="5731510" cy="52832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9825488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65431"/>
            <a:ext cx="10515600" cy="1325563"/>
          </a:xfrm>
        </p:spPr>
        <p:txBody>
          <a:bodyPr/>
          <a:lstStyle/>
          <a:p>
            <a:pPr algn="ctr"/>
            <a:r>
              <a:rPr lang="en-IN" b="1" u="sng" dirty="0">
                <a:solidFill>
                  <a:srgbClr val="0070C0"/>
                </a:solidFill>
                <a:effectLst>
                  <a:outerShdw blurRad="38100" dist="38100" dir="2700000" algn="tl">
                    <a:srgbClr val="000000">
                      <a:alpha val="43137"/>
                    </a:srgbClr>
                  </a:outerShdw>
                </a:effectLst>
                <a:latin typeface="Lucida Calligraphy" panose="03010101010101010101" pitchFamily="66" charset="0"/>
              </a:rPr>
              <a:t>Components</a:t>
            </a:r>
          </a:p>
        </p:txBody>
      </p:sp>
      <p:pic>
        <p:nvPicPr>
          <p:cNvPr id="3" name="Picture 2" descr="Raspberry Pi 3 - Model B+ - 1.4GHz Cortex-A53 with 1GB RAM"/>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199" y="1718545"/>
            <a:ext cx="2647315" cy="1986915"/>
          </a:xfrm>
          <a:prstGeom prst="rect">
            <a:avLst/>
          </a:prstGeom>
          <a:noFill/>
          <a:ln>
            <a:noFill/>
          </a:ln>
        </p:spPr>
      </p:pic>
      <p:pic>
        <p:nvPicPr>
          <p:cNvPr id="4" name="Picture 3" descr="Image result for picam"/>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7261" y="1712830"/>
            <a:ext cx="2657475" cy="1992630"/>
          </a:xfrm>
          <a:prstGeom prst="rect">
            <a:avLst/>
          </a:prstGeom>
          <a:noFill/>
          <a:ln>
            <a:noFill/>
          </a:ln>
        </p:spPr>
      </p:pic>
      <p:pic>
        <p:nvPicPr>
          <p:cNvPr id="5" name="Picture 4" descr="Image result for picam"/>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06483" y="1712830"/>
            <a:ext cx="2913185" cy="1989773"/>
          </a:xfrm>
          <a:prstGeom prst="rect">
            <a:avLst/>
          </a:prstGeom>
          <a:noFill/>
          <a:ln>
            <a:noFill/>
          </a:ln>
        </p:spPr>
      </p:pic>
      <p:sp>
        <p:nvSpPr>
          <p:cNvPr id="6" name="Rectangle 5"/>
          <p:cNvSpPr/>
          <p:nvPr/>
        </p:nvSpPr>
        <p:spPr>
          <a:xfrm>
            <a:off x="838200" y="3836021"/>
            <a:ext cx="6237850" cy="400110"/>
          </a:xfrm>
          <a:prstGeom prst="rect">
            <a:avLst/>
          </a:prstGeom>
        </p:spPr>
        <p:txBody>
          <a:bodyPr wrap="square">
            <a:spAutoFit/>
          </a:bodyPr>
          <a:lstStyle/>
          <a:p>
            <a:r>
              <a:rPr lang="en-IN" sz="2000" dirty="0">
                <a:effectLst/>
                <a:latin typeface="Copperplate Gothic Bold" panose="020E0705020206020404" pitchFamily="34" charset="0"/>
                <a:ea typeface="Calibri" panose="020F0502020204030204" pitchFamily="34" charset="0"/>
                <a:cs typeface="Times New Roman" panose="02020603050405020304" pitchFamily="18" charset="0"/>
              </a:rPr>
              <a:t>Raspberry pi 3 b+                                  Pi Cam</a:t>
            </a:r>
            <a:endParaRPr lang="en-IN" sz="2000" dirty="0"/>
          </a:p>
        </p:txBody>
      </p:sp>
      <p:sp>
        <p:nvSpPr>
          <p:cNvPr id="7" name="Rectangle 6"/>
          <p:cNvSpPr/>
          <p:nvPr/>
        </p:nvSpPr>
        <p:spPr>
          <a:xfrm>
            <a:off x="7684951" y="3858841"/>
            <a:ext cx="4346896" cy="307777"/>
          </a:xfrm>
          <a:prstGeom prst="rect">
            <a:avLst/>
          </a:prstGeom>
        </p:spPr>
        <p:txBody>
          <a:bodyPr wrap="none">
            <a:spAutoFit/>
          </a:bodyPr>
          <a:lstStyle/>
          <a:p>
            <a:r>
              <a:rPr lang="en-IN" sz="1400" dirty="0">
                <a:effectLst/>
                <a:latin typeface="Copperplate Gothic Bold" panose="020E0705020206020404" pitchFamily="34" charset="0"/>
                <a:ea typeface="Calibri" panose="020F0502020204030204" pitchFamily="34" charset="0"/>
                <a:cs typeface="Times New Roman" panose="02020603050405020304" pitchFamily="18" charset="0"/>
              </a:rPr>
              <a:t>Pi Camera with </a:t>
            </a:r>
            <a:r>
              <a:rPr lang="en-IN" sz="1400" dirty="0" err="1">
                <a:effectLst/>
                <a:latin typeface="Copperplate Gothic Bold" panose="020E0705020206020404" pitchFamily="34" charset="0"/>
                <a:ea typeface="Calibri" panose="020F0502020204030204" pitchFamily="34" charset="0"/>
                <a:cs typeface="Times New Roman" panose="02020603050405020304" pitchFamily="18" charset="0"/>
              </a:rPr>
              <a:t>OpenCV</a:t>
            </a:r>
            <a:r>
              <a:rPr lang="en-IN" sz="1400" dirty="0">
                <a:effectLst/>
                <a:latin typeface="Copperplate Gothic Bold" panose="020E0705020206020404" pitchFamily="34" charset="0"/>
                <a:ea typeface="Calibri" panose="020F0502020204030204" pitchFamily="34" charset="0"/>
                <a:cs typeface="Times New Roman" panose="02020603050405020304" pitchFamily="18" charset="0"/>
              </a:rPr>
              <a:t> for Raspberry PI</a:t>
            </a:r>
            <a:endParaRPr lang="en-IN" dirty="0"/>
          </a:p>
        </p:txBody>
      </p:sp>
      <p:pic>
        <p:nvPicPr>
          <p:cNvPr id="8" name="Picture 7"/>
          <p:cNvPicPr>
            <a:picLocks noChangeAspect="1"/>
          </p:cNvPicPr>
          <p:nvPr/>
        </p:nvPicPr>
        <p:blipFill>
          <a:blip r:embed="rId5"/>
          <a:stretch>
            <a:fillRect/>
          </a:stretch>
        </p:blipFill>
        <p:spPr>
          <a:xfrm>
            <a:off x="632493" y="4274358"/>
            <a:ext cx="3193006" cy="2026581"/>
          </a:xfrm>
          <a:prstGeom prst="rect">
            <a:avLst/>
          </a:prstGeom>
        </p:spPr>
      </p:pic>
      <p:pic>
        <p:nvPicPr>
          <p:cNvPr id="9" name="Picture 8" descr="Image result for arduino shield"/>
          <p:cNvPicPr/>
          <p:nvPr/>
        </p:nvPicPr>
        <p:blipFill>
          <a:blip r:embed="rId6">
            <a:extLst>
              <a:ext uri="{28A0092B-C50C-407E-A947-70E740481C1C}">
                <a14:useLocalDpi xmlns:a14="http://schemas.microsoft.com/office/drawing/2010/main" val="0"/>
              </a:ext>
            </a:extLst>
          </a:blip>
          <a:srcRect/>
          <a:stretch>
            <a:fillRect/>
          </a:stretch>
        </p:blipFill>
        <p:spPr bwMode="auto">
          <a:xfrm>
            <a:off x="4767260" y="4274358"/>
            <a:ext cx="2657475" cy="1896021"/>
          </a:xfrm>
          <a:prstGeom prst="rect">
            <a:avLst/>
          </a:prstGeom>
          <a:noFill/>
          <a:ln>
            <a:noFill/>
          </a:ln>
        </p:spPr>
      </p:pic>
      <p:sp>
        <p:nvSpPr>
          <p:cNvPr id="10" name="Rectangle 9"/>
          <p:cNvSpPr/>
          <p:nvPr/>
        </p:nvSpPr>
        <p:spPr>
          <a:xfrm>
            <a:off x="956602" y="6300941"/>
            <a:ext cx="6260123" cy="400110"/>
          </a:xfrm>
          <a:prstGeom prst="rect">
            <a:avLst/>
          </a:prstGeom>
        </p:spPr>
        <p:txBody>
          <a:bodyPr wrap="square">
            <a:spAutoFit/>
          </a:bodyPr>
          <a:lstStyle/>
          <a:p>
            <a:r>
              <a:rPr lang="en-IN" sz="2000" dirty="0">
                <a:effectLst/>
                <a:latin typeface="Copperplate Gothic Bold" panose="020E0705020206020404" pitchFamily="34" charset="0"/>
                <a:ea typeface="Calibri" panose="020F0502020204030204" pitchFamily="34" charset="0"/>
                <a:cs typeface="Times New Roman" panose="02020603050405020304" pitchFamily="18" charset="0"/>
              </a:rPr>
              <a:t>     Arduino UNO                         Arduino Shield </a:t>
            </a:r>
            <a:endParaRPr lang="en-IN" sz="2000" dirty="0"/>
          </a:p>
        </p:txBody>
      </p:sp>
    </p:spTree>
    <p:extLst>
      <p:ext uri="{BB962C8B-B14F-4D97-AF65-F5344CB8AC3E}">
        <p14:creationId xmlns:p14="http://schemas.microsoft.com/office/powerpoint/2010/main" val="207577016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result for servo moto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9543" y="773723"/>
            <a:ext cx="3110425" cy="2270833"/>
          </a:xfrm>
          <a:prstGeom prst="rect">
            <a:avLst/>
          </a:prstGeom>
          <a:noFill/>
          <a:ln>
            <a:noFill/>
          </a:ln>
        </p:spPr>
      </p:pic>
      <p:pic>
        <p:nvPicPr>
          <p:cNvPr id="3" name="Picture 2" descr="Image result for vga to hdmi converte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10041" y="773724"/>
            <a:ext cx="3046168" cy="2454982"/>
          </a:xfrm>
          <a:prstGeom prst="rect">
            <a:avLst/>
          </a:prstGeom>
          <a:noFill/>
          <a:ln>
            <a:noFill/>
          </a:ln>
        </p:spPr>
      </p:pic>
      <p:pic>
        <p:nvPicPr>
          <p:cNvPr id="4" name="Picture 3" descr="Image result for laser pointer"/>
          <p:cNvPicPr/>
          <p:nvPr/>
        </p:nvPicPr>
        <p:blipFill>
          <a:blip r:embed="rId4">
            <a:extLst>
              <a:ext uri="{28A0092B-C50C-407E-A947-70E740481C1C}">
                <a14:useLocalDpi xmlns:a14="http://schemas.microsoft.com/office/drawing/2010/main" val="0"/>
              </a:ext>
            </a:extLst>
          </a:blip>
          <a:srcRect/>
          <a:stretch>
            <a:fillRect/>
          </a:stretch>
        </p:blipFill>
        <p:spPr bwMode="auto">
          <a:xfrm>
            <a:off x="9549252" y="773724"/>
            <a:ext cx="2380151" cy="2454982"/>
          </a:xfrm>
          <a:prstGeom prst="rect">
            <a:avLst/>
          </a:prstGeom>
          <a:noFill/>
          <a:ln>
            <a:noFill/>
          </a:ln>
        </p:spPr>
      </p:pic>
      <p:pic>
        <p:nvPicPr>
          <p:cNvPr id="5" name="Picture 4" descr="Image result for lm016l lcd"/>
          <p:cNvPicPr/>
          <p:nvPr/>
        </p:nvPicPr>
        <p:blipFill>
          <a:blip r:embed="rId5">
            <a:extLst>
              <a:ext uri="{28A0092B-C50C-407E-A947-70E740481C1C}">
                <a14:useLocalDpi xmlns:a14="http://schemas.microsoft.com/office/drawing/2010/main" val="0"/>
              </a:ext>
            </a:extLst>
          </a:blip>
          <a:srcRect/>
          <a:stretch>
            <a:fillRect/>
          </a:stretch>
        </p:blipFill>
        <p:spPr bwMode="auto">
          <a:xfrm>
            <a:off x="1039544" y="3848538"/>
            <a:ext cx="2997884" cy="2200569"/>
          </a:xfrm>
          <a:prstGeom prst="rect">
            <a:avLst/>
          </a:prstGeom>
          <a:noFill/>
          <a:ln>
            <a:noFill/>
          </a:ln>
        </p:spPr>
      </p:pic>
      <p:pic>
        <p:nvPicPr>
          <p:cNvPr id="6" name="Picture 5" descr="Image result for buzze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79963" y="3762375"/>
            <a:ext cx="3069101" cy="2326298"/>
          </a:xfrm>
          <a:prstGeom prst="rect">
            <a:avLst/>
          </a:prstGeom>
          <a:noFill/>
          <a:ln>
            <a:noFill/>
          </a:ln>
        </p:spPr>
      </p:pic>
      <p:pic>
        <p:nvPicPr>
          <p:cNvPr id="7" name="Picture 6" descr="Image result for transformer"/>
          <p:cNvPicPr/>
          <p:nvPr/>
        </p:nvPicPr>
        <p:blipFill>
          <a:blip r:embed="rId7">
            <a:extLst>
              <a:ext uri="{28A0092B-C50C-407E-A947-70E740481C1C}">
                <a14:useLocalDpi xmlns:a14="http://schemas.microsoft.com/office/drawing/2010/main" val="0"/>
              </a:ext>
            </a:extLst>
          </a:blip>
          <a:srcRect/>
          <a:stretch>
            <a:fillRect/>
          </a:stretch>
        </p:blipFill>
        <p:spPr bwMode="auto">
          <a:xfrm>
            <a:off x="8778240" y="3470323"/>
            <a:ext cx="2757268" cy="2578784"/>
          </a:xfrm>
          <a:prstGeom prst="rect">
            <a:avLst/>
          </a:prstGeom>
          <a:noFill/>
          <a:ln>
            <a:noFill/>
          </a:ln>
        </p:spPr>
      </p:pic>
      <p:sp>
        <p:nvSpPr>
          <p:cNvPr id="8" name="Rectangle 7"/>
          <p:cNvSpPr/>
          <p:nvPr/>
        </p:nvSpPr>
        <p:spPr>
          <a:xfrm>
            <a:off x="1505243" y="3086471"/>
            <a:ext cx="7638757" cy="421654"/>
          </a:xfrm>
          <a:prstGeom prst="rect">
            <a:avLst/>
          </a:prstGeom>
        </p:spPr>
        <p:txBody>
          <a:bodyPr wrap="square">
            <a:spAutoFit/>
          </a:bodyPr>
          <a:lstStyle/>
          <a:p>
            <a:pPr>
              <a:lnSpc>
                <a:spcPct val="107000"/>
              </a:lnSpc>
              <a:spcAft>
                <a:spcPts val="800"/>
              </a:spcAft>
            </a:pPr>
            <a:r>
              <a:rPr lang="en-IN" dirty="0">
                <a:latin typeface="Copperplate Gothic Bold" panose="020E0705020206020404" pitchFamily="34" charset="0"/>
                <a:ea typeface="Calibri" panose="020F0502020204030204" pitchFamily="34" charset="0"/>
                <a:cs typeface="Times New Roman" panose="02020603050405020304" pitchFamily="18" charset="0"/>
              </a:rPr>
              <a:t>    </a:t>
            </a:r>
            <a:r>
              <a:rPr lang="en-IN" sz="2000" dirty="0">
                <a:latin typeface="Copperplate Gothic Bold" panose="020E0705020206020404" pitchFamily="34" charset="0"/>
                <a:ea typeface="Calibri" panose="020F0502020204030204" pitchFamily="34" charset="0"/>
                <a:cs typeface="Times New Roman" panose="02020603050405020304" pitchFamily="18" charset="0"/>
              </a:rPr>
              <a:t>Servo Motor                      VGA to HDMI Convertor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9722959" y="3115783"/>
            <a:ext cx="2237857" cy="400110"/>
          </a:xfrm>
          <a:prstGeom prst="rect">
            <a:avLst/>
          </a:prstGeom>
        </p:spPr>
        <p:txBody>
          <a:bodyPr wrap="none">
            <a:spAutoFit/>
          </a:bodyPr>
          <a:lstStyle/>
          <a:p>
            <a:r>
              <a:rPr lang="en-IN" sz="2000" dirty="0">
                <a:latin typeface="Copperplate Gothic Bold" panose="020E0705020206020404" pitchFamily="34" charset="0"/>
                <a:ea typeface="Calibri" panose="020F0502020204030204" pitchFamily="34" charset="0"/>
                <a:cs typeface="Times New Roman" panose="02020603050405020304" pitchFamily="18" charset="0"/>
              </a:rPr>
              <a:t>Laser Pointer</a:t>
            </a:r>
            <a:endParaRPr lang="en-IN" sz="2000" dirty="0"/>
          </a:p>
        </p:txBody>
      </p:sp>
      <p:sp>
        <p:nvSpPr>
          <p:cNvPr id="10" name="Rectangle 9"/>
          <p:cNvSpPr/>
          <p:nvPr/>
        </p:nvSpPr>
        <p:spPr>
          <a:xfrm>
            <a:off x="1832746" y="6106549"/>
            <a:ext cx="1937395" cy="421654"/>
          </a:xfrm>
          <a:prstGeom prst="rect">
            <a:avLst/>
          </a:prstGeom>
        </p:spPr>
        <p:txBody>
          <a:bodyPr wrap="square">
            <a:spAutoFit/>
          </a:bodyPr>
          <a:lstStyle/>
          <a:p>
            <a:pPr>
              <a:lnSpc>
                <a:spcPct val="107000"/>
              </a:lnSpc>
              <a:spcAft>
                <a:spcPts val="800"/>
              </a:spcAft>
            </a:pPr>
            <a:r>
              <a:rPr lang="en-IN" sz="2000" dirty="0">
                <a:effectLst/>
                <a:latin typeface="Copperplate Gothic Bold" panose="020E0705020206020404" pitchFamily="34" charset="0"/>
                <a:ea typeface="Calibri" panose="020F0502020204030204" pitchFamily="34" charset="0"/>
                <a:cs typeface="Times New Roman" panose="02020603050405020304" pitchFamily="18" charset="0"/>
              </a:rPr>
              <a:t>LM016l LCD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5922498" y="6088673"/>
            <a:ext cx="6006905" cy="406009"/>
          </a:xfrm>
          <a:prstGeom prst="rect">
            <a:avLst/>
          </a:prstGeom>
        </p:spPr>
        <p:txBody>
          <a:bodyPr wrap="square">
            <a:spAutoFit/>
          </a:bodyPr>
          <a:lstStyle/>
          <a:p>
            <a:pPr>
              <a:lnSpc>
                <a:spcPct val="107000"/>
              </a:lnSpc>
              <a:spcAft>
                <a:spcPts val="800"/>
              </a:spcAft>
            </a:pPr>
            <a:r>
              <a:rPr lang="en-IN" sz="2000" dirty="0">
                <a:effectLst/>
                <a:latin typeface="Copperplate Gothic Bold" panose="020E0705020206020404" pitchFamily="34" charset="0"/>
                <a:ea typeface="Calibri" panose="020F0502020204030204" pitchFamily="34" charset="0"/>
                <a:cs typeface="Times New Roman" panose="02020603050405020304" pitchFamily="18" charset="0"/>
              </a:rPr>
              <a:t>Buzzer    </a:t>
            </a:r>
            <a:r>
              <a:rPr lang="en-IN" sz="1400" dirty="0">
                <a:effectLst/>
                <a:latin typeface="Copperplate Gothic Bold" panose="020E0705020206020404" pitchFamily="34" charset="0"/>
                <a:ea typeface="Calibri" panose="020F0502020204030204" pitchFamily="34" charset="0"/>
                <a:cs typeface="Times New Roman" panose="02020603050405020304" pitchFamily="18" charset="0"/>
              </a:rPr>
              <a:t>                                                    </a:t>
            </a:r>
            <a:r>
              <a:rPr lang="en-IN" sz="2000" dirty="0">
                <a:effectLst/>
                <a:latin typeface="Copperplate Gothic Bold" panose="020E0705020206020404" pitchFamily="34" charset="0"/>
                <a:ea typeface="Calibri" panose="020F0502020204030204" pitchFamily="34" charset="0"/>
                <a:cs typeface="Times New Roman" panose="02020603050405020304" pitchFamily="18" charset="0"/>
              </a:rPr>
              <a:t>Transformer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476561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u="sng" dirty="0">
                <a:solidFill>
                  <a:srgbClr val="0070C0"/>
                </a:solidFill>
                <a:effectLst>
                  <a:outerShdw blurRad="38100" dist="38100" dir="2700000" algn="tl">
                    <a:srgbClr val="000000">
                      <a:alpha val="43137"/>
                    </a:srgbClr>
                  </a:outerShdw>
                </a:effectLst>
                <a:latin typeface="Lucida Calligraphy" panose="03010101010101010101" pitchFamily="66" charset="0"/>
              </a:rPr>
              <a:t>Cost estimation</a:t>
            </a:r>
          </a:p>
        </p:txBody>
      </p:sp>
      <p:pic>
        <p:nvPicPr>
          <p:cNvPr id="7" name="Picture 6">
            <a:extLst>
              <a:ext uri="{FF2B5EF4-FFF2-40B4-BE49-F238E27FC236}">
                <a16:creationId xmlns:a16="http://schemas.microsoft.com/office/drawing/2014/main" id="{72C034B0-6A5E-437D-B4B3-28F2BFA64791}"/>
              </a:ext>
            </a:extLst>
          </p:cNvPr>
          <p:cNvPicPr>
            <a:picLocks noChangeAspect="1"/>
          </p:cNvPicPr>
          <p:nvPr/>
        </p:nvPicPr>
        <p:blipFill>
          <a:blip r:embed="rId2"/>
          <a:stretch>
            <a:fillRect/>
          </a:stretch>
        </p:blipFill>
        <p:spPr>
          <a:xfrm>
            <a:off x="2281561" y="1309058"/>
            <a:ext cx="7927760" cy="5052858"/>
          </a:xfrm>
          <a:prstGeom prst="rect">
            <a:avLst/>
          </a:prstGeom>
        </p:spPr>
      </p:pic>
      <p:sp>
        <p:nvSpPr>
          <p:cNvPr id="8" name="Rectangle 7">
            <a:extLst>
              <a:ext uri="{FF2B5EF4-FFF2-40B4-BE49-F238E27FC236}">
                <a16:creationId xmlns:a16="http://schemas.microsoft.com/office/drawing/2014/main" id="{2DBAE515-B934-4D9F-8825-3ACFB50DD7AA}"/>
              </a:ext>
            </a:extLst>
          </p:cNvPr>
          <p:cNvSpPr/>
          <p:nvPr/>
        </p:nvSpPr>
        <p:spPr>
          <a:xfrm>
            <a:off x="3773128" y="6361916"/>
            <a:ext cx="4672818" cy="375552"/>
          </a:xfrm>
          <a:prstGeom prst="rect">
            <a:avLst/>
          </a:prstGeom>
        </p:spPr>
        <p:txBody>
          <a:bodyPr wrap="none">
            <a:spAutoFit/>
          </a:bodyPr>
          <a:lstStyle/>
          <a:p>
            <a:pPr>
              <a:lnSpc>
                <a:spcPct val="107000"/>
              </a:lnSpc>
              <a:spcAft>
                <a:spcPts val="800"/>
              </a:spcAft>
            </a:pPr>
            <a:r>
              <a:rPr lang="en-IN" dirty="0">
                <a:latin typeface="Calibri" panose="020F0502020204030204" pitchFamily="34" charset="0"/>
                <a:ea typeface="Calibri" panose="020F0502020204030204" pitchFamily="34" charset="0"/>
                <a:cs typeface="Calibri" panose="020F0502020204030204" pitchFamily="34" charset="0"/>
              </a:rPr>
              <a:t>TOTAL COST OF COMPONENTS - </a:t>
            </a:r>
            <a:r>
              <a:rPr lang="en-IN" dirty="0">
                <a:solidFill>
                  <a:srgbClr val="222222"/>
                </a:solidFill>
                <a:latin typeface="Calibri" panose="020F0502020204030204" pitchFamily="34" charset="0"/>
                <a:ea typeface="Calibri" panose="020F0502020204030204" pitchFamily="34" charset="0"/>
                <a:cs typeface="Calibri" panose="020F0502020204030204" pitchFamily="34" charset="0"/>
              </a:rPr>
              <a:t>₹7417 (+extras)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5872001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557</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Comic Sans MS</vt:lpstr>
      <vt:lpstr>Copperplate Gothic Bold</vt:lpstr>
      <vt:lpstr>Lucida Calligraphy</vt:lpstr>
      <vt:lpstr>Wingdings</vt:lpstr>
      <vt:lpstr>Office Theme</vt:lpstr>
      <vt:lpstr>Real-Time Object Tracking using CV   Border Defence System</vt:lpstr>
      <vt:lpstr>Defining the Problem</vt:lpstr>
      <vt:lpstr>PowerPoint Presentation</vt:lpstr>
      <vt:lpstr>Our Solution</vt:lpstr>
      <vt:lpstr>Summarising the process</vt:lpstr>
      <vt:lpstr>Flowchart and Block Diagram</vt:lpstr>
      <vt:lpstr>Components</vt:lpstr>
      <vt:lpstr>PowerPoint Presentation</vt:lpstr>
      <vt:lpstr>Cost estimation</vt:lpstr>
      <vt:lpstr>Final Product</vt:lpstr>
      <vt:lpstr>Individual Contribution</vt:lpstr>
      <vt:lpstr>PowerPoint Presentation</vt:lpstr>
      <vt:lpstr>PowerPoint Presentation</vt:lpstr>
    </vt:vector>
  </TitlesOfParts>
  <Company>Home PC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Object Tracking using CV   Border Defence System</dc:title>
  <dc:creator>Sivasubramony</dc:creator>
  <cp:lastModifiedBy>sreej</cp:lastModifiedBy>
  <cp:revision>20</cp:revision>
  <dcterms:created xsi:type="dcterms:W3CDTF">2019-11-20T01:42:18Z</dcterms:created>
  <dcterms:modified xsi:type="dcterms:W3CDTF">2019-11-25T05:50:12Z</dcterms:modified>
</cp:coreProperties>
</file>