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72" y="21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pPr/>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pPr/>
              <a:t>13/05/2025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pPr/>
              <a:t>‹#›</a:t>
            </a:fld>
            <a:endParaRPr lang="en-GB"/>
          </a:p>
        </p:txBody>
      </p:sp>
    </p:spTree>
    <p:extLst>
      <p:ext uri="{BB962C8B-B14F-4D97-AF65-F5344CB8AC3E}">
        <p14:creationId xmlns:p14="http://schemas.microsoft.com/office/powerpoint/2010/main" xmlns=""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dhanwadasreepad@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noaa.gov/"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xmlns=""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smtClean="0">
                <a:latin typeface="+mj-lt"/>
                <a:ea typeface="+mj-ea"/>
                <a:cs typeface="+mj-cs"/>
              </a:rPr>
              <a:t/>
            </a:r>
            <a:br>
              <a:rPr lang="en-US" sz="2000" b="1" kern="1200" dirty="0" smtClean="0">
                <a:latin typeface="+mj-lt"/>
                <a:ea typeface="+mj-ea"/>
                <a:cs typeface="+mj-cs"/>
              </a:rPr>
            </a:br>
            <a:r>
              <a:rPr lang="en-US" sz="2000" b="1" kern="1200" dirty="0" smtClean="0">
                <a:latin typeface="+mj-lt"/>
                <a:ea typeface="+mj-ea"/>
                <a:cs typeface="+mj-cs"/>
              </a:rPr>
              <a:t>CAPSTONE PROJECT</a:t>
            </a:r>
            <a:r>
              <a:rPr lang="en-US" sz="5100" b="1" dirty="0" smtClean="0"/>
              <a:t/>
            </a:r>
            <a:br>
              <a:rPr lang="en-US" sz="5100" b="1" dirty="0" smtClean="0"/>
            </a:br>
            <a:r>
              <a:rPr lang="en-US" sz="2600" b="1" dirty="0" smtClean="0"/>
              <a:t/>
            </a:r>
            <a:br>
              <a:rPr lang="en-US" sz="2600" b="1" dirty="0" smtClean="0"/>
            </a:br>
            <a:r>
              <a:rPr lang="en-IN" sz="2600" dirty="0" smtClean="0"/>
              <a:t>Weather Forecasting Using Autoregressive Models</a:t>
            </a:r>
            <a:r>
              <a:rPr lang="en-US" sz="2600" dirty="0" smtClean="0"/>
              <a:t/>
            </a:r>
            <a:br>
              <a:rPr lang="en-US" sz="2600" dirty="0" smtClean="0"/>
            </a:br>
            <a:endParaRPr lang="en-US" sz="2600" dirty="0" smtClean="0">
              <a:latin typeface="Aptos"/>
            </a:endParaRPr>
          </a:p>
          <a:p>
            <a:pPr algn="l"/>
            <a:endParaRPr lang="en-US" sz="2000" b="1" kern="1200" dirty="0"/>
          </a:p>
        </p:txBody>
      </p:sp>
      <p:sp>
        <p:nvSpPr>
          <p:cNvPr id="3" name="Subtitle 2"/>
          <p:cNvSpPr>
            <a:spLocks noGrp="1"/>
          </p:cNvSpPr>
          <p:nvPr>
            <p:ph type="subTitle" idx="1"/>
          </p:nvPr>
        </p:nvSpPr>
        <p:spPr>
          <a:xfrm>
            <a:off x="599608" y="3276454"/>
            <a:ext cx="4429591" cy="3139586"/>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t>
            </a:r>
            <a:r>
              <a:rPr lang="en-US" sz="1600" dirty="0" err="1" smtClean="0"/>
              <a:t>Dhanwada</a:t>
            </a:r>
            <a:r>
              <a:rPr lang="en-US" sz="1600" dirty="0" smtClean="0"/>
              <a:t> </a:t>
            </a:r>
            <a:r>
              <a:rPr lang="en-US" sz="1600" dirty="0" err="1" smtClean="0"/>
              <a:t>Sreepad</a:t>
            </a:r>
            <a:endParaRPr lang="en-US" sz="1600" cap="all" dirty="0"/>
          </a:p>
          <a:p>
            <a:pPr algn="l">
              <a:spcAft>
                <a:spcPts val="600"/>
              </a:spcAft>
            </a:pPr>
            <a:r>
              <a:rPr lang="en-US" sz="1600" b="1" cap="all" dirty="0"/>
              <a:t>College </a:t>
            </a:r>
            <a:r>
              <a:rPr lang="en-US" sz="1600" b="1" cap="all" dirty="0" smtClean="0"/>
              <a:t>Name: </a:t>
            </a:r>
            <a:r>
              <a:rPr lang="en-US" sz="1600" dirty="0" err="1" smtClean="0"/>
              <a:t>Marri</a:t>
            </a:r>
            <a:r>
              <a:rPr lang="en-US" sz="1600" dirty="0" smtClean="0"/>
              <a:t> </a:t>
            </a:r>
            <a:r>
              <a:rPr lang="en-US" sz="1600" dirty="0" err="1" smtClean="0"/>
              <a:t>Laxman</a:t>
            </a:r>
            <a:r>
              <a:rPr lang="en-US" sz="1600" dirty="0" smtClean="0"/>
              <a:t> Reddy Institute of Technology and Management</a:t>
            </a:r>
          </a:p>
          <a:p>
            <a:pPr algn="l">
              <a:spcAft>
                <a:spcPts val="600"/>
              </a:spcAft>
            </a:pPr>
            <a:r>
              <a:rPr lang="en-US" sz="1600" b="1" cap="all" dirty="0" smtClean="0"/>
              <a:t>Department: </a:t>
            </a:r>
            <a:r>
              <a:rPr lang="en-US" sz="1600" dirty="0" smtClean="0"/>
              <a:t>Computer Science and Engineering(</a:t>
            </a:r>
            <a:r>
              <a:rPr lang="en-US" sz="1600" dirty="0" err="1" smtClean="0"/>
              <a:t>cybersecurity</a:t>
            </a:r>
            <a:r>
              <a:rPr lang="en-US" sz="1600" dirty="0" smtClean="0"/>
              <a:t>)</a:t>
            </a:r>
            <a:endParaRPr lang="en-US" sz="1600" cap="all" dirty="0"/>
          </a:p>
          <a:p>
            <a:pPr algn="l">
              <a:spcAft>
                <a:spcPts val="600"/>
              </a:spcAft>
            </a:pPr>
            <a:r>
              <a:rPr lang="en-US" sz="1600" b="1" cap="all" dirty="0"/>
              <a:t>Email ID</a:t>
            </a:r>
            <a:r>
              <a:rPr lang="en-US" sz="1600" b="1" cap="all" dirty="0" smtClean="0"/>
              <a:t>: </a:t>
            </a:r>
            <a:r>
              <a:rPr lang="en-US" sz="1600" dirty="0" smtClean="0">
                <a:hlinkClick r:id="rId2"/>
              </a:rPr>
              <a:t>dhanwadasreepad@gmail.com</a:t>
            </a:r>
            <a:endParaRPr lang="en-US" sz="1600" cap="all" dirty="0"/>
          </a:p>
          <a:p>
            <a:pPr algn="l">
              <a:spcAft>
                <a:spcPts val="600"/>
              </a:spcAft>
            </a:pPr>
            <a:r>
              <a:rPr lang="en-US" sz="1600" b="1" cap="all" dirty="0" smtClean="0"/>
              <a:t>AICTE Student ID:</a:t>
            </a:r>
            <a:r>
              <a:rPr lang="en-US" sz="1600" dirty="0" smtClean="0"/>
              <a:t> STU679d06cd1450f1738344141</a:t>
            </a:r>
            <a:endParaRPr lang="en-US" sz="1600" dirty="0"/>
          </a:p>
        </p:txBody>
      </p:sp>
      <p:grpSp>
        <p:nvGrpSpPr>
          <p:cNvPr id="45" name="Group 44">
            <a:extLst>
              <a:ext uri="{FF2B5EF4-FFF2-40B4-BE49-F238E27FC236}">
                <a16:creationId xmlns:a16="http://schemas.microsoft.com/office/drawing/2014/main" xmlns=""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xmlns=""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xmlns=""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xmlns=""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xmlns=""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photo.jpg"/>
          <p:cNvPicPr>
            <a:picLocks noChangeAspect="1"/>
          </p:cNvPicPr>
          <p:nvPr/>
        </p:nvPicPr>
        <p:blipFill>
          <a:blip r:embed="rId3" cstate="print"/>
          <a:stretch>
            <a:fillRect/>
          </a:stretch>
        </p:blipFill>
        <p:spPr>
          <a:xfrm>
            <a:off x="5844540" y="601980"/>
            <a:ext cx="5219700" cy="5585669"/>
          </a:xfrm>
          <a:prstGeom prst="rect">
            <a:avLst/>
          </a:prstGeom>
        </p:spPr>
      </p:pic>
    </p:spTree>
    <p:extLst>
      <p:ext uri="{BB962C8B-B14F-4D97-AF65-F5344CB8AC3E}">
        <p14:creationId xmlns:p14="http://schemas.microsoft.com/office/powerpoint/2010/main" xmlns=""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85000" lnSpcReduction="20000"/>
          </a:bodyPr>
          <a:lstStyle/>
          <a:p>
            <a:r>
              <a:rPr lang="en-US" sz="2400" b="1" dirty="0" smtClean="0">
                <a:latin typeface="Franklin Gothic Book" pitchFamily="34" charset="0"/>
              </a:rPr>
              <a:t>Hyndman, R. J., &amp; </a:t>
            </a:r>
            <a:r>
              <a:rPr lang="en-US" sz="2400" b="1" dirty="0" err="1" smtClean="0">
                <a:latin typeface="Franklin Gothic Book" pitchFamily="34" charset="0"/>
              </a:rPr>
              <a:t>Athanasopoulos</a:t>
            </a:r>
            <a:r>
              <a:rPr lang="en-US" sz="2400" b="1" dirty="0" smtClean="0">
                <a:latin typeface="Franklin Gothic Book" pitchFamily="34" charset="0"/>
              </a:rPr>
              <a:t>, G. (2018). </a:t>
            </a:r>
            <a:r>
              <a:rPr lang="en-US" sz="2400" i="1" dirty="0" smtClean="0">
                <a:latin typeface="Franklin Gothic Book" pitchFamily="34" charset="0"/>
              </a:rPr>
              <a:t>Forecasting: Principles and Practice</a:t>
            </a:r>
            <a:r>
              <a:rPr lang="en-US" sz="2400" dirty="0" smtClean="0">
                <a:latin typeface="Franklin Gothic Book" pitchFamily="34" charset="0"/>
              </a:rPr>
              <a:t> (2nd ed.). </a:t>
            </a:r>
            <a:r>
              <a:rPr lang="en-US" sz="2400" dirty="0" err="1" smtClean="0">
                <a:latin typeface="Franklin Gothic Book" pitchFamily="34" charset="0"/>
              </a:rPr>
              <a:t>OTexts</a:t>
            </a:r>
            <a:r>
              <a:rPr lang="en-US" sz="2400" dirty="0" smtClean="0">
                <a:latin typeface="Franklin Gothic Book" pitchFamily="34" charset="0"/>
              </a:rPr>
              <a:t>. – A foundational reference on time series forecasting techniques such as ARIMA and exponential smoothing.</a:t>
            </a:r>
          </a:p>
          <a:p>
            <a:r>
              <a:rPr lang="en-US" sz="2400" b="1" dirty="0" smtClean="0">
                <a:latin typeface="Franklin Gothic Book" pitchFamily="34" charset="0"/>
              </a:rPr>
              <a:t>Brownlee, J. (2020). </a:t>
            </a:r>
            <a:r>
              <a:rPr lang="en-US" sz="2400" b="1" i="1" dirty="0" smtClean="0">
                <a:latin typeface="Franklin Gothic Book" pitchFamily="34" charset="0"/>
              </a:rPr>
              <a:t>Deep Learning for Time Series Forecasting</a:t>
            </a:r>
            <a:r>
              <a:rPr lang="en-US" sz="2400" b="1" dirty="0" smtClean="0">
                <a:latin typeface="Franklin Gothic Book" pitchFamily="34" charset="0"/>
              </a:rPr>
              <a:t>. Machine Learning Mastery. </a:t>
            </a:r>
            <a:r>
              <a:rPr lang="en-US" sz="2400" dirty="0" smtClean="0">
                <a:latin typeface="Franklin Gothic Book" pitchFamily="34" charset="0"/>
              </a:rPr>
              <a:t>– Provides practical insight into LSTM-based time series prediction.</a:t>
            </a:r>
          </a:p>
          <a:p>
            <a:r>
              <a:rPr lang="en-US" sz="2400" b="1" dirty="0" err="1" smtClean="0">
                <a:latin typeface="Franklin Gothic Book" pitchFamily="34" charset="0"/>
              </a:rPr>
              <a:t>Badrinarayanan</a:t>
            </a:r>
            <a:r>
              <a:rPr lang="en-US" sz="2400" b="1" dirty="0" smtClean="0">
                <a:latin typeface="Franklin Gothic Book" pitchFamily="34" charset="0"/>
              </a:rPr>
              <a:t>, V., Kendall, A., &amp; </a:t>
            </a:r>
            <a:r>
              <a:rPr lang="en-US" sz="2400" b="1" dirty="0" err="1" smtClean="0">
                <a:latin typeface="Franklin Gothic Book" pitchFamily="34" charset="0"/>
              </a:rPr>
              <a:t>Cipolla</a:t>
            </a:r>
            <a:r>
              <a:rPr lang="en-US" sz="2400" b="1" dirty="0" smtClean="0">
                <a:latin typeface="Franklin Gothic Book" pitchFamily="34" charset="0"/>
              </a:rPr>
              <a:t>, R. (2017). </a:t>
            </a:r>
            <a:r>
              <a:rPr lang="en-US" sz="2400" b="1" i="1" dirty="0" err="1" smtClean="0">
                <a:latin typeface="Franklin Gothic Book" pitchFamily="34" charset="0"/>
              </a:rPr>
              <a:t>SegNet</a:t>
            </a:r>
            <a:r>
              <a:rPr lang="en-US" sz="2400" b="1" i="1" dirty="0" smtClean="0">
                <a:latin typeface="Franklin Gothic Book" pitchFamily="34" charset="0"/>
              </a:rPr>
              <a:t>: A Deep </a:t>
            </a:r>
            <a:r>
              <a:rPr lang="en-US" sz="2400" b="1" i="1" dirty="0" err="1" smtClean="0">
                <a:latin typeface="Franklin Gothic Book" pitchFamily="34" charset="0"/>
              </a:rPr>
              <a:t>Convolutional</a:t>
            </a:r>
            <a:r>
              <a:rPr lang="en-US" sz="2400" b="1" i="1" dirty="0" smtClean="0">
                <a:latin typeface="Franklin Gothic Book" pitchFamily="34" charset="0"/>
              </a:rPr>
              <a:t> Encoder-Decoder Architecture for Image Segmentation</a:t>
            </a:r>
            <a:r>
              <a:rPr lang="en-US" sz="2400" dirty="0" smtClean="0">
                <a:latin typeface="Franklin Gothic Book" pitchFamily="34" charset="0"/>
              </a:rPr>
              <a:t>. IEEE Transactions on Pattern Analysis and Machine Intelligence – Relevant for understanding deep learning architectures in preprocessing spatial weather data.</a:t>
            </a:r>
          </a:p>
          <a:p>
            <a:r>
              <a:rPr lang="en-US" sz="2400" b="1" dirty="0" smtClean="0">
                <a:latin typeface="Franklin Gothic Book" pitchFamily="34" charset="0"/>
              </a:rPr>
              <a:t>National Oceanic and Atmospheric Administration (NOAA). (</a:t>
            </a:r>
            <a:r>
              <a:rPr lang="en-US" sz="2400" b="1" dirty="0" err="1" smtClean="0">
                <a:latin typeface="Franklin Gothic Book" pitchFamily="34" charset="0"/>
              </a:rPr>
              <a:t>n.d</a:t>
            </a:r>
            <a:r>
              <a:rPr lang="en-US" sz="2400" b="1" dirty="0" smtClean="0">
                <a:latin typeface="Franklin Gothic Book" pitchFamily="34" charset="0"/>
              </a:rPr>
              <a:t>.). </a:t>
            </a:r>
            <a:r>
              <a:rPr lang="en-US" sz="2400" b="1" i="1" dirty="0" smtClean="0">
                <a:latin typeface="Franklin Gothic Book" pitchFamily="34" charset="0"/>
              </a:rPr>
              <a:t>Weather and Climate Data</a:t>
            </a:r>
            <a:r>
              <a:rPr lang="en-US" sz="2400" b="1" dirty="0" smtClean="0">
                <a:latin typeface="Franklin Gothic Book" pitchFamily="34" charset="0"/>
              </a:rPr>
              <a:t>. </a:t>
            </a:r>
            <a:r>
              <a:rPr lang="en-US" sz="2400" dirty="0" smtClean="0">
                <a:latin typeface="Franklin Gothic Book" pitchFamily="34" charset="0"/>
              </a:rPr>
              <a:t>Retrieved from </a:t>
            </a:r>
            <a:r>
              <a:rPr lang="en-US" sz="2400" dirty="0" smtClean="0">
                <a:latin typeface="Franklin Gothic Book" pitchFamily="34" charset="0"/>
                <a:hlinkClick r:id="rId2"/>
              </a:rPr>
              <a:t>https://www.noaa.gov</a:t>
            </a:r>
            <a:r>
              <a:rPr lang="en-US" sz="2400" dirty="0" smtClean="0">
                <a:latin typeface="Franklin Gothic Book" pitchFamily="34" charset="0"/>
              </a:rPr>
              <a:t> – Source of historical weather datasets used in model training and validation.</a:t>
            </a:r>
          </a:p>
          <a:p>
            <a:r>
              <a:rPr lang="en-US" sz="2400" b="1" dirty="0" err="1" smtClean="0">
                <a:latin typeface="Franklin Gothic Book" pitchFamily="34" charset="0"/>
              </a:rPr>
              <a:t>Géron</a:t>
            </a:r>
            <a:r>
              <a:rPr lang="en-US" sz="2400" b="1" dirty="0" smtClean="0">
                <a:latin typeface="Franklin Gothic Book" pitchFamily="34" charset="0"/>
              </a:rPr>
              <a:t>, A. (2019). </a:t>
            </a:r>
            <a:r>
              <a:rPr lang="en-US" sz="2400" b="1" i="1" dirty="0" smtClean="0">
                <a:latin typeface="Franklin Gothic Book" pitchFamily="34" charset="0"/>
              </a:rPr>
              <a:t>Hands-On Machine Learning with </a:t>
            </a:r>
            <a:r>
              <a:rPr lang="en-US" sz="2400" b="1" i="1" dirty="0" err="1" smtClean="0">
                <a:latin typeface="Franklin Gothic Book" pitchFamily="34" charset="0"/>
              </a:rPr>
              <a:t>Scikit</a:t>
            </a:r>
            <a:r>
              <a:rPr lang="en-US" sz="2400" b="1" i="1" dirty="0" smtClean="0">
                <a:latin typeface="Franklin Gothic Book" pitchFamily="34" charset="0"/>
              </a:rPr>
              <a:t>-Learn, </a:t>
            </a:r>
            <a:r>
              <a:rPr lang="en-US" sz="2400" b="1" i="1" dirty="0" err="1" smtClean="0">
                <a:latin typeface="Franklin Gothic Book" pitchFamily="34" charset="0"/>
              </a:rPr>
              <a:t>Keras</a:t>
            </a:r>
            <a:r>
              <a:rPr lang="en-US" sz="2400" b="1" i="1" dirty="0" smtClean="0">
                <a:latin typeface="Franklin Gothic Book" pitchFamily="34" charset="0"/>
              </a:rPr>
              <a:t>, and </a:t>
            </a:r>
            <a:r>
              <a:rPr lang="en-US" sz="2400" b="1" i="1" dirty="0" err="1" smtClean="0">
                <a:latin typeface="Franklin Gothic Book" pitchFamily="34" charset="0"/>
              </a:rPr>
              <a:t>TensorFlow</a:t>
            </a:r>
            <a:r>
              <a:rPr lang="en-US" sz="2400" b="1" dirty="0" smtClean="0">
                <a:latin typeface="Franklin Gothic Book" pitchFamily="34" charset="0"/>
              </a:rPr>
              <a:t> (2nd ed.).</a:t>
            </a:r>
            <a:r>
              <a:rPr lang="en-US" sz="2400" dirty="0" smtClean="0">
                <a:latin typeface="Franklin Gothic Book" pitchFamily="34" charset="0"/>
              </a:rPr>
              <a:t> O’Reilly Media – Used for model development, training procedures, and evaluation best practices.</a:t>
            </a:r>
          </a:p>
          <a:p>
            <a:pPr marL="0" indent="0">
              <a:buNone/>
            </a:pPr>
            <a:r>
              <a:rPr lang="en-IN" sz="2200" dirty="0" err="1" smtClean="0">
                <a:latin typeface="Franklin Gothic Book"/>
              </a:rPr>
              <a:t>GitHub</a:t>
            </a:r>
            <a:r>
              <a:rPr lang="en-IN" sz="2200" dirty="0" smtClean="0">
                <a:latin typeface="Franklin Gothic Book"/>
              </a:rPr>
              <a:t> Link: </a:t>
            </a:r>
            <a:r>
              <a:rPr lang="en-IN" sz="2200" u="sng" dirty="0" smtClean="0">
                <a:latin typeface="Franklin Gothic Book"/>
              </a:rPr>
              <a:t>https://github.com/sree1hack/weather-forecasting-ar-model.git</a:t>
            </a:r>
            <a:endParaRPr lang="en-IN" sz="22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xmlns=""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xmlns=""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xmlns=""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smtClean="0">
                <a:latin typeface="Arial"/>
                <a:cs typeface="Arial"/>
              </a:rPr>
              <a:t>Result</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xmlns=""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gn="just">
              <a:buNone/>
            </a:pPr>
            <a:r>
              <a:rPr lang="en-US" sz="2200" dirty="0" smtClean="0">
                <a:latin typeface="Franklin Gothic Book" pitchFamily="34" charset="0"/>
              </a:rPr>
              <a:t>Accurate weather forecasting remains a significant scientific challenge due to the complex, dynamic, and often nonlinear nature of atmospheric conditions. Despite advancements in meteorological data collection and computational techniques, traditional models still struggle to consistently predict key variables such as temperature, humidity, and precipitation with high precision. The unpredictable behavior of natural elements introduces anomalies and inefficiencies in forecast accuracy, impacting various sectors including agriculture, transportation, and public safety. In particular, capturing time-dependent patterns and historical trends in meteorological data is critical, yet often inadequately addressed by existing methods. This necessitates deeper exploration of data-driven approaches for improved forecasting fidelity.</a:t>
            </a:r>
            <a:endParaRPr lang="en-US" sz="2200" dirty="0">
              <a:latin typeface="Franklin Gothic Book" pitchFamily="34" charset="0"/>
            </a:endParaRPr>
          </a:p>
        </p:txBody>
      </p:sp>
    </p:spTree>
    <p:extLst>
      <p:ext uri="{BB962C8B-B14F-4D97-AF65-F5344CB8AC3E}">
        <p14:creationId xmlns:p14="http://schemas.microsoft.com/office/powerpoint/2010/main" xmlns=""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AF67202D-4065-DDD7-98F1-4291C536D1A3}"/>
              </a:ext>
            </a:extLst>
          </p:cNvPr>
          <p:cNvSpPr>
            <a:spLocks noGrp="1"/>
          </p:cNvSpPr>
          <p:nvPr>
            <p:ph idx="1"/>
          </p:nvPr>
        </p:nvSpPr>
        <p:spPr>
          <a:xfrm>
            <a:off x="838200" y="1874520"/>
            <a:ext cx="10515600" cy="4556760"/>
          </a:xfrm>
        </p:spPr>
        <p:txBody>
          <a:bodyPr vert="horz" lIns="91440" tIns="45720" rIns="91440" bIns="45720" rtlCol="0">
            <a:normAutofit fontScale="55000" lnSpcReduction="20000"/>
          </a:bodyPr>
          <a:lstStyle/>
          <a:p>
            <a:pPr marL="305435" indent="-305435">
              <a:spcBef>
                <a:spcPct val="20000"/>
              </a:spcBef>
              <a:spcAft>
                <a:spcPts val="600"/>
              </a:spcAft>
              <a:buNone/>
            </a:pPr>
            <a:r>
              <a:rPr lang="en-US" sz="1800" b="1" dirty="0" smtClean="0">
                <a:latin typeface="Franklin Gothic Book" pitchFamily="34" charset="0"/>
              </a:rPr>
              <a:t>Objective: </a:t>
            </a:r>
            <a:r>
              <a:rPr lang="en-US" sz="1800" dirty="0" smtClean="0">
                <a:latin typeface="Franklin Gothic Book" pitchFamily="34" charset="0"/>
              </a:rPr>
              <a:t>To provide accurate short-term weather forecasts using a computationally efficient system that combines </a:t>
            </a:r>
            <a:r>
              <a:rPr lang="en-US" sz="1800" b="1" dirty="0" smtClean="0">
                <a:latin typeface="Franklin Gothic Book" pitchFamily="34" charset="0"/>
              </a:rPr>
              <a:t>ARIMA models</a:t>
            </a:r>
            <a:r>
              <a:rPr lang="en-US" sz="1800" dirty="0" smtClean="0">
                <a:latin typeface="Franklin Gothic Book" pitchFamily="34" charset="0"/>
              </a:rPr>
              <a:t> with </a:t>
            </a:r>
            <a:r>
              <a:rPr lang="en-US" sz="1800" b="1" dirty="0" smtClean="0">
                <a:latin typeface="Franklin Gothic Book" pitchFamily="34" charset="0"/>
              </a:rPr>
              <a:t>machine learning techniques</a:t>
            </a:r>
            <a:r>
              <a:rPr lang="en-US" sz="1800" dirty="0" smtClean="0">
                <a:latin typeface="Franklin Gothic Book" pitchFamily="34" charset="0"/>
              </a:rPr>
              <a:t>, making it suitable for </a:t>
            </a:r>
            <a:r>
              <a:rPr lang="en-US" sz="1800" b="1" dirty="0" smtClean="0">
                <a:latin typeface="Franklin Gothic Book" pitchFamily="34" charset="0"/>
              </a:rPr>
              <a:t>resource-constrained environments</a:t>
            </a:r>
            <a:r>
              <a:rPr lang="en-US" sz="1800" dirty="0" smtClean="0">
                <a:latin typeface="Franklin Gothic Book" pitchFamily="34" charset="0"/>
              </a:rPr>
              <a:t>.</a:t>
            </a:r>
            <a:endParaRPr lang="en-IN" sz="1800" dirty="0" smtClean="0">
              <a:latin typeface="Franklin Gothic Book" pitchFamily="34" charset="0"/>
              <a:ea typeface="Calibri"/>
              <a:cs typeface="Calibri"/>
            </a:endParaRPr>
          </a:p>
          <a:p>
            <a:pPr marL="305435" indent="-305435">
              <a:spcBef>
                <a:spcPct val="20000"/>
              </a:spcBef>
              <a:spcAft>
                <a:spcPts val="600"/>
              </a:spcAft>
              <a:buFont typeface="Wingdings" pitchFamily="2" charset="2"/>
              <a:buChar char="Ø"/>
            </a:pPr>
            <a:r>
              <a:rPr lang="en-IN" sz="1800" b="1" dirty="0" smtClean="0">
                <a:latin typeface="Franklin Gothic Book" pitchFamily="34" charset="0"/>
                <a:ea typeface="Calibri"/>
                <a:cs typeface="Calibri"/>
              </a:rPr>
              <a:t>Data Collection:</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US" sz="1800" dirty="0" smtClean="0">
                <a:latin typeface="Franklin Gothic Book" pitchFamily="34" charset="0"/>
                <a:ea typeface="Calibri"/>
                <a:cs typeface="Calibri"/>
              </a:rPr>
              <a:t>Collecting historical weather data, including parameters like temperature, humidity, dew point, and atmospheric pressure.</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US" sz="1800" dirty="0" smtClean="0">
                <a:latin typeface="Franklin Gothic Book" pitchFamily="34" charset="0"/>
              </a:rPr>
              <a:t>Include </a:t>
            </a:r>
            <a:r>
              <a:rPr lang="en-US" sz="1800" b="1" dirty="0" smtClean="0">
                <a:latin typeface="Franklin Gothic Book" pitchFamily="34" charset="0"/>
              </a:rPr>
              <a:t>external influencing factors</a:t>
            </a:r>
            <a:r>
              <a:rPr lang="en-US" sz="1800" dirty="0" smtClean="0">
                <a:latin typeface="Franklin Gothic Book" pitchFamily="34" charset="0"/>
              </a:rPr>
              <a:t> like </a:t>
            </a:r>
            <a:r>
              <a:rPr lang="en-US" sz="1800" b="1" dirty="0" smtClean="0">
                <a:latin typeface="Franklin Gothic Book" pitchFamily="34" charset="0"/>
              </a:rPr>
              <a:t>seasonal trends</a:t>
            </a:r>
            <a:r>
              <a:rPr lang="en-US" sz="1800" dirty="0" smtClean="0">
                <a:latin typeface="Franklin Gothic Book" pitchFamily="34" charset="0"/>
              </a:rPr>
              <a:t>, </a:t>
            </a:r>
            <a:r>
              <a:rPr lang="en-US" sz="1800" b="1" dirty="0" smtClean="0">
                <a:latin typeface="Franklin Gothic Book" pitchFamily="34" charset="0"/>
              </a:rPr>
              <a:t>geographical data</a:t>
            </a:r>
            <a:r>
              <a:rPr lang="en-US" sz="1800" dirty="0" smtClean="0">
                <a:latin typeface="Franklin Gothic Book" pitchFamily="34" charset="0"/>
              </a:rPr>
              <a:t>, </a:t>
            </a:r>
            <a:r>
              <a:rPr lang="en-US" sz="1800" b="1" dirty="0" smtClean="0">
                <a:latin typeface="Franklin Gothic Book" pitchFamily="34" charset="0"/>
              </a:rPr>
              <a:t>weather anomalies </a:t>
            </a:r>
            <a:r>
              <a:rPr lang="en-US" sz="1800" dirty="0" smtClean="0">
                <a:latin typeface="Franklin Gothic Book" pitchFamily="34" charset="0"/>
              </a:rPr>
              <a:t> and Consider </a:t>
            </a:r>
            <a:r>
              <a:rPr lang="en-US" sz="1800" b="1" dirty="0" smtClean="0">
                <a:latin typeface="Franklin Gothic Book" pitchFamily="34" charset="0"/>
              </a:rPr>
              <a:t>real-time inputs</a:t>
            </a:r>
            <a:r>
              <a:rPr lang="en-US" sz="1800" dirty="0" smtClean="0">
                <a:latin typeface="Franklin Gothic Book" pitchFamily="34" charset="0"/>
              </a:rPr>
              <a:t> where available for enhanced forecast relevance.</a:t>
            </a:r>
          </a:p>
          <a:p>
            <a:pPr marL="629920" lvl="1" indent="-305435">
              <a:spcBef>
                <a:spcPct val="20000"/>
              </a:spcBef>
              <a:spcAft>
                <a:spcPts val="600"/>
              </a:spcAft>
              <a:buFont typeface="Arial"/>
              <a:buChar char="•"/>
            </a:pPr>
            <a:r>
              <a:rPr lang="en-IN" sz="1800" dirty="0" smtClean="0">
                <a:latin typeface="Franklin Gothic Book" pitchFamily="34" charset="0"/>
                <a:ea typeface="Calibri"/>
                <a:cs typeface="Calibri"/>
              </a:rPr>
              <a:t>The  </a:t>
            </a:r>
            <a:r>
              <a:rPr lang="en-IN" sz="1800" dirty="0" err="1" smtClean="0">
                <a:latin typeface="Franklin Gothic Book" pitchFamily="34" charset="0"/>
                <a:ea typeface="Calibri"/>
                <a:cs typeface="Calibri"/>
              </a:rPr>
              <a:t>DataSet</a:t>
            </a:r>
            <a:r>
              <a:rPr lang="en-IN" sz="1800" dirty="0" smtClean="0">
                <a:latin typeface="Franklin Gothic Book" pitchFamily="34" charset="0"/>
                <a:ea typeface="Calibri"/>
                <a:cs typeface="Calibri"/>
              </a:rPr>
              <a:t> is taken from </a:t>
            </a:r>
            <a:r>
              <a:rPr lang="en-IN" sz="1800" dirty="0" err="1" smtClean="0">
                <a:latin typeface="Franklin Gothic Book" pitchFamily="34" charset="0"/>
                <a:ea typeface="Calibri"/>
                <a:cs typeface="Calibri"/>
              </a:rPr>
              <a:t>kaggle</a:t>
            </a:r>
            <a:r>
              <a:rPr lang="en-IN" sz="1800" dirty="0" smtClean="0">
                <a:latin typeface="Franklin Gothic Book" pitchFamily="34" charset="0"/>
                <a:ea typeface="Calibri"/>
                <a:cs typeface="Calibri"/>
              </a:rPr>
              <a:t> and we can download it from </a:t>
            </a:r>
            <a:r>
              <a:rPr lang="en-IN" sz="1800" u="sng" dirty="0" smtClean="0">
                <a:latin typeface="Franklin Gothic Book" pitchFamily="34" charset="0"/>
                <a:ea typeface="Calibri"/>
                <a:cs typeface="Calibri"/>
              </a:rPr>
              <a:t>https://www.kaggle.com/datasets/pranabkantapandit/weather-data?resource=download.</a:t>
            </a:r>
          </a:p>
          <a:p>
            <a:pPr marL="305435" indent="-305435">
              <a:spcBef>
                <a:spcPct val="20000"/>
              </a:spcBef>
              <a:spcAft>
                <a:spcPts val="600"/>
              </a:spcAft>
              <a:buFont typeface="Wingdings" pitchFamily="2" charset="2"/>
              <a:buChar char="Ø"/>
            </a:pPr>
            <a:r>
              <a:rPr lang="en-IN" sz="1800" b="1" dirty="0" smtClean="0">
                <a:latin typeface="Franklin Gothic Book" pitchFamily="34" charset="0"/>
                <a:ea typeface="Calibri"/>
                <a:cs typeface="Calibri"/>
              </a:rPr>
              <a:t>Data </a:t>
            </a:r>
            <a:r>
              <a:rPr lang="en-IN" sz="1800" b="1" dirty="0" err="1" smtClean="0">
                <a:latin typeface="Franklin Gothic Book" pitchFamily="34" charset="0"/>
                <a:ea typeface="Calibri"/>
                <a:cs typeface="Calibri"/>
              </a:rPr>
              <a:t>Preprocessing</a:t>
            </a:r>
            <a:r>
              <a:rPr lang="en-IN" sz="1800" b="1" dirty="0" smtClean="0">
                <a:latin typeface="Franklin Gothic Book" pitchFamily="34" charset="0"/>
                <a:ea typeface="Calibri"/>
                <a:cs typeface="Calibri"/>
              </a:rPr>
              <a:t>:</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US" sz="1800" dirty="0" smtClean="0">
                <a:latin typeface="Franklin Gothic Book" pitchFamily="34" charset="0"/>
                <a:ea typeface="Calibri"/>
                <a:cs typeface="Calibri"/>
              </a:rPr>
              <a:t>Preprocessing follows, converting data to a numeric format, normalizing values, handling missing data, and transforming date fields</a:t>
            </a:r>
          </a:p>
          <a:p>
            <a:pPr marL="629920" lvl="1" indent="-305435">
              <a:spcBef>
                <a:spcPct val="20000"/>
              </a:spcBef>
              <a:spcAft>
                <a:spcPts val="600"/>
              </a:spcAft>
              <a:buFont typeface="Arial"/>
              <a:buChar char="•"/>
            </a:pPr>
            <a:r>
              <a:rPr lang="en-US" sz="1800" dirty="0" smtClean="0">
                <a:latin typeface="Franklin Gothic Book" pitchFamily="34" charset="0"/>
                <a:ea typeface="Calibri"/>
                <a:cs typeface="Calibri"/>
              </a:rPr>
              <a:t>The dataset is then split into training and testing subsets, typically using an 80:20 ratio.</a:t>
            </a:r>
            <a:endParaRPr lang="en-IN" sz="1800" dirty="0" smtClean="0">
              <a:latin typeface="Franklin Gothic Book" pitchFamily="34" charset="0"/>
              <a:ea typeface="Calibri"/>
              <a:cs typeface="Calibri"/>
            </a:endParaRPr>
          </a:p>
          <a:p>
            <a:pPr marL="305435" indent="-305435">
              <a:spcBef>
                <a:spcPct val="20000"/>
              </a:spcBef>
              <a:spcAft>
                <a:spcPts val="600"/>
              </a:spcAft>
              <a:buFont typeface="Wingdings" pitchFamily="2" charset="2"/>
              <a:buChar char="Ø"/>
            </a:pPr>
            <a:r>
              <a:rPr lang="en-IN" sz="1800" b="1" dirty="0" smtClean="0">
                <a:latin typeface="Franklin Gothic Book" pitchFamily="34" charset="0"/>
                <a:ea typeface="Calibri"/>
                <a:cs typeface="Calibri"/>
              </a:rPr>
              <a:t>Machine Learning Algorithm:</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IN" sz="1800" dirty="0" smtClean="0">
                <a:latin typeface="Franklin Gothic Book" pitchFamily="34" charset="0"/>
                <a:ea typeface="Calibri"/>
                <a:cs typeface="Calibri"/>
              </a:rPr>
              <a:t>Train the SVM algorithm on train data </a:t>
            </a:r>
            <a:r>
              <a:rPr lang="en-IN" sz="1800" dirty="0" smtClean="0">
                <a:latin typeface="Franklin Gothic Book" pitchFamily="34" charset="0"/>
              </a:rPr>
              <a:t>and then perform prediction on test data and then calculate MSE between original temperature and predicted temperature</a:t>
            </a:r>
            <a:endParaRPr lang="en-US" sz="1800" dirty="0" smtClean="0">
              <a:latin typeface="Franklin Gothic Book" pitchFamily="34" charset="0"/>
            </a:endParaRPr>
          </a:p>
          <a:p>
            <a:pPr marL="629920" lvl="1" indent="-305435">
              <a:spcBef>
                <a:spcPct val="20000"/>
              </a:spcBef>
              <a:spcAft>
                <a:spcPts val="600"/>
              </a:spcAft>
              <a:buFont typeface="Arial"/>
              <a:buChar char="•"/>
            </a:pPr>
            <a:r>
              <a:rPr lang="en-IN" sz="1800" dirty="0" smtClean="0">
                <a:latin typeface="Franklin Gothic Book" pitchFamily="34" charset="0"/>
              </a:rPr>
              <a:t>We will train Autoregressive algorithm on training data and then perform prediction on test data and then calculate MSE between original temperature and predicted temperature</a:t>
            </a:r>
            <a:endParaRPr lang="en-US" sz="1800" dirty="0" smtClean="0">
              <a:latin typeface="Franklin Gothic Book" pitchFamily="34" charset="0"/>
            </a:endParaRPr>
          </a:p>
          <a:p>
            <a:pPr marL="305435" indent="-305435">
              <a:spcBef>
                <a:spcPct val="20000"/>
              </a:spcBef>
              <a:spcAft>
                <a:spcPts val="600"/>
              </a:spcAft>
              <a:buFont typeface="Wingdings" pitchFamily="2" charset="2"/>
              <a:buChar char="Ø"/>
            </a:pPr>
            <a:r>
              <a:rPr lang="en-IN" sz="1800" b="1" dirty="0" smtClean="0">
                <a:latin typeface="Franklin Gothic Book" pitchFamily="34" charset="0"/>
                <a:ea typeface="Calibri"/>
                <a:cs typeface="Calibri"/>
              </a:rPr>
              <a:t>Deployment:</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US" sz="1800" dirty="0" smtClean="0">
                <a:latin typeface="Franklin Gothic Book" pitchFamily="34" charset="0"/>
              </a:rPr>
              <a:t>Create a </a:t>
            </a:r>
            <a:r>
              <a:rPr lang="en-US" sz="1800" b="1" dirty="0" smtClean="0">
                <a:latin typeface="Franklin Gothic Book" pitchFamily="34" charset="0"/>
              </a:rPr>
              <a:t>lightweight application or dashboard</a:t>
            </a:r>
            <a:r>
              <a:rPr lang="en-US" sz="1800" dirty="0" smtClean="0">
                <a:latin typeface="Franklin Gothic Book" pitchFamily="34" charset="0"/>
              </a:rPr>
              <a:t> to visualize real-time weather forecasts</a:t>
            </a:r>
          </a:p>
          <a:p>
            <a:pPr marL="629920" lvl="1" indent="-305435">
              <a:spcBef>
                <a:spcPct val="20000"/>
              </a:spcBef>
              <a:spcAft>
                <a:spcPts val="600"/>
              </a:spcAft>
              <a:buFont typeface="Arial"/>
              <a:buChar char="•"/>
            </a:pPr>
            <a:r>
              <a:rPr lang="en-US" sz="1800" dirty="0" smtClean="0">
                <a:latin typeface="Franklin Gothic Book" pitchFamily="34" charset="0"/>
              </a:rPr>
              <a:t>Deploy on </a:t>
            </a:r>
            <a:r>
              <a:rPr lang="en-US" sz="1800" b="1" dirty="0" smtClean="0">
                <a:latin typeface="Franklin Gothic Book" pitchFamily="34" charset="0"/>
              </a:rPr>
              <a:t>low-power hardware or cloud-based platforms</a:t>
            </a:r>
            <a:r>
              <a:rPr lang="en-US" sz="1800" dirty="0" smtClean="0">
                <a:latin typeface="Franklin Gothic Book" pitchFamily="34" charset="0"/>
              </a:rPr>
              <a:t> for accessibility in remote or under-resourced areas.</a:t>
            </a:r>
          </a:p>
          <a:p>
            <a:pPr marL="629920" lvl="1" indent="-305435">
              <a:spcBef>
                <a:spcPct val="20000"/>
              </a:spcBef>
              <a:spcAft>
                <a:spcPts val="600"/>
              </a:spcAft>
              <a:buFont typeface="Arial"/>
              <a:buChar char="•"/>
            </a:pPr>
            <a:r>
              <a:rPr lang="en-US" sz="1800" dirty="0" smtClean="0">
                <a:latin typeface="Franklin Gothic Book" pitchFamily="34" charset="0"/>
              </a:rPr>
              <a:t>Ensure quick model execution and user-friendly interactions.</a:t>
            </a:r>
            <a:endParaRPr lang="en-IN" sz="1800" dirty="0" smtClean="0">
              <a:latin typeface="Franklin Gothic Book" pitchFamily="34" charset="0"/>
              <a:ea typeface="Calibri"/>
              <a:cs typeface="Calibri"/>
            </a:endParaRPr>
          </a:p>
          <a:p>
            <a:pPr marL="305435" indent="-305435">
              <a:spcBef>
                <a:spcPct val="20000"/>
              </a:spcBef>
              <a:spcAft>
                <a:spcPts val="600"/>
              </a:spcAft>
              <a:buFont typeface="Wingdings" pitchFamily="2" charset="2"/>
              <a:buChar char="Ø"/>
            </a:pPr>
            <a:r>
              <a:rPr lang="en-IN" sz="1800" b="1" dirty="0" smtClean="0">
                <a:latin typeface="Franklin Gothic Book" pitchFamily="34" charset="0"/>
                <a:ea typeface="Calibri"/>
                <a:cs typeface="Calibri"/>
              </a:rPr>
              <a:t>Evaluation:</a:t>
            </a:r>
          </a:p>
          <a:p>
            <a:pPr marL="629920" lvl="1" indent="-305435">
              <a:spcBef>
                <a:spcPct val="20000"/>
              </a:spcBef>
              <a:spcAft>
                <a:spcPts val="600"/>
              </a:spcAft>
              <a:buFont typeface="Arial"/>
              <a:buChar char="•"/>
            </a:pPr>
            <a:r>
              <a:rPr lang="en-IN" sz="1800" dirty="0" smtClean="0">
                <a:latin typeface="Franklin Gothic Book" pitchFamily="34" charset="0"/>
                <a:ea typeface="Calibri"/>
                <a:cs typeface="Calibri"/>
              </a:rPr>
              <a:t>Assess the model's performance using appropriate metrics such as Mean Absolute Error (MAE), Root Mean Squared Error (RMSE).</a:t>
            </a:r>
          </a:p>
          <a:p>
            <a:pPr marL="629920" lvl="1" indent="-305435">
              <a:spcBef>
                <a:spcPct val="20000"/>
              </a:spcBef>
              <a:spcAft>
                <a:spcPts val="600"/>
              </a:spcAft>
              <a:buFont typeface="Arial"/>
              <a:buChar char="•"/>
            </a:pPr>
            <a:r>
              <a:rPr lang="en-US" sz="1800" dirty="0" smtClean="0">
                <a:latin typeface="Franklin Gothic Book" pitchFamily="34" charset="0"/>
              </a:rPr>
              <a:t>Conduct </a:t>
            </a:r>
            <a:r>
              <a:rPr lang="en-US" sz="1800" b="1" dirty="0" smtClean="0">
                <a:latin typeface="Franklin Gothic Book" pitchFamily="34" charset="0"/>
              </a:rPr>
              <a:t>continuous monitoring</a:t>
            </a:r>
            <a:r>
              <a:rPr lang="en-US" sz="1800" dirty="0" smtClean="0">
                <a:latin typeface="Franklin Gothic Book" pitchFamily="34" charset="0"/>
              </a:rPr>
              <a:t> to retrain/improve accuracy.</a:t>
            </a:r>
          </a:p>
          <a:p>
            <a:pPr marL="629920" lvl="1" indent="-305435">
              <a:spcBef>
                <a:spcPct val="20000"/>
              </a:spcBef>
              <a:spcAft>
                <a:spcPts val="600"/>
              </a:spcAft>
              <a:buFont typeface="Arial"/>
              <a:buChar char="•"/>
            </a:pPr>
            <a:r>
              <a:rPr lang="en-US" sz="1800" dirty="0" smtClean="0">
                <a:latin typeface="Franklin Gothic Book" pitchFamily="34" charset="0"/>
              </a:rPr>
              <a:t>Benchmark performance against traditional </a:t>
            </a:r>
            <a:r>
              <a:rPr lang="en-US" sz="1800" b="1" dirty="0" smtClean="0">
                <a:latin typeface="Franklin Gothic Book" pitchFamily="34" charset="0"/>
              </a:rPr>
              <a:t>Numerical Weather Prediction (NWP)</a:t>
            </a:r>
            <a:r>
              <a:rPr lang="en-US" sz="1800" dirty="0" smtClean="0">
                <a:latin typeface="Franklin Gothic Book" pitchFamily="34" charset="0"/>
              </a:rPr>
              <a:t> systems.</a:t>
            </a:r>
            <a:endParaRPr lang="en-IN" sz="1800" dirty="0" smtClean="0">
              <a:latin typeface="Franklin Gothic Book" pitchFamily="34" charset="0"/>
              <a:ea typeface="Calibri"/>
              <a:cs typeface="Calibri"/>
            </a:endParaRPr>
          </a:p>
          <a:p>
            <a:pPr marL="629920" lvl="1" indent="-305435">
              <a:spcBef>
                <a:spcPct val="20000"/>
              </a:spcBef>
              <a:spcAft>
                <a:spcPts val="600"/>
              </a:spcAft>
              <a:buFont typeface="Arial"/>
              <a:buChar char="•"/>
            </a:pPr>
            <a:r>
              <a:rPr lang="en-IN" sz="1800" dirty="0" smtClean="0">
                <a:latin typeface="Franklin Gothic Book" pitchFamily="34" charset="0"/>
              </a:rPr>
              <a:t>Result: </a:t>
            </a:r>
            <a:r>
              <a:rPr lang="en-US" sz="1800" dirty="0" smtClean="0">
                <a:latin typeface="Franklin Gothic Book" pitchFamily="34" charset="0"/>
              </a:rPr>
              <a:t>The proposed hybrid system offers a </a:t>
            </a:r>
            <a:r>
              <a:rPr lang="en-US" sz="1800" b="1" dirty="0" smtClean="0">
                <a:latin typeface="Franklin Gothic Book" pitchFamily="34" charset="0"/>
              </a:rPr>
              <a:t>cost-effective</a:t>
            </a:r>
            <a:r>
              <a:rPr lang="en-US" sz="1800" dirty="0" smtClean="0">
                <a:latin typeface="Franklin Gothic Book" pitchFamily="34" charset="0"/>
              </a:rPr>
              <a:t>, </a:t>
            </a:r>
            <a:r>
              <a:rPr lang="en-US" sz="1800" b="1" dirty="0" smtClean="0">
                <a:latin typeface="Franklin Gothic Book" pitchFamily="34" charset="0"/>
              </a:rPr>
              <a:t>accurate</a:t>
            </a:r>
            <a:r>
              <a:rPr lang="en-US" sz="1800" dirty="0" smtClean="0">
                <a:latin typeface="Franklin Gothic Book" pitchFamily="34" charset="0"/>
              </a:rPr>
              <a:t>, and </a:t>
            </a:r>
            <a:r>
              <a:rPr lang="en-US" sz="1800" b="1" dirty="0" smtClean="0">
                <a:latin typeface="Franklin Gothic Book" pitchFamily="34" charset="0"/>
              </a:rPr>
              <a:t>scalable</a:t>
            </a:r>
            <a:r>
              <a:rPr lang="en-US" sz="1800" dirty="0" smtClean="0">
                <a:latin typeface="Franklin Gothic Book" pitchFamily="34" charset="0"/>
              </a:rPr>
              <a:t> solution for weather prediction—suitable for </a:t>
            </a:r>
            <a:r>
              <a:rPr lang="en-US" sz="1800" b="1" dirty="0" smtClean="0">
                <a:latin typeface="Franklin Gothic Book" pitchFamily="34" charset="0"/>
              </a:rPr>
              <a:t>developing regions</a:t>
            </a:r>
            <a:r>
              <a:rPr lang="en-US" sz="1800" dirty="0" smtClean="0">
                <a:latin typeface="Franklin Gothic Book" pitchFamily="34" charset="0"/>
              </a:rPr>
              <a:t>, </a:t>
            </a:r>
            <a:r>
              <a:rPr lang="en-US" sz="1800" b="1" dirty="0" smtClean="0">
                <a:latin typeface="Franklin Gothic Book" pitchFamily="34" charset="0"/>
              </a:rPr>
              <a:t>agricultural planning</a:t>
            </a:r>
            <a:r>
              <a:rPr lang="en-US" sz="1800" dirty="0" smtClean="0">
                <a:latin typeface="Franklin Gothic Book" pitchFamily="34" charset="0"/>
              </a:rPr>
              <a:t>, and </a:t>
            </a:r>
            <a:r>
              <a:rPr lang="en-US" sz="1800" b="1" dirty="0" smtClean="0">
                <a:latin typeface="Franklin Gothic Book" pitchFamily="34" charset="0"/>
              </a:rPr>
              <a:t>disaster preparedness</a:t>
            </a:r>
            <a:r>
              <a:rPr lang="en-US" sz="1800" dirty="0" smtClean="0">
                <a:latin typeface="Franklin Gothic Book" pitchFamily="34" charset="0"/>
              </a:rPr>
              <a:t>.</a:t>
            </a:r>
            <a:endParaRPr lang="en-GB" sz="1800" dirty="0" smtClean="0">
              <a:latin typeface="Franklin Gothic Book" pitchFamily="34" charset="0"/>
            </a:endParaRPr>
          </a:p>
          <a:p>
            <a:pPr>
              <a:buNone/>
            </a:pPr>
            <a:endParaRPr lang="en-GB" sz="2300" dirty="0">
              <a:latin typeface="Franklin Gothic Book" pitchFamily="34" charset="0"/>
            </a:endParaRPr>
          </a:p>
        </p:txBody>
      </p:sp>
    </p:spTree>
    <p:extLst>
      <p:ext uri="{BB962C8B-B14F-4D97-AF65-F5344CB8AC3E}">
        <p14:creationId xmlns:p14="http://schemas.microsoft.com/office/powerpoint/2010/main" xmlns=""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77500" lnSpcReduction="20000"/>
          </a:bodyPr>
          <a:lstStyle/>
          <a:p>
            <a:pPr marL="0" indent="0">
              <a:spcBef>
                <a:spcPct val="20000"/>
              </a:spcBef>
              <a:spcAft>
                <a:spcPts val="600"/>
              </a:spcAft>
              <a:buNone/>
            </a:pPr>
            <a:r>
              <a:rPr lang="en-US" sz="2200" dirty="0" smtClean="0">
                <a:latin typeface="Franklin Gothic Book" pitchFamily="34" charset="0"/>
              </a:rPr>
              <a:t>To build the weather forecasting model, the system must meet both hardware and software requirements.</a:t>
            </a: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endParaRPr lang="en-IN" sz="2200" dirty="0" smtClean="0">
              <a:latin typeface="Franklin Gothic Book" pitchFamily="34" charset="0"/>
            </a:endParaRPr>
          </a:p>
          <a:p>
            <a:pPr marL="0" indent="0">
              <a:spcBef>
                <a:spcPct val="20000"/>
              </a:spcBef>
              <a:spcAft>
                <a:spcPts val="600"/>
              </a:spcAft>
              <a:buNone/>
            </a:pPr>
            <a:r>
              <a:rPr lang="en-IN" sz="2200" dirty="0" smtClean="0">
                <a:latin typeface="Franklin Gothic Book" pitchFamily="34" charset="0"/>
              </a:rPr>
              <a:t>Libraries required to build the model:</a:t>
            </a:r>
          </a:p>
          <a:p>
            <a:pPr marL="0" indent="0">
              <a:spcBef>
                <a:spcPct val="20000"/>
              </a:spcBef>
              <a:spcAft>
                <a:spcPts val="600"/>
              </a:spcAft>
            </a:pPr>
            <a:r>
              <a:rPr lang="en-US" sz="2200" dirty="0" smtClean="0">
                <a:latin typeface="Franklin Gothic Book" pitchFamily="34" charset="0"/>
              </a:rPr>
              <a:t> </a:t>
            </a:r>
            <a:r>
              <a:rPr lang="en-US" sz="2200" b="1" dirty="0" err="1" smtClean="0">
                <a:latin typeface="Franklin Gothic Book" pitchFamily="34" charset="0"/>
              </a:rPr>
              <a:t>NumPy</a:t>
            </a:r>
            <a:r>
              <a:rPr lang="en-US" sz="2200" b="1" dirty="0" smtClean="0">
                <a:latin typeface="Franklin Gothic Book" pitchFamily="34" charset="0"/>
              </a:rPr>
              <a:t> &amp; Pandas </a:t>
            </a:r>
            <a:r>
              <a:rPr lang="en-US" sz="2200" dirty="0" smtClean="0">
                <a:latin typeface="Franklin Gothic Book" pitchFamily="34" charset="0"/>
              </a:rPr>
              <a:t>for data handling</a:t>
            </a:r>
          </a:p>
          <a:p>
            <a:pPr marL="0" indent="0">
              <a:spcBef>
                <a:spcPct val="20000"/>
              </a:spcBef>
              <a:spcAft>
                <a:spcPts val="600"/>
              </a:spcAft>
            </a:pPr>
            <a:r>
              <a:rPr lang="en-IN" sz="2200" dirty="0" smtClean="0">
                <a:latin typeface="Franklin Gothic Book" pitchFamily="34" charset="0"/>
              </a:rPr>
              <a:t> </a:t>
            </a:r>
            <a:r>
              <a:rPr lang="en-US" sz="2400" b="1" dirty="0" err="1" smtClean="0">
                <a:latin typeface="Franklin Gothic Book" pitchFamily="34" charset="0"/>
              </a:rPr>
              <a:t>Scikit</a:t>
            </a:r>
            <a:r>
              <a:rPr lang="en-US" sz="2400" b="1" dirty="0" smtClean="0">
                <a:latin typeface="Franklin Gothic Book" pitchFamily="34" charset="0"/>
              </a:rPr>
              <a:t>-learn </a:t>
            </a:r>
            <a:r>
              <a:rPr lang="en-US" sz="2400" dirty="0" smtClean="0">
                <a:latin typeface="Franklin Gothic Book" pitchFamily="34" charset="0"/>
              </a:rPr>
              <a:t>for machine learning algorithms</a:t>
            </a:r>
          </a:p>
          <a:p>
            <a:pPr marL="0" indent="0">
              <a:spcBef>
                <a:spcPct val="20000"/>
              </a:spcBef>
              <a:spcAft>
                <a:spcPts val="600"/>
              </a:spcAft>
            </a:pPr>
            <a:r>
              <a:rPr lang="en-US" sz="2400" b="1" dirty="0" err="1" smtClean="0">
                <a:latin typeface="Franklin Gothic Book" pitchFamily="34" charset="0"/>
              </a:rPr>
              <a:t>Matplotlib</a:t>
            </a:r>
            <a:r>
              <a:rPr lang="en-US" sz="2400" dirty="0" smtClean="0">
                <a:latin typeface="Franklin Gothic Book" pitchFamily="34" charset="0"/>
              </a:rPr>
              <a:t> and </a:t>
            </a:r>
            <a:r>
              <a:rPr lang="en-US" sz="2400" b="1" dirty="0" err="1" smtClean="0">
                <a:latin typeface="Franklin Gothic Book" pitchFamily="34" charset="0"/>
              </a:rPr>
              <a:t>Seaborn</a:t>
            </a:r>
            <a:r>
              <a:rPr lang="en-US" sz="2400" dirty="0" smtClean="0">
                <a:latin typeface="Franklin Gothic Book" pitchFamily="34" charset="0"/>
              </a:rPr>
              <a:t> for data visualization</a:t>
            </a:r>
          </a:p>
          <a:p>
            <a:pPr marL="0" indent="0">
              <a:spcBef>
                <a:spcPct val="20000"/>
              </a:spcBef>
              <a:spcAft>
                <a:spcPts val="600"/>
              </a:spcAft>
            </a:pPr>
            <a:r>
              <a:rPr lang="en-IN" sz="2400" dirty="0" smtClean="0">
                <a:latin typeface="Franklin Gothic Book" pitchFamily="34" charset="0"/>
              </a:rPr>
              <a:t> </a:t>
            </a:r>
            <a:r>
              <a:rPr lang="en-US" sz="2400" b="1" dirty="0" err="1" smtClean="0">
                <a:latin typeface="Franklin Gothic Book" pitchFamily="34" charset="0"/>
              </a:rPr>
              <a:t>statsmodels</a:t>
            </a:r>
            <a:r>
              <a:rPr lang="en-US" sz="2400" dirty="0" smtClean="0">
                <a:latin typeface="Franklin Gothic Book" pitchFamily="34" charset="0"/>
              </a:rPr>
              <a:t> for implementing autoregressive models</a:t>
            </a:r>
            <a:endParaRPr lang="en-US" sz="2200" dirty="0" smtClean="0">
              <a:latin typeface="Franklin Gothic Book" pitchFamily="34" charset="0"/>
            </a:endParaRPr>
          </a:p>
          <a:p>
            <a:pPr marL="0" indent="0">
              <a:spcBef>
                <a:spcPct val="20000"/>
              </a:spcBef>
              <a:spcAft>
                <a:spcPts val="600"/>
              </a:spcAft>
              <a:buNone/>
            </a:pPr>
            <a:endParaRPr lang="en-GB" sz="2200" dirty="0">
              <a:latin typeface="Franklin Gothic Book" pitchFamily="34" charset="0"/>
            </a:endParaRPr>
          </a:p>
        </p:txBody>
      </p:sp>
      <p:graphicFrame>
        <p:nvGraphicFramePr>
          <p:cNvPr id="6" name="Table 5"/>
          <p:cNvGraphicFramePr>
            <a:graphicFrameLocks noGrp="1"/>
          </p:cNvGraphicFramePr>
          <p:nvPr/>
        </p:nvGraphicFramePr>
        <p:xfrm>
          <a:off x="987425" y="2345266"/>
          <a:ext cx="8128000" cy="1747520"/>
        </p:xfrm>
        <a:graphic>
          <a:graphicData uri="http://schemas.openxmlformats.org/drawingml/2006/table">
            <a:tbl>
              <a:tblPr firstRow="1" bandRow="1">
                <a:tableStyleId>{5C22544A-7EE6-4342-B048-85BDC9FD1C3A}</a:tableStyleId>
              </a:tblPr>
              <a:tblGrid>
                <a:gridCol w="4064000"/>
                <a:gridCol w="4064000"/>
              </a:tblGrid>
              <a:tr h="0">
                <a:tc>
                  <a:txBody>
                    <a:bodyPr/>
                    <a:lstStyle/>
                    <a:p>
                      <a:r>
                        <a:rPr lang="en-IN" dirty="0" smtClean="0">
                          <a:latin typeface="Franklin Gothic Book" pitchFamily="34" charset="0"/>
                        </a:rPr>
                        <a:t>Hardware Requirements</a:t>
                      </a:r>
                      <a:endParaRPr lang="en-US" dirty="0">
                        <a:latin typeface="Franklin Gothic Book" pitchFamily="34" charset="0"/>
                      </a:endParaRPr>
                    </a:p>
                  </a:txBody>
                  <a:tcPr/>
                </a:tc>
                <a:tc>
                  <a:txBody>
                    <a:bodyPr/>
                    <a:lstStyle/>
                    <a:p>
                      <a:r>
                        <a:rPr lang="en-IN" dirty="0" smtClean="0">
                          <a:latin typeface="Franklin Gothic Book" pitchFamily="34" charset="0"/>
                        </a:rPr>
                        <a:t>Software Requirements</a:t>
                      </a:r>
                      <a:endParaRPr lang="en-US" dirty="0">
                        <a:latin typeface="Franklin Gothic Book" pitchFamily="34" charset="0"/>
                      </a:endParaRPr>
                    </a:p>
                  </a:txBody>
                  <a:tcPr/>
                </a:tc>
              </a:tr>
              <a:tr h="370840">
                <a:tc>
                  <a:txBody>
                    <a:bodyPr/>
                    <a:lstStyle/>
                    <a:p>
                      <a:r>
                        <a:rPr lang="en-IN" b="1" dirty="0" smtClean="0">
                          <a:latin typeface="Franklin Gothic Book" pitchFamily="34" charset="0"/>
                        </a:rPr>
                        <a:t>Ram:</a:t>
                      </a:r>
                      <a:r>
                        <a:rPr lang="en-IN" b="1" baseline="0" dirty="0" smtClean="0">
                          <a:latin typeface="Franklin Gothic Book" pitchFamily="34" charset="0"/>
                        </a:rPr>
                        <a:t> </a:t>
                      </a:r>
                      <a:r>
                        <a:rPr lang="en-IN" b="0" baseline="0" dirty="0" smtClean="0">
                          <a:latin typeface="Franklin Gothic Book" pitchFamily="34" charset="0"/>
                        </a:rPr>
                        <a:t>4gb minimum</a:t>
                      </a:r>
                      <a:endParaRPr lang="en-US" b="0" dirty="0">
                        <a:latin typeface="Franklin Gothic Book"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1" dirty="0" smtClean="0">
                          <a:latin typeface="Franklin Gothic Book" pitchFamily="34" charset="0"/>
                        </a:rPr>
                        <a:t>OS:</a:t>
                      </a:r>
                      <a:r>
                        <a:rPr lang="en-IN" b="1" baseline="0" dirty="0" smtClean="0">
                          <a:latin typeface="Franklin Gothic Book" pitchFamily="34" charset="0"/>
                        </a:rPr>
                        <a:t> </a:t>
                      </a:r>
                      <a:r>
                        <a:rPr lang="en-IN" baseline="0" dirty="0" smtClean="0">
                          <a:latin typeface="Franklin Gothic Book" pitchFamily="34" charset="0"/>
                        </a:rPr>
                        <a:t>windows 7 or higher</a:t>
                      </a:r>
                      <a:endParaRPr lang="en-US" dirty="0" smtClean="0">
                        <a:latin typeface="Franklin Gothic Book" pitchFamily="34" charset="0"/>
                      </a:endParaRPr>
                    </a:p>
                  </a:txBody>
                  <a:tcPr/>
                </a:tc>
              </a:tr>
              <a:tr h="370840">
                <a:tc>
                  <a:txBody>
                    <a:bodyPr/>
                    <a:lstStyle/>
                    <a:p>
                      <a:pPr marL="0" indent="0">
                        <a:spcBef>
                          <a:spcPct val="20000"/>
                        </a:spcBef>
                        <a:spcAft>
                          <a:spcPts val="600"/>
                        </a:spcAft>
                        <a:buNone/>
                      </a:pPr>
                      <a:r>
                        <a:rPr lang="en-GB" sz="1800" b="1" dirty="0" smtClean="0">
                          <a:latin typeface="Franklin Gothic Book" pitchFamily="34" charset="0"/>
                        </a:rPr>
                        <a:t>Processor: </a:t>
                      </a:r>
                      <a:r>
                        <a:rPr lang="en-GB" sz="1800" dirty="0" err="1" smtClean="0">
                          <a:latin typeface="Franklin Gothic Book" pitchFamily="34" charset="0"/>
                        </a:rPr>
                        <a:t>intel</a:t>
                      </a:r>
                      <a:r>
                        <a:rPr lang="en-GB" sz="1800" dirty="0" smtClean="0">
                          <a:latin typeface="Franklin Gothic Book" pitchFamily="34" charset="0"/>
                        </a:rPr>
                        <a:t> i3 or higher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Franklin Gothic Book" pitchFamily="34" charset="0"/>
                        </a:rPr>
                        <a:t>Language version: </a:t>
                      </a:r>
                      <a:r>
                        <a:rPr lang="en-GB" sz="1800" dirty="0" smtClean="0">
                          <a:latin typeface="Franklin Gothic Book" pitchFamily="34" charset="0"/>
                        </a:rPr>
                        <a:t>python 3.7 and higher</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Franklin Gothic Book" pitchFamily="34" charset="0"/>
                        </a:rPr>
                        <a:t>Storage:</a:t>
                      </a:r>
                      <a:r>
                        <a:rPr lang="en-GB" sz="1800" b="1" baseline="0" dirty="0" smtClean="0">
                          <a:latin typeface="Franklin Gothic Book" pitchFamily="34" charset="0"/>
                        </a:rPr>
                        <a:t> </a:t>
                      </a:r>
                      <a:r>
                        <a:rPr lang="en-GB" sz="1800" baseline="0" dirty="0" smtClean="0">
                          <a:latin typeface="Franklin Gothic Book" pitchFamily="34" charset="0"/>
                        </a:rPr>
                        <a:t>500gb minimum</a:t>
                      </a:r>
                      <a:endParaRPr lang="en-GB" sz="1800" dirty="0" smtClean="0">
                        <a:latin typeface="Franklin Gothic Book"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b="1" dirty="0" smtClean="0">
                          <a:latin typeface="Franklin Gothic Book" pitchFamily="34" charset="0"/>
                        </a:rPr>
                        <a:t>IDE: </a:t>
                      </a:r>
                      <a:r>
                        <a:rPr lang="en-GB" sz="1800" dirty="0" err="1" smtClean="0">
                          <a:latin typeface="Franklin Gothic Book" pitchFamily="34" charset="0"/>
                        </a:rPr>
                        <a:t>pycharm</a:t>
                      </a:r>
                      <a:endParaRPr lang="en-GB" sz="1800" dirty="0" smtClean="0">
                        <a:latin typeface="Franklin Gothic Book" pitchFamily="34" charset="0"/>
                      </a:endParaRPr>
                    </a:p>
                  </a:txBody>
                  <a:tcPr/>
                </a:tc>
              </a:tr>
            </a:tbl>
          </a:graphicData>
        </a:graphic>
      </p:graphicFrame>
    </p:spTree>
    <p:extLst>
      <p:ext uri="{BB962C8B-B14F-4D97-AF65-F5344CB8AC3E}">
        <p14:creationId xmlns:p14="http://schemas.microsoft.com/office/powerpoint/2010/main" xmlns=""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42900" indent="-342900">
              <a:spcBef>
                <a:spcPct val="20000"/>
              </a:spcBef>
              <a:spcAft>
                <a:spcPts val="600"/>
              </a:spcAft>
              <a:buFont typeface="+mj-lt"/>
              <a:buAutoNum type="arabicPeriod"/>
            </a:pPr>
            <a:r>
              <a:rPr lang="en-IN" sz="1500" b="1" dirty="0" smtClean="0">
                <a:latin typeface="Franklin Gothic Book"/>
              </a:rPr>
              <a:t>Algorithm </a:t>
            </a:r>
            <a:r>
              <a:rPr lang="en-IN" sz="1500" b="1" dirty="0">
                <a:latin typeface="Franklin Gothic Book"/>
              </a:rPr>
              <a:t>Selection:</a:t>
            </a:r>
            <a:endParaRPr lang="en-IN" sz="1500" dirty="0">
              <a:latin typeface="Franklin Gothic Book"/>
            </a:endParaRPr>
          </a:p>
          <a:p>
            <a:pPr marL="629920" lvl="1" indent="-305435" algn="just">
              <a:spcBef>
                <a:spcPct val="20000"/>
              </a:spcBef>
              <a:spcAft>
                <a:spcPts val="600"/>
              </a:spcAft>
              <a:buFont typeface="Arial"/>
              <a:buChar char="•"/>
            </a:pPr>
            <a:r>
              <a:rPr lang="en-US" sz="1600" dirty="0" smtClean="0">
                <a:latin typeface="Franklin Gothic Book" pitchFamily="34" charset="0"/>
              </a:rPr>
              <a:t>The Autoregressive (AR) model is selected for weather forecasting due to its effectiveness in handling time-series data where current values depend on past observations. Its simplicity and strong performance with historical temperature data make it ideal for predicting continuous weather patterns with high accuracy.</a:t>
            </a:r>
            <a:endParaRPr lang="en-IN" sz="1500" dirty="0">
              <a:latin typeface="Franklin Gothic Book" pitchFamily="34" charset="0"/>
            </a:endParaRPr>
          </a:p>
          <a:p>
            <a:pPr marL="342900" indent="-342900">
              <a:spcBef>
                <a:spcPct val="20000"/>
              </a:spcBef>
              <a:spcAft>
                <a:spcPts val="600"/>
              </a:spcAft>
              <a:buFont typeface="+mj-lt"/>
              <a:buAutoNum type="arabicPeriod"/>
            </a:pPr>
            <a:r>
              <a:rPr lang="en-IN" sz="1500" b="1" dirty="0">
                <a:latin typeface="Franklin Gothic Book"/>
              </a:rPr>
              <a:t>Data Input:</a:t>
            </a:r>
            <a:endParaRPr lang="en-IN" sz="1500" dirty="0">
              <a:latin typeface="Franklin Gothic Book"/>
            </a:endParaRPr>
          </a:p>
          <a:p>
            <a:pPr marL="629920" lvl="1" indent="-305435" algn="just">
              <a:spcBef>
                <a:spcPct val="20000"/>
              </a:spcBef>
              <a:spcAft>
                <a:spcPts val="600"/>
              </a:spcAft>
              <a:buFont typeface="Arial"/>
              <a:buChar char="•"/>
            </a:pPr>
            <a:r>
              <a:rPr lang="en-US" sz="1600" dirty="0" smtClean="0">
                <a:latin typeface="Franklin Gothic Book" pitchFamily="34" charset="0"/>
              </a:rPr>
              <a:t>The input features include historical temperature readings along with related weather variables such as humidity, pressure, and dew point. These are collected over time to capture temporal dependencies crucial for accurate forecasting.</a:t>
            </a:r>
            <a:endParaRPr lang="en-IN" sz="1500" dirty="0" smtClean="0">
              <a:latin typeface="Franklin Gothic Book" pitchFamily="34" charset="0"/>
            </a:endParaRPr>
          </a:p>
          <a:p>
            <a:pPr marL="342900" indent="-342900">
              <a:spcBef>
                <a:spcPct val="20000"/>
              </a:spcBef>
              <a:spcAft>
                <a:spcPts val="600"/>
              </a:spcAft>
              <a:buFont typeface="+mj-lt"/>
              <a:buAutoNum type="arabicPeriod"/>
            </a:pPr>
            <a:r>
              <a:rPr lang="en-IN" sz="1500" b="1" dirty="0" smtClean="0">
                <a:latin typeface="Franklin Gothic Book"/>
              </a:rPr>
              <a:t>Training </a:t>
            </a:r>
            <a:r>
              <a:rPr lang="en-IN" sz="1500" b="1" dirty="0">
                <a:latin typeface="Franklin Gothic Book"/>
              </a:rPr>
              <a:t>Process:</a:t>
            </a:r>
            <a:endParaRPr lang="en-IN" sz="1500" dirty="0">
              <a:latin typeface="Franklin Gothic Book"/>
            </a:endParaRPr>
          </a:p>
          <a:p>
            <a:pPr marL="629920" lvl="1" indent="-305435" algn="just">
              <a:spcBef>
                <a:spcPct val="20000"/>
              </a:spcBef>
              <a:spcAft>
                <a:spcPts val="600"/>
              </a:spcAft>
              <a:buFont typeface="Arial"/>
              <a:buChar char="•"/>
            </a:pPr>
            <a:r>
              <a:rPr lang="en-US" sz="1600" dirty="0" smtClean="0">
                <a:latin typeface="Franklin Gothic Book" pitchFamily="34" charset="0"/>
              </a:rPr>
              <a:t>The weather dataset is preprocessed by handling missing values, normalizing data, and converting date fields into numerical format. It is then split into training and testing sets (80:20 ratio). The AR model is trained using past temperature values, and lag order is tuned to minimize Mean Squared Error (MSE).</a:t>
            </a:r>
            <a:endParaRPr lang="en-IN" sz="1500" dirty="0" smtClean="0">
              <a:latin typeface="Franklin Gothic Book" pitchFamily="34" charset="0"/>
            </a:endParaRPr>
          </a:p>
          <a:p>
            <a:pPr marL="342900" indent="-342900">
              <a:spcBef>
                <a:spcPct val="20000"/>
              </a:spcBef>
              <a:spcAft>
                <a:spcPts val="600"/>
              </a:spcAft>
              <a:buFont typeface="+mj-lt"/>
              <a:buAutoNum type="arabicPeriod"/>
            </a:pPr>
            <a:r>
              <a:rPr lang="en-IN" sz="1500" b="1" dirty="0" smtClean="0">
                <a:latin typeface="Franklin Gothic Book"/>
              </a:rPr>
              <a:t>Prediction Process:</a:t>
            </a:r>
            <a:endParaRPr lang="en-IN" sz="1500" dirty="0" smtClean="0">
              <a:latin typeface="Franklin Gothic Book"/>
            </a:endParaRPr>
          </a:p>
          <a:p>
            <a:pPr marL="629920" lvl="1" indent="-305435" algn="just">
              <a:spcBef>
                <a:spcPct val="20000"/>
              </a:spcBef>
              <a:spcAft>
                <a:spcPts val="600"/>
              </a:spcAft>
              <a:buFont typeface="Arial"/>
              <a:buChar char="•"/>
            </a:pPr>
            <a:r>
              <a:rPr lang="en-US" sz="1600" dirty="0" smtClean="0">
                <a:latin typeface="Franklin Gothic Book" pitchFamily="34" charset="0"/>
              </a:rPr>
              <a:t>The trained AR model predicts future temperature values using recent historical data. Predictions are visualized and evaluated against actual values, with lower MSE and MAE indicating high accuracy. The system is capable of accepting real-time test inputs for temperature forecasting.</a:t>
            </a:r>
            <a:endParaRPr lang="en-GB" sz="1500" dirty="0">
              <a:latin typeface="Franklin Gothic Book" pitchFamily="34" charset="0"/>
            </a:endParaRPr>
          </a:p>
        </p:txBody>
      </p:sp>
    </p:spTree>
    <p:extLst>
      <p:ext uri="{BB962C8B-B14F-4D97-AF65-F5344CB8AC3E}">
        <p14:creationId xmlns:p14="http://schemas.microsoft.com/office/powerpoint/2010/main" xmlns=""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p:cNvSpPr>
            <a:spLocks noGrp="1"/>
          </p:cNvSpPr>
          <p:nvPr>
            <p:ph idx="1"/>
          </p:nvPr>
        </p:nvSpPr>
        <p:spPr>
          <a:xfrm>
            <a:off x="838200" y="1825624"/>
            <a:ext cx="10515600" cy="4689475"/>
          </a:xfrm>
        </p:spPr>
        <p:txBody>
          <a:bodyPr>
            <a:normAutofit/>
          </a:bodyPr>
          <a:lstStyle/>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endParaRPr lang="en-IN" sz="1000" dirty="0" smtClean="0"/>
          </a:p>
          <a:p>
            <a:pPr>
              <a:buNone/>
            </a:pPr>
            <a:r>
              <a:rPr lang="en-IN" sz="1100" dirty="0" smtClean="0"/>
              <a:t>      Fig 1: Graph comparing Mae and MSE values of two models               Fig 2: predicted temperature values by using Auto regression model based on test data</a:t>
            </a:r>
            <a:endParaRPr lang="en-IN" sz="1000" dirty="0" smtClean="0"/>
          </a:p>
          <a:p>
            <a:r>
              <a:rPr lang="en-IN" sz="1200" dirty="0" smtClean="0"/>
              <a:t> In </a:t>
            </a:r>
            <a:r>
              <a:rPr lang="en-IN" sz="1200" dirty="0" smtClean="0">
                <a:latin typeface="Franklin Gothic Book" pitchFamily="34" charset="0"/>
              </a:rPr>
              <a:t>above graph(fig 1) x-axis represents algorithm names and y-axis represents MSE and MAE values in different colour bars and in both algorithms Autoregressive got less MSE and MAE error values so Autoregressive is best in prediction and now close above graph and then click on ‘Predict Weather from Test Data’ button to upload test data and predict weather temperature</a:t>
            </a:r>
            <a:endParaRPr lang="en-US" sz="1200" dirty="0" smtClean="0">
              <a:latin typeface="Franklin Gothic Book" pitchFamily="34" charset="0"/>
            </a:endParaRPr>
          </a:p>
          <a:p>
            <a:r>
              <a:rPr lang="en-IN" sz="1200" dirty="0" smtClean="0">
                <a:latin typeface="Franklin Gothic Book" pitchFamily="34" charset="0"/>
              </a:rPr>
              <a:t>In above screen(fig2) in square bracket we can see TEST data values and in last after : symbol we can see predicted weather temperature and based on temperature we can say weather will be HOT or COLD. </a:t>
            </a:r>
            <a:endParaRPr lang="en-US" sz="1200" dirty="0" smtClean="0">
              <a:latin typeface="Franklin Gothic Book" pitchFamily="34" charset="0"/>
            </a:endParaRPr>
          </a:p>
          <a:p>
            <a:pPr>
              <a:buNone/>
            </a:pPr>
            <a:endParaRPr lang="en-US" sz="1000" dirty="0" smtClean="0"/>
          </a:p>
          <a:p>
            <a:pPr>
              <a:buNone/>
            </a:pPr>
            <a:endParaRPr lang="en-US" sz="1000" dirty="0"/>
          </a:p>
        </p:txBody>
      </p:sp>
      <p:pic>
        <p:nvPicPr>
          <p:cNvPr id="12" name="Picture 11" descr="Screenshot 2025-05-13 125212.png"/>
          <p:cNvPicPr>
            <a:picLocks noChangeAspect="1"/>
          </p:cNvPicPr>
          <p:nvPr/>
        </p:nvPicPr>
        <p:blipFill>
          <a:blip r:embed="rId2" cstate="print"/>
          <a:stretch>
            <a:fillRect/>
          </a:stretch>
        </p:blipFill>
        <p:spPr>
          <a:xfrm>
            <a:off x="876300" y="1859281"/>
            <a:ext cx="4076700" cy="3070860"/>
          </a:xfrm>
          <a:prstGeom prst="rect">
            <a:avLst/>
          </a:prstGeom>
        </p:spPr>
      </p:pic>
      <p:pic>
        <p:nvPicPr>
          <p:cNvPr id="13" name="Picture 12" descr="Screenshot 2025-05-13 125229.png"/>
          <p:cNvPicPr>
            <a:picLocks noChangeAspect="1"/>
          </p:cNvPicPr>
          <p:nvPr/>
        </p:nvPicPr>
        <p:blipFill>
          <a:blip r:embed="rId3" cstate="print"/>
          <a:stretch>
            <a:fillRect/>
          </a:stretch>
        </p:blipFill>
        <p:spPr>
          <a:xfrm>
            <a:off x="5158740" y="1889760"/>
            <a:ext cx="6096000" cy="3002280"/>
          </a:xfrm>
          <a:prstGeom prst="rect">
            <a:avLst/>
          </a:prstGeom>
        </p:spPr>
      </p:pic>
    </p:spTree>
    <p:extLst>
      <p:ext uri="{BB962C8B-B14F-4D97-AF65-F5344CB8AC3E}">
        <p14:creationId xmlns:p14="http://schemas.microsoft.com/office/powerpoint/2010/main" xmlns=""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smtClean="0">
                <a:latin typeface="Franklin Gothic Book" pitchFamily="34" charset="0"/>
              </a:rPr>
              <a:t>The implementation of the Autoregressive model for weather forecasting demonstrated promising results in predicting temperature trends using historical data. The model effectively captured time-dependent patterns, delivering accurate forecasts with low Mean Squared Error (MSE) and Mean Absolute Error (MAE). Challenges encountered included handling missing data, optimizing lag values, and ensuring proper data normalization. Despite its simplicity, the AR model proved suitable for short-term forecasting. However, it may struggle with capturing complex nonlinear relationships. Future improvements could involve integrating more advanced models like ARIMA or hybrid approaches, along with real-time data updates, to enhance prediction accuracy and system responsiveness.</a:t>
            </a:r>
          </a:p>
          <a:p>
            <a:pPr>
              <a:buNone/>
            </a:pPr>
            <a:endParaRPr lang="en-US" sz="2400" dirty="0" smtClean="0"/>
          </a:p>
          <a:p>
            <a:pPr marL="0" indent="0">
              <a:buNone/>
            </a:pPr>
            <a:endParaRPr lang="en-US" sz="2200" dirty="0"/>
          </a:p>
        </p:txBody>
      </p:sp>
    </p:spTree>
    <p:extLst>
      <p:ext uri="{BB962C8B-B14F-4D97-AF65-F5344CB8AC3E}">
        <p14:creationId xmlns:p14="http://schemas.microsoft.com/office/powerpoint/2010/main" xmlns=""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xmlns=""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xmlns=""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smtClean="0">
                <a:latin typeface="Franklin Gothic Book" pitchFamily="34" charset="0"/>
              </a:rPr>
              <a:t>The weather forecasting system can be significantly enhanced by integrating additional data sources such as satellite imagery, real-time </a:t>
            </a:r>
            <a:r>
              <a:rPr lang="en-US" sz="2400" dirty="0" err="1" smtClean="0">
                <a:latin typeface="Franklin Gothic Book" pitchFamily="34" charset="0"/>
              </a:rPr>
              <a:t>IoT</a:t>
            </a:r>
            <a:r>
              <a:rPr lang="en-US" sz="2400" dirty="0" smtClean="0">
                <a:latin typeface="Franklin Gothic Book" pitchFamily="34" charset="0"/>
              </a:rPr>
              <a:t> sensor data, and humidity or wind speed metrics. Expanding the model’s application to multiple cities or regions would improve its utility on a larger scale. Optimizing the algorithm with hybrid models like ARIMA-LSTM or incorporating advanced machine learning techniques can improve accuracy. Integration of edge computing would enable faster, localized predictions with reduced latency. Future work may also include dynamic parameter tuning and the use of ensemble learning to better handle non-linear weather patterns and seasonal variations across diverse geographies.</a:t>
            </a:r>
            <a:endParaRPr lang="en-GB" sz="2200" dirty="0">
              <a:latin typeface="Franklin Gothic Book" pitchFamily="34" charset="0"/>
            </a:endParaRPr>
          </a:p>
        </p:txBody>
      </p:sp>
    </p:spTree>
    <p:extLst>
      <p:ext uri="{BB962C8B-B14F-4D97-AF65-F5344CB8AC3E}">
        <p14:creationId xmlns:p14="http://schemas.microsoft.com/office/powerpoint/2010/main" xmlns=""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170</TotalTime>
  <Words>1294</Words>
  <Application>Microsoft Office PowerPoint</Application>
  <PresentationFormat>Custom</PresentationFormat>
  <Paragraphs>98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CAPSTONE PROJECT  Weather Forecasting Using Autoregressive Models  </vt:lpstr>
      <vt:lpstr>OUTLINE</vt:lpstr>
      <vt:lpstr>Problem Statement</vt:lpstr>
      <vt:lpstr>Proposed Solution</vt:lpstr>
      <vt:lpstr>System  Approach</vt:lpstr>
      <vt:lpstr>Algorithm &amp; Deployment</vt:lpstr>
      <vt:lpstr>Result</vt:lpstr>
      <vt:lpstr>Conclusion</vt:lpstr>
      <vt:lpstr>Future scope</vt:lpstr>
      <vt:lpstr>References</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HP</cp:lastModifiedBy>
  <cp:revision>36</cp:revision>
  <dcterms:created xsi:type="dcterms:W3CDTF">2013-07-15T20:26:40Z</dcterms:created>
  <dcterms:modified xsi:type="dcterms:W3CDTF">2025-05-13T10:31:55Z</dcterms:modified>
</cp:coreProperties>
</file>