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4"/>
    <p:restoredTop sz="94694"/>
  </p:normalViewPr>
  <p:slideViewPr>
    <p:cSldViewPr snapToGrid="0">
      <p:cViewPr varScale="1">
        <p:scale>
          <a:sx n="101" d="100"/>
          <a:sy n="101"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139311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402686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9731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2726221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234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4265357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1057578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219115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105259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A7EB8C-E3F9-804D-9F69-1211D0007196}"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199729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3A7EB8C-E3F9-804D-9F69-1211D0007196}" type="datetimeFigureOut">
              <a:rPr lang="en-US" smtClean="0"/>
              <a:t>6/16/24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380247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A7EB8C-E3F9-804D-9F69-1211D0007196}" type="datetimeFigureOut">
              <a:rPr lang="en-US" smtClean="0"/>
              <a:t>6/16/24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93467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A7EB8C-E3F9-804D-9F69-1211D0007196}" type="datetimeFigureOut">
              <a:rPr lang="en-US" smtClean="0"/>
              <a:t>6/16/24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2293837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7EB8C-E3F9-804D-9F69-1211D0007196}" type="datetimeFigureOut">
              <a:rPr lang="en-US" smtClean="0"/>
              <a:t>6/16/24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297209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3A7EB8C-E3F9-804D-9F69-1211D0007196}" type="datetimeFigureOut">
              <a:rPr lang="en-US" smtClean="0"/>
              <a:t>6/16/24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75539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3A7EB8C-E3F9-804D-9F69-1211D0007196}" type="datetimeFigureOut">
              <a:rPr lang="en-US" smtClean="0"/>
              <a:t>6/16/24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AEAF5-A225-6F4C-B00C-C41D1CFF5F8D}" type="slidenum">
              <a:rPr lang="en-US" smtClean="0"/>
              <a:t>‹#›</a:t>
            </a:fld>
            <a:endParaRPr lang="en-US"/>
          </a:p>
        </p:txBody>
      </p:sp>
    </p:spTree>
    <p:extLst>
      <p:ext uri="{BB962C8B-B14F-4D97-AF65-F5344CB8AC3E}">
        <p14:creationId xmlns:p14="http://schemas.microsoft.com/office/powerpoint/2010/main" val="235307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A7EB8C-E3F9-804D-9F69-1211D0007196}" type="datetimeFigureOut">
              <a:rPr lang="en-US" smtClean="0"/>
              <a:t>6/16/24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AEAF5-A225-6F4C-B00C-C41D1CFF5F8D}" type="slidenum">
              <a:rPr lang="en-US" smtClean="0"/>
              <a:t>‹#›</a:t>
            </a:fld>
            <a:endParaRPr lang="en-US"/>
          </a:p>
        </p:txBody>
      </p:sp>
    </p:spTree>
    <p:extLst>
      <p:ext uri="{BB962C8B-B14F-4D97-AF65-F5344CB8AC3E}">
        <p14:creationId xmlns:p14="http://schemas.microsoft.com/office/powerpoint/2010/main" val="1130919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443B-6B9A-8B15-4983-C5CEFC48C497}"/>
              </a:ext>
            </a:extLst>
          </p:cNvPr>
          <p:cNvSpPr>
            <a:spLocks noGrp="1"/>
          </p:cNvSpPr>
          <p:nvPr>
            <p:ph type="ctrTitle"/>
          </p:nvPr>
        </p:nvSpPr>
        <p:spPr>
          <a:xfrm>
            <a:off x="999067" y="1477434"/>
            <a:ext cx="7766936" cy="1646302"/>
          </a:xfrm>
        </p:spPr>
        <p:txBody>
          <a:bodyPr/>
          <a:lstStyle/>
          <a:p>
            <a:r>
              <a:rPr lang="en-US" dirty="0">
                <a:solidFill>
                  <a:schemeClr val="accent4">
                    <a:lumMod val="75000"/>
                  </a:schemeClr>
                </a:solidFill>
              </a:rPr>
              <a:t>Retail Sales Prediction May Placement Project</a:t>
            </a:r>
          </a:p>
        </p:txBody>
      </p:sp>
      <p:sp>
        <p:nvSpPr>
          <p:cNvPr id="3" name="Subtitle 2">
            <a:extLst>
              <a:ext uri="{FF2B5EF4-FFF2-40B4-BE49-F238E27FC236}">
                <a16:creationId xmlns:a16="http://schemas.microsoft.com/office/drawing/2014/main" id="{E834F3DF-EEE4-2E9E-2150-7914752658FE}"/>
              </a:ext>
            </a:extLst>
          </p:cNvPr>
          <p:cNvSpPr>
            <a:spLocks noGrp="1"/>
          </p:cNvSpPr>
          <p:nvPr>
            <p:ph type="subTitle" idx="1"/>
          </p:nvPr>
        </p:nvSpPr>
        <p:spPr>
          <a:xfrm>
            <a:off x="6223000" y="4076233"/>
            <a:ext cx="2543003" cy="1096899"/>
          </a:xfrm>
        </p:spPr>
        <p:txBody>
          <a:bodyPr>
            <a:noAutofit/>
          </a:bodyPr>
          <a:lstStyle/>
          <a:p>
            <a:r>
              <a:rPr lang="en-US" sz="2800" dirty="0" err="1">
                <a:solidFill>
                  <a:schemeClr val="accent4">
                    <a:lumMod val="75000"/>
                  </a:schemeClr>
                </a:solidFill>
              </a:rPr>
              <a:t>Sreelakshmi</a:t>
            </a:r>
            <a:r>
              <a:rPr lang="en-US" sz="2800" dirty="0"/>
              <a:t> </a:t>
            </a:r>
            <a:r>
              <a:rPr lang="en-US" sz="2800" dirty="0">
                <a:solidFill>
                  <a:schemeClr val="accent4">
                    <a:lumMod val="75000"/>
                  </a:schemeClr>
                </a:solidFill>
              </a:rPr>
              <a:t>K</a:t>
            </a:r>
          </a:p>
        </p:txBody>
      </p:sp>
    </p:spTree>
    <p:extLst>
      <p:ext uri="{BB962C8B-B14F-4D97-AF65-F5344CB8AC3E}">
        <p14:creationId xmlns:p14="http://schemas.microsoft.com/office/powerpoint/2010/main" val="106616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102F-F9A6-16C4-69D5-AC7BCA48B4FA}"/>
              </a:ext>
            </a:extLst>
          </p:cNvPr>
          <p:cNvSpPr>
            <a:spLocks noGrp="1"/>
          </p:cNvSpPr>
          <p:nvPr>
            <p:ph type="title"/>
          </p:nvPr>
        </p:nvSpPr>
        <p:spPr>
          <a:xfrm>
            <a:off x="677334" y="444500"/>
            <a:ext cx="8596668" cy="723900"/>
          </a:xfrm>
        </p:spPr>
        <p:txBody>
          <a:bodyPr/>
          <a:lstStyle/>
          <a:p>
            <a:r>
              <a:rPr lang="en-US" sz="2000" dirty="0">
                <a:solidFill>
                  <a:schemeClr val="accent4">
                    <a:lumMod val="75000"/>
                  </a:schemeClr>
                </a:solidFill>
              </a:rPr>
              <a:t>State</a:t>
            </a:r>
            <a:r>
              <a:rPr lang="en-US" dirty="0"/>
              <a:t> </a:t>
            </a:r>
            <a:r>
              <a:rPr lang="en-US" sz="2000" dirty="0">
                <a:solidFill>
                  <a:schemeClr val="accent4">
                    <a:lumMod val="75000"/>
                  </a:schemeClr>
                </a:solidFill>
              </a:rPr>
              <a:t>Holiday</a:t>
            </a:r>
            <a:r>
              <a:rPr lang="en-US" dirty="0"/>
              <a:t> </a:t>
            </a:r>
            <a:r>
              <a:rPr lang="en-US" sz="2000" dirty="0">
                <a:solidFill>
                  <a:schemeClr val="accent4">
                    <a:lumMod val="75000"/>
                  </a:schemeClr>
                </a:solidFill>
              </a:rPr>
              <a:t>vs</a:t>
            </a:r>
            <a:r>
              <a:rPr lang="en-US" dirty="0"/>
              <a:t> </a:t>
            </a:r>
            <a:r>
              <a:rPr lang="en-US" sz="2000" dirty="0">
                <a:solidFill>
                  <a:schemeClr val="accent4">
                    <a:lumMod val="75000"/>
                  </a:schemeClr>
                </a:solidFill>
              </a:rPr>
              <a:t>Total</a:t>
            </a:r>
            <a:r>
              <a:rPr lang="en-US" dirty="0"/>
              <a:t> </a:t>
            </a:r>
            <a:r>
              <a:rPr lang="en-US" sz="2000" dirty="0">
                <a:solidFill>
                  <a:schemeClr val="accent4">
                    <a:lumMod val="75000"/>
                  </a:schemeClr>
                </a:solidFill>
              </a:rPr>
              <a:t>Sales</a:t>
            </a:r>
          </a:p>
        </p:txBody>
      </p:sp>
      <p:pic>
        <p:nvPicPr>
          <p:cNvPr id="5" name="Content Placeholder 4" descr="A graph showing a blue bar&#10;&#10;Description automatically generated with medium confidence">
            <a:extLst>
              <a:ext uri="{FF2B5EF4-FFF2-40B4-BE49-F238E27FC236}">
                <a16:creationId xmlns:a16="http://schemas.microsoft.com/office/drawing/2014/main" id="{B6F71642-7084-D33A-6DD2-3D90052BE2FE}"/>
              </a:ext>
            </a:extLst>
          </p:cNvPr>
          <p:cNvPicPr>
            <a:picLocks noGrp="1" noChangeAspect="1"/>
          </p:cNvPicPr>
          <p:nvPr>
            <p:ph idx="1"/>
          </p:nvPr>
        </p:nvPicPr>
        <p:blipFill>
          <a:blip r:embed="rId2"/>
          <a:stretch>
            <a:fillRect/>
          </a:stretch>
        </p:blipFill>
        <p:spPr>
          <a:xfrm>
            <a:off x="677334" y="1168400"/>
            <a:ext cx="8596312" cy="3492500"/>
          </a:xfrm>
        </p:spPr>
      </p:pic>
      <p:sp>
        <p:nvSpPr>
          <p:cNvPr id="6" name="TextBox 5">
            <a:extLst>
              <a:ext uri="{FF2B5EF4-FFF2-40B4-BE49-F238E27FC236}">
                <a16:creationId xmlns:a16="http://schemas.microsoft.com/office/drawing/2014/main" id="{17A78D10-9AE1-2B04-748F-84056F8EB6F9}"/>
              </a:ext>
            </a:extLst>
          </p:cNvPr>
          <p:cNvSpPr txBox="1"/>
          <p:nvPr/>
        </p:nvSpPr>
        <p:spPr>
          <a:xfrm>
            <a:off x="677334" y="5048071"/>
            <a:ext cx="859631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0 indicates ‘None’ </a:t>
            </a:r>
            <a:r>
              <a:rPr lang="en-US" dirty="0" err="1"/>
              <a:t>i.e</a:t>
            </a:r>
            <a:r>
              <a:rPr lang="en-US" dirty="0"/>
              <a:t> not a state holiday and other three categories indicates public holiday, easter holiday and Christmas. Since most of the shops are closed during state holiday, sales is higher for days other than state holiday. Sales won’t be affected by state holiday</a:t>
            </a:r>
          </a:p>
        </p:txBody>
      </p:sp>
    </p:spTree>
    <p:extLst>
      <p:ext uri="{BB962C8B-B14F-4D97-AF65-F5344CB8AC3E}">
        <p14:creationId xmlns:p14="http://schemas.microsoft.com/office/powerpoint/2010/main" val="169185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8630-CE2C-AC77-8522-997F19C6C3A1}"/>
              </a:ext>
            </a:extLst>
          </p:cNvPr>
          <p:cNvSpPr>
            <a:spLocks noGrp="1"/>
          </p:cNvSpPr>
          <p:nvPr>
            <p:ph type="title"/>
          </p:nvPr>
        </p:nvSpPr>
        <p:spPr>
          <a:xfrm>
            <a:off x="677334" y="609600"/>
            <a:ext cx="8596668" cy="673100"/>
          </a:xfrm>
        </p:spPr>
        <p:txBody>
          <a:bodyPr>
            <a:normAutofit/>
          </a:bodyPr>
          <a:lstStyle/>
          <a:p>
            <a:r>
              <a:rPr lang="en-US" sz="2400" dirty="0">
                <a:solidFill>
                  <a:schemeClr val="accent4">
                    <a:lumMod val="75000"/>
                  </a:schemeClr>
                </a:solidFill>
              </a:rPr>
              <a:t>Impact</a:t>
            </a:r>
            <a:r>
              <a:rPr lang="en-US" dirty="0"/>
              <a:t> </a:t>
            </a:r>
            <a:r>
              <a:rPr lang="en-US" sz="2400" dirty="0">
                <a:solidFill>
                  <a:schemeClr val="accent4">
                    <a:lumMod val="75000"/>
                  </a:schemeClr>
                </a:solidFill>
              </a:rPr>
              <a:t>of</a:t>
            </a:r>
            <a:r>
              <a:rPr lang="en-US" dirty="0"/>
              <a:t> </a:t>
            </a:r>
            <a:r>
              <a:rPr lang="en-US" sz="2400" dirty="0">
                <a:solidFill>
                  <a:schemeClr val="accent4">
                    <a:lumMod val="75000"/>
                  </a:schemeClr>
                </a:solidFill>
              </a:rPr>
              <a:t>School</a:t>
            </a:r>
            <a:r>
              <a:rPr lang="en-US" dirty="0"/>
              <a:t> </a:t>
            </a:r>
            <a:r>
              <a:rPr lang="en-US" sz="2400" dirty="0">
                <a:solidFill>
                  <a:schemeClr val="accent4">
                    <a:lumMod val="75000"/>
                  </a:schemeClr>
                </a:solidFill>
              </a:rPr>
              <a:t>Holiday</a:t>
            </a:r>
            <a:r>
              <a:rPr lang="en-US" dirty="0"/>
              <a:t> </a:t>
            </a:r>
            <a:r>
              <a:rPr lang="en-US" sz="2400" dirty="0">
                <a:solidFill>
                  <a:schemeClr val="accent4">
                    <a:lumMod val="75000"/>
                  </a:schemeClr>
                </a:solidFill>
              </a:rPr>
              <a:t>and</a:t>
            </a:r>
            <a:r>
              <a:rPr lang="en-US" dirty="0"/>
              <a:t> </a:t>
            </a:r>
            <a:r>
              <a:rPr lang="en-US" sz="2400" dirty="0">
                <a:solidFill>
                  <a:schemeClr val="accent4">
                    <a:lumMod val="75000"/>
                  </a:schemeClr>
                </a:solidFill>
              </a:rPr>
              <a:t>Promo</a:t>
            </a:r>
            <a:r>
              <a:rPr lang="en-US" dirty="0"/>
              <a:t> </a:t>
            </a:r>
            <a:r>
              <a:rPr lang="en-US" sz="2400" dirty="0">
                <a:solidFill>
                  <a:schemeClr val="accent4">
                    <a:lumMod val="75000"/>
                  </a:schemeClr>
                </a:solidFill>
              </a:rPr>
              <a:t>on</a:t>
            </a:r>
            <a:r>
              <a:rPr lang="en-US" dirty="0"/>
              <a:t> </a:t>
            </a:r>
            <a:r>
              <a:rPr lang="en-US" sz="2400" dirty="0">
                <a:solidFill>
                  <a:schemeClr val="accent4">
                    <a:lumMod val="75000"/>
                  </a:schemeClr>
                </a:solidFill>
              </a:rPr>
              <a:t>Sales</a:t>
            </a:r>
          </a:p>
        </p:txBody>
      </p:sp>
      <p:pic>
        <p:nvPicPr>
          <p:cNvPr id="5" name="Content Placeholder 4" descr="A blue and red pie chart&#10;&#10;Description automatically generated">
            <a:extLst>
              <a:ext uri="{FF2B5EF4-FFF2-40B4-BE49-F238E27FC236}">
                <a16:creationId xmlns:a16="http://schemas.microsoft.com/office/drawing/2014/main" id="{9F5DFEA4-ECF9-EE47-8887-0D8EF9FAB66E}"/>
              </a:ext>
            </a:extLst>
          </p:cNvPr>
          <p:cNvPicPr>
            <a:picLocks noGrp="1" noChangeAspect="1"/>
          </p:cNvPicPr>
          <p:nvPr>
            <p:ph idx="1"/>
          </p:nvPr>
        </p:nvPicPr>
        <p:blipFill>
          <a:blip r:embed="rId2"/>
          <a:stretch>
            <a:fillRect/>
          </a:stretch>
        </p:blipFill>
        <p:spPr>
          <a:xfrm>
            <a:off x="203200" y="1701800"/>
            <a:ext cx="9070975" cy="2667000"/>
          </a:xfrm>
        </p:spPr>
      </p:pic>
      <p:sp>
        <p:nvSpPr>
          <p:cNvPr id="6" name="TextBox 5">
            <a:extLst>
              <a:ext uri="{FF2B5EF4-FFF2-40B4-BE49-F238E27FC236}">
                <a16:creationId xmlns:a16="http://schemas.microsoft.com/office/drawing/2014/main" id="{8B057947-DF9B-75EB-C2B0-4BB8CF142675}"/>
              </a:ext>
            </a:extLst>
          </p:cNvPr>
          <p:cNvSpPr txBox="1"/>
          <p:nvPr/>
        </p:nvSpPr>
        <p:spPr>
          <a:xfrm>
            <a:off x="838200" y="5016500"/>
            <a:ext cx="80391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Sales is not affected by School Holiday</a:t>
            </a:r>
          </a:p>
          <a:p>
            <a:pPr marL="285750" indent="-285750">
              <a:buFont typeface="Arial" panose="020B0604020202020204" pitchFamily="34" charset="0"/>
              <a:buChar char="•"/>
            </a:pPr>
            <a:r>
              <a:rPr lang="en-US" dirty="0"/>
              <a:t>Sales are higher when any type of promo is going on</a:t>
            </a:r>
          </a:p>
        </p:txBody>
      </p:sp>
    </p:spTree>
    <p:extLst>
      <p:ext uri="{BB962C8B-B14F-4D97-AF65-F5344CB8AC3E}">
        <p14:creationId xmlns:p14="http://schemas.microsoft.com/office/powerpoint/2010/main" val="280419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3F037-A2AE-AE8D-B3B9-B556B8F12DF8}"/>
              </a:ext>
            </a:extLst>
          </p:cNvPr>
          <p:cNvSpPr>
            <a:spLocks noGrp="1"/>
          </p:cNvSpPr>
          <p:nvPr>
            <p:ph type="title"/>
          </p:nvPr>
        </p:nvSpPr>
        <p:spPr>
          <a:xfrm>
            <a:off x="1333502" y="609600"/>
            <a:ext cx="8596668" cy="734351"/>
          </a:xfrm>
        </p:spPr>
        <p:txBody>
          <a:bodyPr>
            <a:normAutofit/>
          </a:bodyPr>
          <a:lstStyle/>
          <a:p>
            <a:r>
              <a:rPr lang="en-US" sz="2400" dirty="0">
                <a:solidFill>
                  <a:schemeClr val="accent4">
                    <a:lumMod val="75000"/>
                  </a:schemeClr>
                </a:solidFill>
              </a:rPr>
              <a:t>Day</a:t>
            </a:r>
            <a:r>
              <a:rPr lang="en-US" dirty="0"/>
              <a:t> </a:t>
            </a:r>
            <a:r>
              <a:rPr lang="en-US" sz="2400" dirty="0">
                <a:solidFill>
                  <a:schemeClr val="accent4">
                    <a:lumMod val="75000"/>
                  </a:schemeClr>
                </a:solidFill>
              </a:rPr>
              <a:t>of</a:t>
            </a:r>
            <a:r>
              <a:rPr lang="en-US" dirty="0"/>
              <a:t> </a:t>
            </a:r>
            <a:r>
              <a:rPr lang="en-US" sz="2400" dirty="0">
                <a:solidFill>
                  <a:schemeClr val="accent4">
                    <a:lumMod val="75000"/>
                  </a:schemeClr>
                </a:solidFill>
              </a:rPr>
              <a:t>week</a:t>
            </a:r>
            <a:r>
              <a:rPr lang="en-US" dirty="0"/>
              <a:t> </a:t>
            </a:r>
            <a:r>
              <a:rPr lang="en-US" sz="2400" dirty="0">
                <a:solidFill>
                  <a:schemeClr val="accent4">
                    <a:lumMod val="75000"/>
                  </a:schemeClr>
                </a:solidFill>
              </a:rPr>
              <a:t>vs</a:t>
            </a:r>
            <a:r>
              <a:rPr lang="en-US" dirty="0"/>
              <a:t> </a:t>
            </a:r>
            <a:r>
              <a:rPr lang="en-US" sz="2400" dirty="0">
                <a:solidFill>
                  <a:schemeClr val="accent4">
                    <a:lumMod val="75000"/>
                  </a:schemeClr>
                </a:solidFill>
              </a:rPr>
              <a:t>Promo</a:t>
            </a:r>
            <a:r>
              <a:rPr lang="en-US" dirty="0"/>
              <a:t> </a:t>
            </a:r>
            <a:r>
              <a:rPr lang="en-US" sz="2400" dirty="0">
                <a:solidFill>
                  <a:schemeClr val="accent4">
                    <a:lumMod val="75000"/>
                  </a:schemeClr>
                </a:solidFill>
              </a:rPr>
              <a:t>and</a:t>
            </a:r>
            <a:r>
              <a:rPr lang="en-US" dirty="0"/>
              <a:t> </a:t>
            </a:r>
            <a:r>
              <a:rPr lang="en-US" sz="2400" dirty="0">
                <a:solidFill>
                  <a:schemeClr val="accent4">
                    <a:lumMod val="75000"/>
                  </a:schemeClr>
                </a:solidFill>
              </a:rPr>
              <a:t>Sales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omparison of different colored bars&#10;&#10;Description automatically generated">
            <a:extLst>
              <a:ext uri="{FF2B5EF4-FFF2-40B4-BE49-F238E27FC236}">
                <a16:creationId xmlns:a16="http://schemas.microsoft.com/office/drawing/2014/main" id="{790748AA-EE09-1370-F0A6-928C4F106D3C}"/>
              </a:ext>
            </a:extLst>
          </p:cNvPr>
          <p:cNvPicPr>
            <a:picLocks noGrp="1" noChangeAspect="1"/>
          </p:cNvPicPr>
          <p:nvPr>
            <p:ph idx="1"/>
          </p:nvPr>
        </p:nvPicPr>
        <p:blipFill>
          <a:blip r:embed="rId2"/>
          <a:stretch>
            <a:fillRect/>
          </a:stretch>
        </p:blipFill>
        <p:spPr>
          <a:xfrm>
            <a:off x="525098" y="1572815"/>
            <a:ext cx="9812702" cy="353258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561A9F33-0FD4-7BC3-7AA4-9BE76279287E}"/>
              </a:ext>
            </a:extLst>
          </p:cNvPr>
          <p:cNvSpPr txBox="1"/>
          <p:nvPr/>
        </p:nvSpPr>
        <p:spPr>
          <a:xfrm>
            <a:off x="1333502" y="5410200"/>
            <a:ext cx="859666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Most Promos are on Mondays and Tuesday, hence sales are high on these days</a:t>
            </a:r>
          </a:p>
          <a:p>
            <a:pPr marL="285750" indent="-285750" algn="just">
              <a:buFont typeface="Arial" panose="020B0604020202020204" pitchFamily="34" charset="0"/>
              <a:buChar char="•"/>
            </a:pPr>
            <a:r>
              <a:rPr lang="en-US" dirty="0"/>
              <a:t>There are no promo on Saturdays and Sundays which might be a factor contributing to low sales on these days.</a:t>
            </a:r>
          </a:p>
        </p:txBody>
      </p:sp>
    </p:spTree>
    <p:extLst>
      <p:ext uri="{BB962C8B-B14F-4D97-AF65-F5344CB8AC3E}">
        <p14:creationId xmlns:p14="http://schemas.microsoft.com/office/powerpoint/2010/main" val="102513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9791-D4F9-4CF3-577F-D0A0EBB9AB90}"/>
              </a:ext>
            </a:extLst>
          </p:cNvPr>
          <p:cNvSpPr>
            <a:spLocks noGrp="1"/>
          </p:cNvSpPr>
          <p:nvPr>
            <p:ph type="title"/>
          </p:nvPr>
        </p:nvSpPr>
        <p:spPr>
          <a:xfrm>
            <a:off x="677334" y="609600"/>
            <a:ext cx="8596668" cy="635000"/>
          </a:xfrm>
        </p:spPr>
        <p:txBody>
          <a:bodyPr>
            <a:normAutofit fontScale="90000"/>
          </a:bodyPr>
          <a:lstStyle/>
          <a:p>
            <a:r>
              <a:rPr lang="en-US" sz="2700" dirty="0">
                <a:solidFill>
                  <a:schemeClr val="accent4">
                    <a:lumMod val="75000"/>
                  </a:schemeClr>
                </a:solidFill>
              </a:rPr>
              <a:t>Month</a:t>
            </a:r>
            <a:r>
              <a:rPr lang="en-US" dirty="0"/>
              <a:t> </a:t>
            </a:r>
            <a:r>
              <a:rPr lang="en-US" sz="2700" dirty="0">
                <a:solidFill>
                  <a:schemeClr val="accent4">
                    <a:lumMod val="75000"/>
                  </a:schemeClr>
                </a:solidFill>
              </a:rPr>
              <a:t>of</a:t>
            </a:r>
            <a:r>
              <a:rPr lang="en-US" dirty="0"/>
              <a:t> </a:t>
            </a:r>
            <a:r>
              <a:rPr lang="en-US" sz="2700" dirty="0">
                <a:solidFill>
                  <a:schemeClr val="accent4">
                    <a:lumMod val="75000"/>
                  </a:schemeClr>
                </a:solidFill>
              </a:rPr>
              <a:t>Year</a:t>
            </a:r>
            <a:r>
              <a:rPr lang="en-US" dirty="0"/>
              <a:t> </a:t>
            </a:r>
            <a:r>
              <a:rPr lang="en-US" sz="2700" dirty="0">
                <a:solidFill>
                  <a:schemeClr val="accent4">
                    <a:lumMod val="75000"/>
                  </a:schemeClr>
                </a:solidFill>
              </a:rPr>
              <a:t>vs</a:t>
            </a:r>
            <a:r>
              <a:rPr lang="en-US" dirty="0"/>
              <a:t> </a:t>
            </a:r>
            <a:r>
              <a:rPr lang="en-US" sz="2700" dirty="0">
                <a:solidFill>
                  <a:schemeClr val="accent4">
                    <a:lumMod val="75000"/>
                  </a:schemeClr>
                </a:solidFill>
              </a:rPr>
              <a:t>Total</a:t>
            </a:r>
            <a:r>
              <a:rPr lang="en-US" dirty="0"/>
              <a:t> </a:t>
            </a:r>
            <a:r>
              <a:rPr lang="en-US" sz="2700" dirty="0">
                <a:solidFill>
                  <a:schemeClr val="accent4">
                    <a:lumMod val="75000"/>
                  </a:schemeClr>
                </a:solidFill>
              </a:rPr>
              <a:t>Sales</a:t>
            </a:r>
          </a:p>
        </p:txBody>
      </p:sp>
      <p:pic>
        <p:nvPicPr>
          <p:cNvPr id="5" name="Content Placeholder 4" descr="A graph of a bar chart&#10;&#10;Description automatically generated with medium confidence">
            <a:extLst>
              <a:ext uri="{FF2B5EF4-FFF2-40B4-BE49-F238E27FC236}">
                <a16:creationId xmlns:a16="http://schemas.microsoft.com/office/drawing/2014/main" id="{E7195A50-AA2B-D520-6C42-329AA60FE720}"/>
              </a:ext>
            </a:extLst>
          </p:cNvPr>
          <p:cNvPicPr>
            <a:picLocks noGrp="1" noChangeAspect="1"/>
          </p:cNvPicPr>
          <p:nvPr>
            <p:ph idx="1"/>
          </p:nvPr>
        </p:nvPicPr>
        <p:blipFill>
          <a:blip r:embed="rId2"/>
          <a:stretch>
            <a:fillRect/>
          </a:stretch>
        </p:blipFill>
        <p:spPr>
          <a:xfrm>
            <a:off x="0" y="1790700"/>
            <a:ext cx="10134600" cy="2806700"/>
          </a:xfrm>
        </p:spPr>
      </p:pic>
      <p:sp>
        <p:nvSpPr>
          <p:cNvPr id="6" name="TextBox 5">
            <a:extLst>
              <a:ext uri="{FF2B5EF4-FFF2-40B4-BE49-F238E27FC236}">
                <a16:creationId xmlns:a16="http://schemas.microsoft.com/office/drawing/2014/main" id="{D71CFA00-A61D-4980-83B9-0FB8112C7CF2}"/>
              </a:ext>
            </a:extLst>
          </p:cNvPr>
          <p:cNvSpPr txBox="1"/>
          <p:nvPr/>
        </p:nvSpPr>
        <p:spPr>
          <a:xfrm>
            <a:off x="1168400" y="4958834"/>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Sum of sales is higher during the month of April</a:t>
            </a:r>
          </a:p>
        </p:txBody>
      </p:sp>
    </p:spTree>
    <p:extLst>
      <p:ext uri="{BB962C8B-B14F-4D97-AF65-F5344CB8AC3E}">
        <p14:creationId xmlns:p14="http://schemas.microsoft.com/office/powerpoint/2010/main" val="110912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9FA33-80C3-DC34-5816-FECA7AA5A00D}"/>
              </a:ext>
            </a:extLst>
          </p:cNvPr>
          <p:cNvSpPr>
            <a:spLocks noGrp="1"/>
          </p:cNvSpPr>
          <p:nvPr>
            <p:ph type="title"/>
          </p:nvPr>
        </p:nvSpPr>
        <p:spPr>
          <a:xfrm>
            <a:off x="677334" y="609600"/>
            <a:ext cx="8596668" cy="711200"/>
          </a:xfrm>
        </p:spPr>
        <p:txBody>
          <a:bodyPr/>
          <a:lstStyle/>
          <a:p>
            <a:r>
              <a:rPr lang="en-US" sz="2400" dirty="0">
                <a:solidFill>
                  <a:schemeClr val="accent4">
                    <a:lumMod val="75000"/>
                  </a:schemeClr>
                </a:solidFill>
              </a:rPr>
              <a:t>Week</a:t>
            </a:r>
            <a:r>
              <a:rPr lang="en-US" dirty="0"/>
              <a:t> </a:t>
            </a:r>
            <a:r>
              <a:rPr lang="en-US" sz="2400" dirty="0">
                <a:solidFill>
                  <a:schemeClr val="accent4">
                    <a:lumMod val="75000"/>
                  </a:schemeClr>
                </a:solidFill>
              </a:rPr>
              <a:t>of</a:t>
            </a:r>
            <a:r>
              <a:rPr lang="en-US" dirty="0"/>
              <a:t> </a:t>
            </a:r>
            <a:r>
              <a:rPr lang="en-US" sz="2400" dirty="0">
                <a:solidFill>
                  <a:schemeClr val="accent4">
                    <a:lumMod val="75000"/>
                  </a:schemeClr>
                </a:solidFill>
              </a:rPr>
              <a:t>Year</a:t>
            </a:r>
            <a:r>
              <a:rPr lang="en-US" dirty="0"/>
              <a:t> </a:t>
            </a:r>
            <a:r>
              <a:rPr lang="en-US" sz="2400" dirty="0">
                <a:solidFill>
                  <a:schemeClr val="accent4">
                    <a:lumMod val="75000"/>
                  </a:schemeClr>
                </a:solidFill>
              </a:rPr>
              <a:t>vs</a:t>
            </a:r>
            <a:r>
              <a:rPr lang="en-US" dirty="0"/>
              <a:t> </a:t>
            </a:r>
            <a:r>
              <a:rPr lang="en-US" sz="2400" dirty="0">
                <a:solidFill>
                  <a:schemeClr val="accent4">
                    <a:lumMod val="75000"/>
                  </a:schemeClr>
                </a:solidFill>
              </a:rPr>
              <a:t>Sales</a:t>
            </a:r>
          </a:p>
        </p:txBody>
      </p:sp>
      <p:pic>
        <p:nvPicPr>
          <p:cNvPr id="5" name="Content Placeholder 4" descr="A graph of different colored bars&#10;&#10;Description automatically generated">
            <a:extLst>
              <a:ext uri="{FF2B5EF4-FFF2-40B4-BE49-F238E27FC236}">
                <a16:creationId xmlns:a16="http://schemas.microsoft.com/office/drawing/2014/main" id="{F5269E79-8611-4219-0CBC-A0E2CC5D8651}"/>
              </a:ext>
            </a:extLst>
          </p:cNvPr>
          <p:cNvPicPr>
            <a:picLocks noGrp="1" noChangeAspect="1"/>
          </p:cNvPicPr>
          <p:nvPr>
            <p:ph idx="1"/>
          </p:nvPr>
        </p:nvPicPr>
        <p:blipFill>
          <a:blip r:embed="rId2"/>
          <a:stretch>
            <a:fillRect/>
          </a:stretch>
        </p:blipFill>
        <p:spPr>
          <a:xfrm>
            <a:off x="677334" y="1841500"/>
            <a:ext cx="9254066" cy="2882238"/>
          </a:xfrm>
          <a:prstGeom prst="rect">
            <a:avLst/>
          </a:prstGeom>
        </p:spPr>
      </p:pic>
      <p:sp>
        <p:nvSpPr>
          <p:cNvPr id="7" name="TextBox 6">
            <a:extLst>
              <a:ext uri="{FF2B5EF4-FFF2-40B4-BE49-F238E27FC236}">
                <a16:creationId xmlns:a16="http://schemas.microsoft.com/office/drawing/2014/main" id="{EFC85B84-596E-5EC2-632A-363A274289E9}"/>
              </a:ext>
            </a:extLst>
          </p:cNvPr>
          <p:cNvSpPr txBox="1"/>
          <p:nvPr/>
        </p:nvSpPr>
        <p:spPr>
          <a:xfrm>
            <a:off x="1320800" y="5245100"/>
            <a:ext cx="8229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For the year 2013 and 2014, sales is higher in week 51 which comes during Christmas season</a:t>
            </a:r>
          </a:p>
          <a:p>
            <a:pPr marL="285750" indent="-285750">
              <a:buFont typeface="Arial" panose="020B0604020202020204" pitchFamily="34" charset="0"/>
              <a:buChar char="•"/>
            </a:pPr>
            <a:r>
              <a:rPr lang="en-US" dirty="0"/>
              <a:t>For the year 2015 data till week 40 only is available, if the trend follows then for 2015 also sales will be higher during week 51</a:t>
            </a:r>
          </a:p>
        </p:txBody>
      </p:sp>
    </p:spTree>
    <p:extLst>
      <p:ext uri="{BB962C8B-B14F-4D97-AF65-F5344CB8AC3E}">
        <p14:creationId xmlns:p14="http://schemas.microsoft.com/office/powerpoint/2010/main" val="347003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B0D0E8F-86E2-52D4-BA80-AC8CEECD4D20}"/>
              </a:ext>
            </a:extLst>
          </p:cNvPr>
          <p:cNvSpPr>
            <a:spLocks noGrp="1"/>
          </p:cNvSpPr>
          <p:nvPr>
            <p:ph type="body" idx="1"/>
          </p:nvPr>
        </p:nvSpPr>
        <p:spPr>
          <a:xfrm>
            <a:off x="444150" y="816638"/>
            <a:ext cx="4518025" cy="576262"/>
          </a:xfrm>
          <a:ln>
            <a:solidFill>
              <a:schemeClr val="accent4">
                <a:lumMod val="75000"/>
              </a:schemeClr>
            </a:solidFill>
          </a:ln>
        </p:spPr>
        <p:txBody>
          <a:bodyPr/>
          <a:lstStyle/>
          <a:p>
            <a:r>
              <a:rPr lang="en-US" dirty="0">
                <a:solidFill>
                  <a:schemeClr val="accent4">
                    <a:lumMod val="75000"/>
                  </a:schemeClr>
                </a:solidFill>
              </a:rPr>
              <a:t>Average</a:t>
            </a:r>
            <a:r>
              <a:rPr lang="en-US" dirty="0"/>
              <a:t> </a:t>
            </a:r>
            <a:r>
              <a:rPr lang="en-US" dirty="0">
                <a:solidFill>
                  <a:schemeClr val="accent4">
                    <a:lumMod val="75000"/>
                  </a:schemeClr>
                </a:solidFill>
              </a:rPr>
              <a:t>Sales</a:t>
            </a:r>
            <a:r>
              <a:rPr lang="en-US" dirty="0"/>
              <a:t> </a:t>
            </a:r>
            <a:r>
              <a:rPr lang="en-US" dirty="0">
                <a:solidFill>
                  <a:schemeClr val="accent4">
                    <a:lumMod val="75000"/>
                  </a:schemeClr>
                </a:solidFill>
              </a:rPr>
              <a:t>vs</a:t>
            </a:r>
            <a:r>
              <a:rPr lang="en-US" dirty="0"/>
              <a:t> </a:t>
            </a:r>
            <a:r>
              <a:rPr lang="en-US" dirty="0">
                <a:solidFill>
                  <a:schemeClr val="accent4">
                    <a:lumMod val="75000"/>
                  </a:schemeClr>
                </a:solidFill>
              </a:rPr>
              <a:t>Year</a:t>
            </a:r>
          </a:p>
        </p:txBody>
      </p:sp>
      <p:pic>
        <p:nvPicPr>
          <p:cNvPr id="15" name="Content Placeholder 14" descr="A graph showing sales and sales&#10;&#10;Description automatically generated with medium confidence">
            <a:extLst>
              <a:ext uri="{FF2B5EF4-FFF2-40B4-BE49-F238E27FC236}">
                <a16:creationId xmlns:a16="http://schemas.microsoft.com/office/drawing/2014/main" id="{19B89064-5FB4-92C4-7B94-8EDFB9B88282}"/>
              </a:ext>
            </a:extLst>
          </p:cNvPr>
          <p:cNvPicPr>
            <a:picLocks noGrp="1" noChangeAspect="1"/>
          </p:cNvPicPr>
          <p:nvPr>
            <p:ph sz="half" idx="2"/>
          </p:nvPr>
        </p:nvPicPr>
        <p:blipFill>
          <a:blip r:embed="rId2"/>
          <a:stretch>
            <a:fillRect/>
          </a:stretch>
        </p:blipFill>
        <p:spPr>
          <a:xfrm>
            <a:off x="444500" y="1498600"/>
            <a:ext cx="4518025" cy="2976959"/>
          </a:xfrm>
          <a:ln>
            <a:solidFill>
              <a:schemeClr val="accent4">
                <a:lumMod val="75000"/>
              </a:schemeClr>
            </a:solidFill>
          </a:ln>
        </p:spPr>
      </p:pic>
      <p:sp>
        <p:nvSpPr>
          <p:cNvPr id="10" name="Text Placeholder 9">
            <a:extLst>
              <a:ext uri="{FF2B5EF4-FFF2-40B4-BE49-F238E27FC236}">
                <a16:creationId xmlns:a16="http://schemas.microsoft.com/office/drawing/2014/main" id="{4EDC3E05-101C-F1AD-00ED-24A3AFDEA1E5}"/>
              </a:ext>
            </a:extLst>
          </p:cNvPr>
          <p:cNvSpPr>
            <a:spLocks noGrp="1"/>
          </p:cNvSpPr>
          <p:nvPr>
            <p:ph type="body" sz="quarter" idx="3"/>
          </p:nvPr>
        </p:nvSpPr>
        <p:spPr>
          <a:xfrm>
            <a:off x="5137018" y="816638"/>
            <a:ext cx="4185618" cy="576262"/>
          </a:xfrm>
          <a:ln>
            <a:solidFill>
              <a:schemeClr val="accent4">
                <a:lumMod val="75000"/>
              </a:schemeClr>
            </a:solidFill>
          </a:ln>
        </p:spPr>
        <p:txBody>
          <a:bodyPr/>
          <a:lstStyle/>
          <a:p>
            <a:r>
              <a:rPr lang="en-US" dirty="0">
                <a:solidFill>
                  <a:schemeClr val="accent4">
                    <a:lumMod val="75000"/>
                  </a:schemeClr>
                </a:solidFill>
              </a:rPr>
              <a:t>Customers</a:t>
            </a:r>
            <a:r>
              <a:rPr lang="en-US" dirty="0"/>
              <a:t> </a:t>
            </a:r>
            <a:r>
              <a:rPr lang="en-US" dirty="0">
                <a:solidFill>
                  <a:schemeClr val="accent4">
                    <a:lumMod val="75000"/>
                  </a:schemeClr>
                </a:solidFill>
              </a:rPr>
              <a:t>vs</a:t>
            </a:r>
            <a:r>
              <a:rPr lang="en-US" dirty="0"/>
              <a:t> </a:t>
            </a:r>
            <a:r>
              <a:rPr lang="en-US" dirty="0">
                <a:solidFill>
                  <a:schemeClr val="accent4">
                    <a:lumMod val="75000"/>
                  </a:schemeClr>
                </a:solidFill>
              </a:rPr>
              <a:t>Sales</a:t>
            </a:r>
          </a:p>
        </p:txBody>
      </p:sp>
      <p:pic>
        <p:nvPicPr>
          <p:cNvPr id="18" name="Content Placeholder 17" descr="A graph showing sales and customers&#10;&#10;Description automatically generated">
            <a:extLst>
              <a:ext uri="{FF2B5EF4-FFF2-40B4-BE49-F238E27FC236}">
                <a16:creationId xmlns:a16="http://schemas.microsoft.com/office/drawing/2014/main" id="{32F0FBEA-9B0C-AE73-254A-EF2596B7CB19}"/>
              </a:ext>
            </a:extLst>
          </p:cNvPr>
          <p:cNvPicPr>
            <a:picLocks noGrp="1" noChangeAspect="1"/>
          </p:cNvPicPr>
          <p:nvPr>
            <p:ph sz="quarter" idx="4"/>
          </p:nvPr>
        </p:nvPicPr>
        <p:blipFill>
          <a:blip r:embed="rId3"/>
          <a:stretch>
            <a:fillRect/>
          </a:stretch>
        </p:blipFill>
        <p:spPr>
          <a:xfrm>
            <a:off x="5137018" y="1498600"/>
            <a:ext cx="4185617" cy="3225800"/>
          </a:xfrm>
          <a:ln>
            <a:solidFill>
              <a:schemeClr val="accent4">
                <a:lumMod val="75000"/>
              </a:schemeClr>
            </a:solidFill>
          </a:ln>
        </p:spPr>
      </p:pic>
      <p:sp>
        <p:nvSpPr>
          <p:cNvPr id="16" name="TextBox 15">
            <a:extLst>
              <a:ext uri="{FF2B5EF4-FFF2-40B4-BE49-F238E27FC236}">
                <a16:creationId xmlns:a16="http://schemas.microsoft.com/office/drawing/2014/main" id="{2F218C47-B91A-1C4C-0B1A-B354B3368AA8}"/>
              </a:ext>
            </a:extLst>
          </p:cNvPr>
          <p:cNvSpPr txBox="1"/>
          <p:nvPr/>
        </p:nvSpPr>
        <p:spPr>
          <a:xfrm>
            <a:off x="444150" y="4724400"/>
            <a:ext cx="4518024" cy="646331"/>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US" dirty="0"/>
              <a:t>Average Sales is higher for the year 2015</a:t>
            </a:r>
          </a:p>
        </p:txBody>
      </p:sp>
      <p:sp>
        <p:nvSpPr>
          <p:cNvPr id="22" name="TextBox 21">
            <a:extLst>
              <a:ext uri="{FF2B5EF4-FFF2-40B4-BE49-F238E27FC236}">
                <a16:creationId xmlns:a16="http://schemas.microsoft.com/office/drawing/2014/main" id="{3340613B-2518-B0FA-45E8-A690D4392A6E}"/>
              </a:ext>
            </a:extLst>
          </p:cNvPr>
          <p:cNvSpPr txBox="1"/>
          <p:nvPr/>
        </p:nvSpPr>
        <p:spPr>
          <a:xfrm>
            <a:off x="5137018" y="5080000"/>
            <a:ext cx="4807082" cy="1200329"/>
          </a:xfrm>
          <a:prstGeom prst="rect">
            <a:avLst/>
          </a:prstGeom>
          <a:noFill/>
          <a:ln>
            <a:solidFill>
              <a:schemeClr val="accent4">
                <a:lumMod val="75000"/>
              </a:schemeClr>
            </a:solidFill>
          </a:ln>
        </p:spPr>
        <p:txBody>
          <a:bodyPr wrap="square" rtlCol="0">
            <a:spAutoFit/>
          </a:bodyPr>
          <a:lstStyle/>
          <a:p>
            <a:pPr marL="285750" indent="-285750">
              <a:buFont typeface="Arial" panose="020B0604020202020204" pitchFamily="34" charset="0"/>
              <a:buChar char="•"/>
            </a:pPr>
            <a:r>
              <a:rPr lang="en-US" dirty="0"/>
              <a:t>Customer variable has linear relationship with sales</a:t>
            </a:r>
          </a:p>
          <a:p>
            <a:pPr marL="285750" indent="-285750">
              <a:buFont typeface="Arial" panose="020B0604020202020204" pitchFamily="34" charset="0"/>
              <a:buChar char="•"/>
            </a:pPr>
            <a:r>
              <a:rPr lang="en-US" dirty="0"/>
              <a:t>Sales increases with increase in number of customers</a:t>
            </a:r>
          </a:p>
        </p:txBody>
      </p:sp>
    </p:spTree>
    <p:extLst>
      <p:ext uri="{BB962C8B-B14F-4D97-AF65-F5344CB8AC3E}">
        <p14:creationId xmlns:p14="http://schemas.microsoft.com/office/powerpoint/2010/main" val="37044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C098-8349-8E43-D49D-D59D084B2EAD}"/>
              </a:ext>
            </a:extLst>
          </p:cNvPr>
          <p:cNvSpPr>
            <a:spLocks noGrp="1"/>
          </p:cNvSpPr>
          <p:nvPr>
            <p:ph type="title"/>
          </p:nvPr>
        </p:nvSpPr>
        <p:spPr>
          <a:xfrm>
            <a:off x="677334" y="609600"/>
            <a:ext cx="8596668" cy="584200"/>
          </a:xfrm>
        </p:spPr>
        <p:txBody>
          <a:bodyPr>
            <a:normAutofit fontScale="90000"/>
          </a:bodyPr>
          <a:lstStyle/>
          <a:p>
            <a:r>
              <a:rPr lang="en-US" sz="2700" dirty="0">
                <a:solidFill>
                  <a:schemeClr val="accent4">
                    <a:lumMod val="75000"/>
                  </a:schemeClr>
                </a:solidFill>
              </a:rPr>
              <a:t>Competition</a:t>
            </a:r>
            <a:r>
              <a:rPr lang="en-US" dirty="0"/>
              <a:t> </a:t>
            </a:r>
            <a:r>
              <a:rPr lang="en-US" sz="2700" dirty="0">
                <a:solidFill>
                  <a:schemeClr val="accent4">
                    <a:lumMod val="75000"/>
                  </a:schemeClr>
                </a:solidFill>
              </a:rPr>
              <a:t>Distance</a:t>
            </a:r>
            <a:r>
              <a:rPr lang="en-US" dirty="0"/>
              <a:t> </a:t>
            </a:r>
            <a:r>
              <a:rPr lang="en-US" sz="2700" dirty="0">
                <a:solidFill>
                  <a:schemeClr val="accent4">
                    <a:lumMod val="75000"/>
                  </a:schemeClr>
                </a:solidFill>
              </a:rPr>
              <a:t>vs</a:t>
            </a:r>
            <a:r>
              <a:rPr lang="en-US" dirty="0"/>
              <a:t> </a:t>
            </a:r>
            <a:r>
              <a:rPr lang="en-US" sz="2700" dirty="0">
                <a:solidFill>
                  <a:schemeClr val="accent4">
                    <a:lumMod val="75000"/>
                  </a:schemeClr>
                </a:solidFill>
              </a:rPr>
              <a:t>Sales</a:t>
            </a:r>
          </a:p>
        </p:txBody>
      </p:sp>
      <p:pic>
        <p:nvPicPr>
          <p:cNvPr id="5" name="Content Placeholder 4" descr="A close-up of a graph&#10;&#10;Description automatically generated">
            <a:extLst>
              <a:ext uri="{FF2B5EF4-FFF2-40B4-BE49-F238E27FC236}">
                <a16:creationId xmlns:a16="http://schemas.microsoft.com/office/drawing/2014/main" id="{313B48E8-46AA-E90A-9A7B-F4C813425A60}"/>
              </a:ext>
            </a:extLst>
          </p:cNvPr>
          <p:cNvPicPr>
            <a:picLocks noGrp="1" noChangeAspect="1"/>
          </p:cNvPicPr>
          <p:nvPr>
            <p:ph idx="1"/>
          </p:nvPr>
        </p:nvPicPr>
        <p:blipFill>
          <a:blip r:embed="rId2"/>
          <a:stretch>
            <a:fillRect/>
          </a:stretch>
        </p:blipFill>
        <p:spPr>
          <a:xfrm>
            <a:off x="677863" y="1477169"/>
            <a:ext cx="8596312" cy="2865437"/>
          </a:xfrm>
        </p:spPr>
      </p:pic>
      <p:sp>
        <p:nvSpPr>
          <p:cNvPr id="6" name="TextBox 5">
            <a:extLst>
              <a:ext uri="{FF2B5EF4-FFF2-40B4-BE49-F238E27FC236}">
                <a16:creationId xmlns:a16="http://schemas.microsoft.com/office/drawing/2014/main" id="{2F319A12-D605-A3B0-FEDF-50D8766352F8}"/>
              </a:ext>
            </a:extLst>
          </p:cNvPr>
          <p:cNvSpPr txBox="1"/>
          <p:nvPr/>
        </p:nvSpPr>
        <p:spPr>
          <a:xfrm>
            <a:off x="1041400" y="4838700"/>
            <a:ext cx="823260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Distribution of competition distance indicates presence of outliers</a:t>
            </a:r>
          </a:p>
          <a:p>
            <a:pPr marL="285750" indent="-285750">
              <a:buFont typeface="Arial" panose="020B0604020202020204" pitchFamily="34" charset="0"/>
              <a:buChar char="•"/>
            </a:pPr>
            <a:r>
              <a:rPr lang="en-US" dirty="0"/>
              <a:t>Plot of competition distance do not display any trend or pattern with sales</a:t>
            </a:r>
          </a:p>
          <a:p>
            <a:pPr marL="285750" indent="-285750">
              <a:buFont typeface="Arial" panose="020B0604020202020204" pitchFamily="34" charset="0"/>
              <a:buChar char="•"/>
            </a:pPr>
            <a:r>
              <a:rPr lang="en-US" dirty="0"/>
              <a:t>The variable alone may not have any effect on sales and might be useful when considered along with other variables</a:t>
            </a:r>
          </a:p>
        </p:txBody>
      </p:sp>
    </p:spTree>
    <p:extLst>
      <p:ext uri="{BB962C8B-B14F-4D97-AF65-F5344CB8AC3E}">
        <p14:creationId xmlns:p14="http://schemas.microsoft.com/office/powerpoint/2010/main" val="2172758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DF5D1A-896A-8CAE-D7A1-66DD15290DEB}"/>
              </a:ext>
            </a:extLst>
          </p:cNvPr>
          <p:cNvSpPr>
            <a:spLocks noGrp="1"/>
          </p:cNvSpPr>
          <p:nvPr>
            <p:ph type="title"/>
          </p:nvPr>
        </p:nvSpPr>
        <p:spPr>
          <a:xfrm>
            <a:off x="677336" y="368300"/>
            <a:ext cx="8596668" cy="584200"/>
          </a:xfrm>
        </p:spPr>
        <p:txBody>
          <a:bodyPr>
            <a:normAutofit fontScale="90000"/>
          </a:bodyPr>
          <a:lstStyle/>
          <a:p>
            <a:r>
              <a:rPr lang="en-US" sz="2700" dirty="0">
                <a:solidFill>
                  <a:schemeClr val="accent4">
                    <a:lumMod val="75000"/>
                  </a:schemeClr>
                </a:solidFill>
              </a:rPr>
              <a:t>Top</a:t>
            </a:r>
            <a:r>
              <a:rPr lang="en-US" dirty="0"/>
              <a:t> </a:t>
            </a:r>
            <a:r>
              <a:rPr lang="en-US" sz="2700" dirty="0">
                <a:solidFill>
                  <a:schemeClr val="accent4">
                    <a:lumMod val="75000"/>
                  </a:schemeClr>
                </a:solidFill>
              </a:rPr>
              <a:t>5</a:t>
            </a:r>
            <a:r>
              <a:rPr lang="en-US" dirty="0"/>
              <a:t> </a:t>
            </a:r>
            <a:r>
              <a:rPr lang="en-US" sz="2700" dirty="0">
                <a:solidFill>
                  <a:schemeClr val="accent4">
                    <a:lumMod val="75000"/>
                  </a:schemeClr>
                </a:solidFill>
              </a:rPr>
              <a:t>stores</a:t>
            </a:r>
            <a:r>
              <a:rPr lang="en-US" dirty="0"/>
              <a:t> </a:t>
            </a:r>
            <a:r>
              <a:rPr lang="en-US" sz="2700" dirty="0">
                <a:solidFill>
                  <a:schemeClr val="accent4">
                    <a:lumMod val="75000"/>
                  </a:schemeClr>
                </a:solidFill>
              </a:rPr>
              <a:t>in</a:t>
            </a:r>
            <a:r>
              <a:rPr lang="en-US" dirty="0"/>
              <a:t> </a:t>
            </a:r>
            <a:r>
              <a:rPr lang="en-US" sz="2700" dirty="0">
                <a:solidFill>
                  <a:schemeClr val="accent4">
                    <a:lumMod val="75000"/>
                  </a:schemeClr>
                </a:solidFill>
              </a:rPr>
              <a:t>terms</a:t>
            </a:r>
            <a:r>
              <a:rPr lang="en-US" dirty="0"/>
              <a:t> </a:t>
            </a:r>
            <a:r>
              <a:rPr lang="en-US" sz="2700" dirty="0">
                <a:solidFill>
                  <a:schemeClr val="accent4">
                    <a:lumMod val="75000"/>
                  </a:schemeClr>
                </a:solidFill>
              </a:rPr>
              <a:t>of</a:t>
            </a:r>
            <a:r>
              <a:rPr lang="en-US" dirty="0"/>
              <a:t> </a:t>
            </a:r>
            <a:r>
              <a:rPr lang="en-US" sz="2700" dirty="0">
                <a:solidFill>
                  <a:schemeClr val="accent4">
                    <a:lumMod val="75000"/>
                  </a:schemeClr>
                </a:solidFill>
              </a:rPr>
              <a:t>Average</a:t>
            </a:r>
            <a:r>
              <a:rPr lang="en-US" dirty="0"/>
              <a:t> </a:t>
            </a:r>
            <a:r>
              <a:rPr lang="en-US" sz="2700" dirty="0">
                <a:solidFill>
                  <a:schemeClr val="accent4">
                    <a:lumMod val="75000"/>
                  </a:schemeClr>
                </a:solidFill>
              </a:rPr>
              <a:t>Sales</a:t>
            </a:r>
          </a:p>
        </p:txBody>
      </p:sp>
      <p:pic>
        <p:nvPicPr>
          <p:cNvPr id="8" name="Content Placeholder 7" descr="A graph with different colored bars&#10;&#10;Description automatically generated">
            <a:extLst>
              <a:ext uri="{FF2B5EF4-FFF2-40B4-BE49-F238E27FC236}">
                <a16:creationId xmlns:a16="http://schemas.microsoft.com/office/drawing/2014/main" id="{19F1F932-F335-F1E8-B525-82A7DEE96081}"/>
              </a:ext>
            </a:extLst>
          </p:cNvPr>
          <p:cNvPicPr>
            <a:picLocks noGrp="1" noChangeAspect="1"/>
          </p:cNvPicPr>
          <p:nvPr>
            <p:ph sz="half" idx="1"/>
          </p:nvPr>
        </p:nvPicPr>
        <p:blipFill>
          <a:blip r:embed="rId2"/>
          <a:stretch>
            <a:fillRect/>
          </a:stretch>
        </p:blipFill>
        <p:spPr>
          <a:xfrm>
            <a:off x="0" y="1241684"/>
            <a:ext cx="9817100" cy="2108199"/>
          </a:xfrm>
        </p:spPr>
      </p:pic>
      <p:pic>
        <p:nvPicPr>
          <p:cNvPr id="10" name="Content Placeholder 9" descr="A sound wave graph with black lines&#10;&#10;Description automatically generated with medium confidence">
            <a:extLst>
              <a:ext uri="{FF2B5EF4-FFF2-40B4-BE49-F238E27FC236}">
                <a16:creationId xmlns:a16="http://schemas.microsoft.com/office/drawing/2014/main" id="{C1968E31-60C1-032A-3768-FC5B70E402E7}"/>
              </a:ext>
            </a:extLst>
          </p:cNvPr>
          <p:cNvPicPr>
            <a:picLocks noGrp="1" noChangeAspect="1"/>
          </p:cNvPicPr>
          <p:nvPr>
            <p:ph sz="half" idx="2"/>
          </p:nvPr>
        </p:nvPicPr>
        <p:blipFill>
          <a:blip r:embed="rId3"/>
          <a:stretch>
            <a:fillRect/>
          </a:stretch>
        </p:blipFill>
        <p:spPr>
          <a:xfrm>
            <a:off x="0" y="3429000"/>
            <a:ext cx="10591800" cy="1993900"/>
          </a:xfrm>
        </p:spPr>
      </p:pic>
      <p:sp>
        <p:nvSpPr>
          <p:cNvPr id="11" name="TextBox 10">
            <a:extLst>
              <a:ext uri="{FF2B5EF4-FFF2-40B4-BE49-F238E27FC236}">
                <a16:creationId xmlns:a16="http://schemas.microsoft.com/office/drawing/2014/main" id="{FE84BCC2-C208-D428-2915-B0DBB9A4410D}"/>
              </a:ext>
            </a:extLst>
          </p:cNvPr>
          <p:cNvSpPr txBox="1"/>
          <p:nvPr/>
        </p:nvSpPr>
        <p:spPr>
          <a:xfrm>
            <a:off x="1104900" y="5581134"/>
            <a:ext cx="8712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 the years the Top 5 stores in terms of Average sales are almost the same</a:t>
            </a:r>
          </a:p>
        </p:txBody>
      </p:sp>
    </p:spTree>
    <p:extLst>
      <p:ext uri="{BB962C8B-B14F-4D97-AF65-F5344CB8AC3E}">
        <p14:creationId xmlns:p14="http://schemas.microsoft.com/office/powerpoint/2010/main" val="53606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9F723-5C5D-06A3-ACAB-4FD1511BB08E}"/>
              </a:ext>
            </a:extLst>
          </p:cNvPr>
          <p:cNvSpPr>
            <a:spLocks noGrp="1"/>
          </p:cNvSpPr>
          <p:nvPr>
            <p:ph type="title"/>
          </p:nvPr>
        </p:nvSpPr>
        <p:spPr>
          <a:xfrm>
            <a:off x="1018319" y="632124"/>
            <a:ext cx="8596668" cy="482600"/>
          </a:xfrm>
        </p:spPr>
        <p:txBody>
          <a:bodyPr vert="horz" lIns="91440" tIns="45720" rIns="91440" bIns="45720" rtlCol="0" anchor="t">
            <a:normAutofit fontScale="90000"/>
          </a:bodyPr>
          <a:lstStyle/>
          <a:p>
            <a:r>
              <a:rPr lang="en-US" sz="2700" dirty="0">
                <a:solidFill>
                  <a:schemeClr val="accent4">
                    <a:lumMod val="75000"/>
                  </a:schemeClr>
                </a:solidFill>
              </a:rPr>
              <a:t>Distribution</a:t>
            </a:r>
            <a:r>
              <a:rPr lang="en-US" dirty="0"/>
              <a:t> </a:t>
            </a:r>
            <a:r>
              <a:rPr lang="en-US" sz="2700" dirty="0">
                <a:solidFill>
                  <a:schemeClr val="accent4">
                    <a:lumMod val="75000"/>
                  </a:schemeClr>
                </a:solidFill>
              </a:rPr>
              <a:t>of</a:t>
            </a:r>
            <a:r>
              <a:rPr lang="en-US" dirty="0"/>
              <a:t> </a:t>
            </a:r>
            <a:r>
              <a:rPr lang="en-US" sz="2700" dirty="0">
                <a:solidFill>
                  <a:schemeClr val="accent4">
                    <a:lumMod val="75000"/>
                  </a:schemeClr>
                </a:solidFill>
              </a:rPr>
              <a:t>continuous</a:t>
            </a:r>
            <a:r>
              <a:rPr lang="en-US" dirty="0"/>
              <a:t> </a:t>
            </a:r>
            <a:r>
              <a:rPr lang="en-US" sz="2700" dirty="0">
                <a:solidFill>
                  <a:schemeClr val="accent4">
                    <a:lumMod val="75000"/>
                  </a:schemeClr>
                </a:solidFill>
              </a:rPr>
              <a:t>numerical</a:t>
            </a:r>
            <a:r>
              <a:rPr lang="en-US" dirty="0"/>
              <a:t> </a:t>
            </a:r>
            <a:r>
              <a:rPr lang="en-US" sz="2700" dirty="0">
                <a:solidFill>
                  <a:schemeClr val="accent4">
                    <a:lumMod val="75000"/>
                  </a:schemeClr>
                </a:solidFill>
              </a:rPr>
              <a:t>features</a:t>
            </a:r>
          </a:p>
        </p:txBody>
      </p:sp>
      <p:sp>
        <p:nvSpPr>
          <p:cNvPr id="9" name="TextBox 8">
            <a:extLst>
              <a:ext uri="{FF2B5EF4-FFF2-40B4-BE49-F238E27FC236}">
                <a16:creationId xmlns:a16="http://schemas.microsoft.com/office/drawing/2014/main" id="{B5C672C0-87DB-B380-F07D-FB4A94022AC6}"/>
              </a:ext>
            </a:extLst>
          </p:cNvPr>
          <p:cNvSpPr txBox="1"/>
          <p:nvPr/>
        </p:nvSpPr>
        <p:spPr>
          <a:xfrm>
            <a:off x="1018319" y="4993547"/>
            <a:ext cx="8255683" cy="1097756"/>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Both Sales and customer distributions are normal distributions and right skewed</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indicates some unusually high values at the tail end</a:t>
            </a:r>
          </a:p>
        </p:txBody>
      </p:sp>
      <p:pic>
        <p:nvPicPr>
          <p:cNvPr id="8" name="Content Placeholder 7" descr="A graph of a number of blue lines&#10;&#10;Description automatically generated with medium confidence">
            <a:extLst>
              <a:ext uri="{FF2B5EF4-FFF2-40B4-BE49-F238E27FC236}">
                <a16:creationId xmlns:a16="http://schemas.microsoft.com/office/drawing/2014/main" id="{41B06FD6-6DCB-D7CB-6B0C-D6552EC09104}"/>
              </a:ext>
            </a:extLst>
          </p:cNvPr>
          <p:cNvPicPr>
            <a:picLocks noGrp="1" noChangeAspect="1"/>
          </p:cNvPicPr>
          <p:nvPr>
            <p:ph idx="1"/>
          </p:nvPr>
        </p:nvPicPr>
        <p:blipFill>
          <a:blip r:embed="rId2"/>
          <a:stretch>
            <a:fillRect/>
          </a:stretch>
        </p:blipFill>
        <p:spPr>
          <a:xfrm>
            <a:off x="0" y="1315575"/>
            <a:ext cx="9817100" cy="3276269"/>
          </a:xfrm>
          <a:prstGeom prst="rect">
            <a:avLst/>
          </a:prstGeom>
        </p:spPr>
      </p:pic>
    </p:spTree>
    <p:extLst>
      <p:ext uri="{BB962C8B-B14F-4D97-AF65-F5344CB8AC3E}">
        <p14:creationId xmlns:p14="http://schemas.microsoft.com/office/powerpoint/2010/main" val="36534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BB37-5FDB-5C32-DB49-5419BCDB5CD6}"/>
              </a:ext>
            </a:extLst>
          </p:cNvPr>
          <p:cNvSpPr>
            <a:spLocks noGrp="1"/>
          </p:cNvSpPr>
          <p:nvPr>
            <p:ph type="title"/>
          </p:nvPr>
        </p:nvSpPr>
        <p:spPr>
          <a:xfrm>
            <a:off x="677334" y="609600"/>
            <a:ext cx="8596668" cy="762000"/>
          </a:xfrm>
        </p:spPr>
        <p:txBody>
          <a:bodyPr/>
          <a:lstStyle/>
          <a:p>
            <a:r>
              <a:rPr lang="en-US" sz="2400" dirty="0">
                <a:solidFill>
                  <a:schemeClr val="accent4">
                    <a:lumMod val="75000"/>
                  </a:schemeClr>
                </a:solidFill>
              </a:rPr>
              <a:t>Visualizing</a:t>
            </a:r>
            <a:r>
              <a:rPr lang="en-US" dirty="0"/>
              <a:t> </a:t>
            </a:r>
            <a:r>
              <a:rPr lang="en-US" sz="2400" dirty="0">
                <a:solidFill>
                  <a:schemeClr val="accent4">
                    <a:lumMod val="75000"/>
                  </a:schemeClr>
                </a:solidFill>
              </a:rPr>
              <a:t>Outliers</a:t>
            </a:r>
          </a:p>
        </p:txBody>
      </p:sp>
      <p:pic>
        <p:nvPicPr>
          <p:cNvPr id="5" name="Content Placeholder 4" descr="A group of graphs showing different sizes and colors&#10;&#10;Description automatically generated with medium confidence">
            <a:extLst>
              <a:ext uri="{FF2B5EF4-FFF2-40B4-BE49-F238E27FC236}">
                <a16:creationId xmlns:a16="http://schemas.microsoft.com/office/drawing/2014/main" id="{BF530628-D18F-9270-DFE6-FE06F3D326AB}"/>
              </a:ext>
            </a:extLst>
          </p:cNvPr>
          <p:cNvPicPr>
            <a:picLocks noGrp="1" noChangeAspect="1"/>
          </p:cNvPicPr>
          <p:nvPr>
            <p:ph idx="1"/>
          </p:nvPr>
        </p:nvPicPr>
        <p:blipFill rotWithShape="1">
          <a:blip r:embed="rId2"/>
          <a:srcRect l="-134" r="134"/>
          <a:stretch/>
        </p:blipFill>
        <p:spPr>
          <a:xfrm>
            <a:off x="88900" y="1371600"/>
            <a:ext cx="9766300" cy="4686300"/>
          </a:xfrm>
        </p:spPr>
      </p:pic>
      <p:sp>
        <p:nvSpPr>
          <p:cNvPr id="6" name="Rectangle 5">
            <a:extLst>
              <a:ext uri="{FF2B5EF4-FFF2-40B4-BE49-F238E27FC236}">
                <a16:creationId xmlns:a16="http://schemas.microsoft.com/office/drawing/2014/main" id="{DECA9937-7F9D-8B91-CBE8-C212761A7931}"/>
              </a:ext>
            </a:extLst>
          </p:cNvPr>
          <p:cNvSpPr/>
          <p:nvPr/>
        </p:nvSpPr>
        <p:spPr>
          <a:xfrm>
            <a:off x="6477000" y="3867150"/>
            <a:ext cx="2527300" cy="2032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387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E533-0E86-D614-3270-2660268F6ECF}"/>
              </a:ext>
            </a:extLst>
          </p:cNvPr>
          <p:cNvSpPr>
            <a:spLocks noGrp="1"/>
          </p:cNvSpPr>
          <p:nvPr>
            <p:ph type="title"/>
          </p:nvPr>
        </p:nvSpPr>
        <p:spPr/>
        <p:txBody>
          <a:bodyPr/>
          <a:lstStyle/>
          <a:p>
            <a:r>
              <a:rPr lang="en-US" dirty="0">
                <a:solidFill>
                  <a:schemeClr val="accent4">
                    <a:lumMod val="75000"/>
                  </a:schemeClr>
                </a:solidFill>
              </a:rPr>
              <a:t>Contents</a:t>
            </a:r>
          </a:p>
        </p:txBody>
      </p:sp>
      <p:sp>
        <p:nvSpPr>
          <p:cNvPr id="3" name="Content Placeholder 2">
            <a:extLst>
              <a:ext uri="{FF2B5EF4-FFF2-40B4-BE49-F238E27FC236}">
                <a16:creationId xmlns:a16="http://schemas.microsoft.com/office/drawing/2014/main" id="{9E4D90EA-E955-B346-1F98-142DAF9D362D}"/>
              </a:ext>
            </a:extLst>
          </p:cNvPr>
          <p:cNvSpPr>
            <a:spLocks noGrp="1"/>
          </p:cNvSpPr>
          <p:nvPr>
            <p:ph idx="1"/>
          </p:nvPr>
        </p:nvSpPr>
        <p:spPr>
          <a:xfrm>
            <a:off x="677334" y="1703389"/>
            <a:ext cx="8596668" cy="3880773"/>
          </a:xfrm>
        </p:spPr>
        <p:txBody>
          <a:bodyPr/>
          <a:lstStyle/>
          <a:p>
            <a:r>
              <a:rPr lang="en-US" dirty="0"/>
              <a:t>Problem Statement</a:t>
            </a:r>
          </a:p>
          <a:p>
            <a:r>
              <a:rPr lang="en-US" dirty="0"/>
              <a:t>Basic Investigation of Datasets</a:t>
            </a:r>
          </a:p>
          <a:p>
            <a:r>
              <a:rPr lang="en-US" dirty="0"/>
              <a:t>Data Cleaning</a:t>
            </a:r>
          </a:p>
          <a:p>
            <a:r>
              <a:rPr lang="en-US" dirty="0"/>
              <a:t>EDA (Exploratory Data Analysis)</a:t>
            </a:r>
          </a:p>
          <a:p>
            <a:r>
              <a:rPr lang="en-US" dirty="0"/>
              <a:t>EDA Summary</a:t>
            </a:r>
          </a:p>
          <a:p>
            <a:r>
              <a:rPr lang="en-US" dirty="0"/>
              <a:t>Data Pre-processing</a:t>
            </a:r>
          </a:p>
          <a:p>
            <a:r>
              <a:rPr lang="en-US" dirty="0"/>
              <a:t>Model Building</a:t>
            </a:r>
          </a:p>
          <a:p>
            <a:r>
              <a:rPr lang="en-US" dirty="0"/>
              <a:t>Evaluation of Model</a:t>
            </a:r>
          </a:p>
          <a:p>
            <a:r>
              <a:rPr lang="en-US" dirty="0"/>
              <a:t>Conclusion</a:t>
            </a:r>
          </a:p>
        </p:txBody>
      </p:sp>
    </p:spTree>
    <p:extLst>
      <p:ext uri="{BB962C8B-B14F-4D97-AF65-F5344CB8AC3E}">
        <p14:creationId xmlns:p14="http://schemas.microsoft.com/office/powerpoint/2010/main" val="65332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0FD4-A57E-DDD2-54CD-F8AFACD1D0E2}"/>
              </a:ext>
            </a:extLst>
          </p:cNvPr>
          <p:cNvSpPr>
            <a:spLocks noGrp="1"/>
          </p:cNvSpPr>
          <p:nvPr>
            <p:ph type="title"/>
          </p:nvPr>
        </p:nvSpPr>
        <p:spPr>
          <a:xfrm>
            <a:off x="677334" y="609600"/>
            <a:ext cx="8596668" cy="647700"/>
          </a:xfrm>
        </p:spPr>
        <p:txBody>
          <a:bodyPr/>
          <a:lstStyle/>
          <a:p>
            <a:r>
              <a:rPr lang="en-US" sz="2400" dirty="0">
                <a:solidFill>
                  <a:schemeClr val="accent4">
                    <a:lumMod val="75000"/>
                  </a:schemeClr>
                </a:solidFill>
              </a:rPr>
              <a:t>Box</a:t>
            </a:r>
            <a:r>
              <a:rPr lang="en-US" dirty="0"/>
              <a:t> </a:t>
            </a:r>
            <a:r>
              <a:rPr lang="en-US" sz="2400" dirty="0">
                <a:solidFill>
                  <a:schemeClr val="accent4">
                    <a:lumMod val="75000"/>
                  </a:schemeClr>
                </a:solidFill>
              </a:rPr>
              <a:t>Plots</a:t>
            </a:r>
            <a:r>
              <a:rPr lang="en-US" dirty="0"/>
              <a:t> </a:t>
            </a:r>
            <a:r>
              <a:rPr lang="en-US" sz="2400" dirty="0">
                <a:solidFill>
                  <a:schemeClr val="accent4">
                    <a:lumMod val="75000"/>
                  </a:schemeClr>
                </a:solidFill>
              </a:rPr>
              <a:t>After</a:t>
            </a:r>
            <a:r>
              <a:rPr lang="en-US" dirty="0"/>
              <a:t> </a:t>
            </a:r>
            <a:r>
              <a:rPr lang="en-US" sz="2400" dirty="0">
                <a:solidFill>
                  <a:schemeClr val="accent4">
                    <a:lumMod val="75000"/>
                  </a:schemeClr>
                </a:solidFill>
              </a:rPr>
              <a:t>Outlier</a:t>
            </a:r>
            <a:r>
              <a:rPr lang="en-US" dirty="0"/>
              <a:t> </a:t>
            </a:r>
            <a:r>
              <a:rPr lang="en-US" sz="2400" dirty="0">
                <a:solidFill>
                  <a:schemeClr val="accent4">
                    <a:lumMod val="75000"/>
                  </a:schemeClr>
                </a:solidFill>
              </a:rPr>
              <a:t>Treatment</a:t>
            </a:r>
          </a:p>
        </p:txBody>
      </p:sp>
      <p:pic>
        <p:nvPicPr>
          <p:cNvPr id="5" name="Content Placeholder 4" descr="A group of blue rectangular objects&#10;&#10;Description automatically generated with medium confidence">
            <a:extLst>
              <a:ext uri="{FF2B5EF4-FFF2-40B4-BE49-F238E27FC236}">
                <a16:creationId xmlns:a16="http://schemas.microsoft.com/office/drawing/2014/main" id="{EE447C4F-E975-6543-4F47-CB1D28637F6A}"/>
              </a:ext>
            </a:extLst>
          </p:cNvPr>
          <p:cNvPicPr>
            <a:picLocks noGrp="1" noChangeAspect="1"/>
          </p:cNvPicPr>
          <p:nvPr>
            <p:ph idx="1"/>
          </p:nvPr>
        </p:nvPicPr>
        <p:blipFill>
          <a:blip r:embed="rId2"/>
          <a:stretch>
            <a:fillRect/>
          </a:stretch>
        </p:blipFill>
        <p:spPr>
          <a:xfrm>
            <a:off x="320415" y="1257300"/>
            <a:ext cx="9380199" cy="4559300"/>
          </a:xfrm>
        </p:spPr>
      </p:pic>
      <p:sp>
        <p:nvSpPr>
          <p:cNvPr id="6" name="Rectangle 5">
            <a:extLst>
              <a:ext uri="{FF2B5EF4-FFF2-40B4-BE49-F238E27FC236}">
                <a16:creationId xmlns:a16="http://schemas.microsoft.com/office/drawing/2014/main" id="{DEB3EC83-CA97-CBC8-8D79-08E2494037BE}"/>
              </a:ext>
            </a:extLst>
          </p:cNvPr>
          <p:cNvSpPr/>
          <p:nvPr/>
        </p:nvSpPr>
        <p:spPr>
          <a:xfrm>
            <a:off x="6477000" y="3632200"/>
            <a:ext cx="2628900" cy="1968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393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2790-FAA8-9936-AF0B-2262BFEB986D}"/>
              </a:ext>
            </a:extLst>
          </p:cNvPr>
          <p:cNvSpPr>
            <a:spLocks noGrp="1"/>
          </p:cNvSpPr>
          <p:nvPr>
            <p:ph type="title"/>
          </p:nvPr>
        </p:nvSpPr>
        <p:spPr>
          <a:xfrm>
            <a:off x="677334" y="505487"/>
            <a:ext cx="8596668" cy="622300"/>
          </a:xfrm>
        </p:spPr>
        <p:txBody>
          <a:bodyPr>
            <a:normAutofit fontScale="90000"/>
          </a:bodyPr>
          <a:lstStyle/>
          <a:p>
            <a:r>
              <a:rPr lang="en-US" sz="2700" dirty="0">
                <a:solidFill>
                  <a:schemeClr val="accent4">
                    <a:lumMod val="75000"/>
                  </a:schemeClr>
                </a:solidFill>
              </a:rPr>
              <a:t>Correlation</a:t>
            </a:r>
            <a:r>
              <a:rPr lang="en-US" dirty="0"/>
              <a:t> </a:t>
            </a:r>
            <a:r>
              <a:rPr lang="en-US" sz="2700" dirty="0">
                <a:solidFill>
                  <a:schemeClr val="accent4">
                    <a:lumMod val="75000"/>
                  </a:schemeClr>
                </a:solidFill>
              </a:rPr>
              <a:t>Matrix</a:t>
            </a:r>
          </a:p>
        </p:txBody>
      </p:sp>
      <p:pic>
        <p:nvPicPr>
          <p:cNvPr id="5" name="Content Placeholder 4" descr="A graph with red and blue squares&#10;&#10;Description automatically generated">
            <a:extLst>
              <a:ext uri="{FF2B5EF4-FFF2-40B4-BE49-F238E27FC236}">
                <a16:creationId xmlns:a16="http://schemas.microsoft.com/office/drawing/2014/main" id="{533FCB84-ACE6-D57E-FCD4-A65E3F3C6F62}"/>
              </a:ext>
            </a:extLst>
          </p:cNvPr>
          <p:cNvPicPr>
            <a:picLocks noGrp="1" noChangeAspect="1"/>
          </p:cNvPicPr>
          <p:nvPr>
            <p:ph idx="1"/>
          </p:nvPr>
        </p:nvPicPr>
        <p:blipFill>
          <a:blip r:embed="rId2"/>
          <a:stretch>
            <a:fillRect/>
          </a:stretch>
        </p:blipFill>
        <p:spPr>
          <a:xfrm>
            <a:off x="0" y="1127788"/>
            <a:ext cx="9906000" cy="4726912"/>
          </a:xfrm>
        </p:spPr>
      </p:pic>
    </p:spTree>
    <p:extLst>
      <p:ext uri="{BB962C8B-B14F-4D97-AF65-F5344CB8AC3E}">
        <p14:creationId xmlns:p14="http://schemas.microsoft.com/office/powerpoint/2010/main" val="178943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1D19-8FD9-BEEE-F13A-532279C5C487}"/>
              </a:ext>
            </a:extLst>
          </p:cNvPr>
          <p:cNvSpPr>
            <a:spLocks noGrp="1"/>
          </p:cNvSpPr>
          <p:nvPr>
            <p:ph type="title"/>
          </p:nvPr>
        </p:nvSpPr>
        <p:spPr>
          <a:xfrm>
            <a:off x="571500" y="330199"/>
            <a:ext cx="8702502" cy="812800"/>
          </a:xfrm>
        </p:spPr>
        <p:txBody>
          <a:bodyPr/>
          <a:lstStyle/>
          <a:p>
            <a:r>
              <a:rPr lang="en-US" b="1" dirty="0">
                <a:solidFill>
                  <a:schemeClr val="accent4">
                    <a:lumMod val="75000"/>
                  </a:schemeClr>
                </a:solidFill>
              </a:rPr>
              <a:t>EDA</a:t>
            </a:r>
            <a:r>
              <a:rPr lang="en-US" dirty="0"/>
              <a:t> </a:t>
            </a:r>
            <a:r>
              <a:rPr lang="en-US" b="1" dirty="0">
                <a:solidFill>
                  <a:schemeClr val="accent4">
                    <a:lumMod val="75000"/>
                  </a:schemeClr>
                </a:solidFill>
              </a:rPr>
              <a:t>Summary</a:t>
            </a:r>
          </a:p>
        </p:txBody>
      </p:sp>
      <p:pic>
        <p:nvPicPr>
          <p:cNvPr id="5" name="Content Placeholder 4" descr="A white text on a black background&#10;&#10;Description automatically generated">
            <a:extLst>
              <a:ext uri="{FF2B5EF4-FFF2-40B4-BE49-F238E27FC236}">
                <a16:creationId xmlns:a16="http://schemas.microsoft.com/office/drawing/2014/main" id="{8D24F381-4F97-155A-1D33-6C76A4A893CF}"/>
              </a:ext>
            </a:extLst>
          </p:cNvPr>
          <p:cNvPicPr>
            <a:picLocks noGrp="1" noChangeAspect="1"/>
          </p:cNvPicPr>
          <p:nvPr>
            <p:ph idx="1"/>
          </p:nvPr>
        </p:nvPicPr>
        <p:blipFill>
          <a:blip r:embed="rId2"/>
          <a:stretch>
            <a:fillRect/>
          </a:stretch>
        </p:blipFill>
        <p:spPr>
          <a:xfrm>
            <a:off x="571500" y="1244599"/>
            <a:ext cx="9283700" cy="5065403"/>
          </a:xfrm>
          <a:ln>
            <a:solidFill>
              <a:schemeClr val="accent4">
                <a:lumMod val="50000"/>
              </a:schemeClr>
            </a:solidFill>
          </a:ln>
        </p:spPr>
      </p:pic>
    </p:spTree>
    <p:extLst>
      <p:ext uri="{BB962C8B-B14F-4D97-AF65-F5344CB8AC3E}">
        <p14:creationId xmlns:p14="http://schemas.microsoft.com/office/powerpoint/2010/main" val="1226107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4F73-7964-F492-169B-C068AF09A899}"/>
              </a:ext>
            </a:extLst>
          </p:cNvPr>
          <p:cNvSpPr>
            <a:spLocks noGrp="1"/>
          </p:cNvSpPr>
          <p:nvPr>
            <p:ph type="title"/>
          </p:nvPr>
        </p:nvSpPr>
        <p:spPr>
          <a:xfrm>
            <a:off x="677334" y="609600"/>
            <a:ext cx="8596668" cy="685800"/>
          </a:xfrm>
        </p:spPr>
        <p:txBody>
          <a:bodyPr/>
          <a:lstStyle/>
          <a:p>
            <a:r>
              <a:rPr lang="en-US" sz="3200" b="1" dirty="0">
                <a:solidFill>
                  <a:schemeClr val="accent4">
                    <a:lumMod val="75000"/>
                  </a:schemeClr>
                </a:solidFill>
              </a:rPr>
              <a:t>Data</a:t>
            </a:r>
            <a:r>
              <a:rPr lang="en-US" dirty="0"/>
              <a:t> </a:t>
            </a:r>
            <a:r>
              <a:rPr lang="en-US" sz="3200" b="1" dirty="0">
                <a:solidFill>
                  <a:schemeClr val="accent4">
                    <a:lumMod val="75000"/>
                  </a:schemeClr>
                </a:solidFill>
              </a:rPr>
              <a:t>Preprocessing</a:t>
            </a:r>
          </a:p>
        </p:txBody>
      </p:sp>
      <p:sp>
        <p:nvSpPr>
          <p:cNvPr id="3" name="Content Placeholder 2">
            <a:extLst>
              <a:ext uri="{FF2B5EF4-FFF2-40B4-BE49-F238E27FC236}">
                <a16:creationId xmlns:a16="http://schemas.microsoft.com/office/drawing/2014/main" id="{C90A04CE-A931-934E-331D-FA5BC932535F}"/>
              </a:ext>
            </a:extLst>
          </p:cNvPr>
          <p:cNvSpPr>
            <a:spLocks noGrp="1"/>
          </p:cNvSpPr>
          <p:nvPr>
            <p:ph idx="1"/>
          </p:nvPr>
        </p:nvSpPr>
        <p:spPr>
          <a:xfrm>
            <a:off x="677334" y="1651000"/>
            <a:ext cx="8596668" cy="3111500"/>
          </a:xfrm>
        </p:spPr>
        <p:txBody>
          <a:bodyPr>
            <a:normAutofit/>
          </a:bodyPr>
          <a:lstStyle/>
          <a:p>
            <a:pPr>
              <a:lnSpc>
                <a:spcPct val="150000"/>
              </a:lnSpc>
              <a:buFont typeface="Wingdings" pitchFamily="2" charset="2"/>
              <a:buChar char="v"/>
            </a:pPr>
            <a:r>
              <a:rPr lang="en-US" sz="2000" dirty="0"/>
              <a:t>Encoding of Data</a:t>
            </a:r>
          </a:p>
          <a:p>
            <a:pPr>
              <a:lnSpc>
                <a:spcPct val="150000"/>
              </a:lnSpc>
              <a:buFont typeface="Wingdings" pitchFamily="2" charset="2"/>
              <a:buChar char="v"/>
            </a:pPr>
            <a:r>
              <a:rPr lang="en-US" sz="2000" dirty="0"/>
              <a:t>Dropping unwanted variables</a:t>
            </a:r>
          </a:p>
          <a:p>
            <a:pPr>
              <a:lnSpc>
                <a:spcPct val="150000"/>
              </a:lnSpc>
              <a:buFont typeface="Wingdings" pitchFamily="2" charset="2"/>
              <a:buChar char="v"/>
            </a:pPr>
            <a:r>
              <a:rPr lang="en-US" sz="2000" dirty="0"/>
              <a:t>Setting Feature and Target variables</a:t>
            </a:r>
          </a:p>
          <a:p>
            <a:pPr>
              <a:lnSpc>
                <a:spcPct val="150000"/>
              </a:lnSpc>
              <a:buFont typeface="Wingdings" pitchFamily="2" charset="2"/>
              <a:buChar char="v"/>
            </a:pPr>
            <a:r>
              <a:rPr lang="en-US" sz="2000" dirty="0"/>
              <a:t>Train Test Split</a:t>
            </a:r>
          </a:p>
          <a:p>
            <a:pPr>
              <a:lnSpc>
                <a:spcPct val="150000"/>
              </a:lnSpc>
              <a:buFont typeface="Wingdings" pitchFamily="2" charset="2"/>
              <a:buChar char="v"/>
            </a:pPr>
            <a:r>
              <a:rPr lang="en-US" sz="2000" dirty="0"/>
              <a:t>Standardization</a:t>
            </a:r>
          </a:p>
        </p:txBody>
      </p:sp>
    </p:spTree>
    <p:extLst>
      <p:ext uri="{BB962C8B-B14F-4D97-AF65-F5344CB8AC3E}">
        <p14:creationId xmlns:p14="http://schemas.microsoft.com/office/powerpoint/2010/main" val="346332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F813E4F4-F1EE-F0BD-9E0A-20732770A6E0}"/>
              </a:ext>
            </a:extLst>
          </p:cNvPr>
          <p:cNvSpPr>
            <a:spLocks noGrp="1"/>
          </p:cNvSpPr>
          <p:nvPr>
            <p:ph type="title"/>
          </p:nvPr>
        </p:nvSpPr>
        <p:spPr>
          <a:xfrm>
            <a:off x="4728189" y="1877934"/>
            <a:ext cx="5394155" cy="1199497"/>
          </a:xfrm>
        </p:spPr>
        <p:txBody>
          <a:bodyPr vert="horz" lIns="91440" tIns="45720" rIns="91440" bIns="45720" rtlCol="0" anchor="b">
            <a:normAutofit/>
          </a:bodyPr>
          <a:lstStyle/>
          <a:p>
            <a:r>
              <a:rPr lang="en-US" sz="5400" b="1" kern="1200" dirty="0">
                <a:solidFill>
                  <a:schemeClr val="accent4">
                    <a:lumMod val="75000"/>
                  </a:schemeClr>
                </a:solidFill>
                <a:latin typeface="+mj-lt"/>
                <a:ea typeface="+mj-ea"/>
                <a:cs typeface="+mj-cs"/>
              </a:rPr>
              <a:t>Model</a:t>
            </a:r>
            <a:r>
              <a:rPr lang="en-US" sz="5400" b="1" kern="1200" dirty="0">
                <a:solidFill>
                  <a:schemeClr val="accent1"/>
                </a:solidFill>
                <a:latin typeface="+mj-lt"/>
                <a:ea typeface="+mj-ea"/>
                <a:cs typeface="+mj-cs"/>
              </a:rPr>
              <a:t> </a:t>
            </a:r>
            <a:r>
              <a:rPr lang="en-US" sz="5400" b="1" kern="1200" dirty="0">
                <a:solidFill>
                  <a:schemeClr val="accent4">
                    <a:lumMod val="75000"/>
                  </a:schemeClr>
                </a:solidFill>
                <a:latin typeface="+mj-lt"/>
                <a:ea typeface="+mj-ea"/>
                <a:cs typeface="+mj-cs"/>
              </a:rPr>
              <a:t>Building</a:t>
            </a:r>
          </a:p>
        </p:txBody>
      </p:sp>
      <p:sp>
        <p:nvSpPr>
          <p:cNvPr id="23" name="Isosceles Triangle 22">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Graphic 7" descr="City">
            <a:extLst>
              <a:ext uri="{FF2B5EF4-FFF2-40B4-BE49-F238E27FC236}">
                <a16:creationId xmlns:a16="http://schemas.microsoft.com/office/drawing/2014/main" id="{3E7697C4-B793-96B5-940F-D7D8777D74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
        <p:nvSpPr>
          <p:cNvPr id="5" name="TextBox 4">
            <a:extLst>
              <a:ext uri="{FF2B5EF4-FFF2-40B4-BE49-F238E27FC236}">
                <a16:creationId xmlns:a16="http://schemas.microsoft.com/office/drawing/2014/main" id="{217FCF9B-C5F9-23F6-0FFF-7A23A64B9FED}"/>
              </a:ext>
            </a:extLst>
          </p:cNvPr>
          <p:cNvSpPr txBox="1"/>
          <p:nvPr/>
        </p:nvSpPr>
        <p:spPr>
          <a:xfrm>
            <a:off x="4728189" y="3341512"/>
            <a:ext cx="5640303" cy="523220"/>
          </a:xfrm>
          <a:prstGeom prst="rect">
            <a:avLst/>
          </a:prstGeom>
          <a:noFill/>
        </p:spPr>
        <p:txBody>
          <a:bodyPr wrap="square" rtlCol="0">
            <a:spAutoFit/>
          </a:bodyPr>
          <a:lstStyle/>
          <a:p>
            <a:r>
              <a:rPr lang="en-US" sz="2800" dirty="0">
                <a:solidFill>
                  <a:schemeClr val="accent4">
                    <a:lumMod val="75000"/>
                  </a:schemeClr>
                </a:solidFill>
              </a:rPr>
              <a:t>Linear Regression Model</a:t>
            </a:r>
          </a:p>
        </p:txBody>
      </p:sp>
    </p:spTree>
    <p:extLst>
      <p:ext uri="{BB962C8B-B14F-4D97-AF65-F5344CB8AC3E}">
        <p14:creationId xmlns:p14="http://schemas.microsoft.com/office/powerpoint/2010/main" val="2734521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C52E-80E6-9CD0-7C29-E6A3C9A0819A}"/>
              </a:ext>
            </a:extLst>
          </p:cNvPr>
          <p:cNvSpPr>
            <a:spLocks noGrp="1"/>
          </p:cNvSpPr>
          <p:nvPr>
            <p:ph type="title"/>
          </p:nvPr>
        </p:nvSpPr>
        <p:spPr>
          <a:xfrm>
            <a:off x="677334" y="609600"/>
            <a:ext cx="8596668" cy="673100"/>
          </a:xfrm>
        </p:spPr>
        <p:txBody>
          <a:bodyPr>
            <a:normAutofit/>
          </a:bodyPr>
          <a:lstStyle/>
          <a:p>
            <a:r>
              <a:rPr lang="en-US" sz="3200" dirty="0">
                <a:solidFill>
                  <a:schemeClr val="accent4">
                    <a:lumMod val="75000"/>
                  </a:schemeClr>
                </a:solidFill>
              </a:rPr>
              <a:t>Actual and Predicted Sales for Test data</a:t>
            </a:r>
          </a:p>
        </p:txBody>
      </p:sp>
      <p:pic>
        <p:nvPicPr>
          <p:cNvPr id="5" name="Content Placeholder 4" descr="A table of numbers and letters&#10;&#10;Description automatically generated">
            <a:extLst>
              <a:ext uri="{FF2B5EF4-FFF2-40B4-BE49-F238E27FC236}">
                <a16:creationId xmlns:a16="http://schemas.microsoft.com/office/drawing/2014/main" id="{ABB11472-B98A-7A3D-9586-9D35279CE297}"/>
              </a:ext>
            </a:extLst>
          </p:cNvPr>
          <p:cNvPicPr>
            <a:picLocks noGrp="1" noChangeAspect="1"/>
          </p:cNvPicPr>
          <p:nvPr>
            <p:ph idx="1"/>
          </p:nvPr>
        </p:nvPicPr>
        <p:blipFill>
          <a:blip r:embed="rId2"/>
          <a:stretch>
            <a:fillRect/>
          </a:stretch>
        </p:blipFill>
        <p:spPr>
          <a:xfrm>
            <a:off x="533400" y="1282700"/>
            <a:ext cx="9410699" cy="4660900"/>
          </a:xfrm>
        </p:spPr>
      </p:pic>
    </p:spTree>
    <p:extLst>
      <p:ext uri="{BB962C8B-B14F-4D97-AF65-F5344CB8AC3E}">
        <p14:creationId xmlns:p14="http://schemas.microsoft.com/office/powerpoint/2010/main" val="401657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4223-DD5D-26F1-D8BA-C2F9A2F92710}"/>
              </a:ext>
            </a:extLst>
          </p:cNvPr>
          <p:cNvSpPr>
            <a:spLocks noGrp="1"/>
          </p:cNvSpPr>
          <p:nvPr>
            <p:ph type="title"/>
          </p:nvPr>
        </p:nvSpPr>
        <p:spPr>
          <a:xfrm>
            <a:off x="325966" y="187325"/>
            <a:ext cx="11446933" cy="615950"/>
          </a:xfrm>
          <a:solidFill>
            <a:schemeClr val="bg1"/>
          </a:solidFill>
        </p:spPr>
        <p:txBody>
          <a:bodyPr>
            <a:normAutofit/>
          </a:bodyPr>
          <a:lstStyle/>
          <a:p>
            <a:r>
              <a:rPr lang="en-US" sz="2800" dirty="0">
                <a:solidFill>
                  <a:schemeClr val="accent4">
                    <a:lumMod val="75000"/>
                  </a:schemeClr>
                </a:solidFill>
              </a:rPr>
              <a:t>Visualizing Actual Vs Predicted Sales for test data for each variable</a:t>
            </a:r>
          </a:p>
        </p:txBody>
      </p:sp>
      <p:pic>
        <p:nvPicPr>
          <p:cNvPr id="5" name="Content Placeholder 4" descr="A group of blue and white graphs&#10;&#10;Description automatically generated">
            <a:extLst>
              <a:ext uri="{FF2B5EF4-FFF2-40B4-BE49-F238E27FC236}">
                <a16:creationId xmlns:a16="http://schemas.microsoft.com/office/drawing/2014/main" id="{20182D4E-5537-F576-41C9-98A1C631EA75}"/>
              </a:ext>
            </a:extLst>
          </p:cNvPr>
          <p:cNvPicPr>
            <a:picLocks noGrp="1" noChangeAspect="1"/>
          </p:cNvPicPr>
          <p:nvPr>
            <p:ph idx="1"/>
          </p:nvPr>
        </p:nvPicPr>
        <p:blipFill>
          <a:blip r:embed="rId2"/>
          <a:stretch>
            <a:fillRect/>
          </a:stretch>
        </p:blipFill>
        <p:spPr>
          <a:xfrm>
            <a:off x="0" y="749300"/>
            <a:ext cx="11772900" cy="5613400"/>
          </a:xfrm>
        </p:spPr>
      </p:pic>
    </p:spTree>
    <p:extLst>
      <p:ext uri="{BB962C8B-B14F-4D97-AF65-F5344CB8AC3E}">
        <p14:creationId xmlns:p14="http://schemas.microsoft.com/office/powerpoint/2010/main" val="403193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748675-7647-3900-7C41-CC1B850087E3}"/>
              </a:ext>
            </a:extLst>
          </p:cNvPr>
          <p:cNvSpPr>
            <a:spLocks noGrp="1"/>
          </p:cNvSpPr>
          <p:nvPr>
            <p:ph type="title"/>
          </p:nvPr>
        </p:nvSpPr>
        <p:spPr>
          <a:xfrm>
            <a:off x="677334" y="609600"/>
            <a:ext cx="8596668" cy="736600"/>
          </a:xfrm>
        </p:spPr>
        <p:txBody>
          <a:bodyPr>
            <a:normAutofit/>
          </a:bodyPr>
          <a:lstStyle/>
          <a:p>
            <a:r>
              <a:rPr lang="en-US" sz="3200" dirty="0">
                <a:solidFill>
                  <a:schemeClr val="accent4">
                    <a:lumMod val="75000"/>
                  </a:schemeClr>
                </a:solidFill>
              </a:rPr>
              <a:t>Regression Plot</a:t>
            </a:r>
          </a:p>
        </p:txBody>
      </p:sp>
      <p:pic>
        <p:nvPicPr>
          <p:cNvPr id="6" name="Content Placeholder 5" descr="A graph showing the value of a number of values&#10;&#10;Description automatically generated">
            <a:extLst>
              <a:ext uri="{FF2B5EF4-FFF2-40B4-BE49-F238E27FC236}">
                <a16:creationId xmlns:a16="http://schemas.microsoft.com/office/drawing/2014/main" id="{1300B65E-05CC-0377-EB9E-742F0B239FB3}"/>
              </a:ext>
            </a:extLst>
          </p:cNvPr>
          <p:cNvPicPr>
            <a:picLocks noGrp="1" noChangeAspect="1"/>
          </p:cNvPicPr>
          <p:nvPr>
            <p:ph idx="1"/>
          </p:nvPr>
        </p:nvPicPr>
        <p:blipFill>
          <a:blip r:embed="rId2"/>
          <a:stretch>
            <a:fillRect/>
          </a:stretch>
        </p:blipFill>
        <p:spPr>
          <a:xfrm>
            <a:off x="677334" y="1346200"/>
            <a:ext cx="8758766" cy="4457700"/>
          </a:xfrm>
        </p:spPr>
      </p:pic>
    </p:spTree>
    <p:extLst>
      <p:ext uri="{BB962C8B-B14F-4D97-AF65-F5344CB8AC3E}">
        <p14:creationId xmlns:p14="http://schemas.microsoft.com/office/powerpoint/2010/main" val="233764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50B4-57B2-C938-A57E-87901B1EA323}"/>
              </a:ext>
            </a:extLst>
          </p:cNvPr>
          <p:cNvSpPr>
            <a:spLocks noGrp="1"/>
          </p:cNvSpPr>
          <p:nvPr>
            <p:ph type="title"/>
          </p:nvPr>
        </p:nvSpPr>
        <p:spPr>
          <a:xfrm>
            <a:off x="587336" y="2400304"/>
            <a:ext cx="3854528" cy="1278466"/>
          </a:xfrm>
        </p:spPr>
        <p:txBody>
          <a:bodyPr>
            <a:normAutofit/>
          </a:bodyPr>
          <a:lstStyle/>
          <a:p>
            <a:r>
              <a:rPr lang="en-US" sz="3600" b="1" dirty="0">
                <a:solidFill>
                  <a:schemeClr val="accent4">
                    <a:lumMod val="75000"/>
                  </a:schemeClr>
                </a:solidFill>
              </a:rPr>
              <a:t>Evaluating The Model</a:t>
            </a:r>
          </a:p>
        </p:txBody>
      </p:sp>
      <p:pic>
        <p:nvPicPr>
          <p:cNvPr id="11" name="Content Placeholder 10" descr="A screenshot of a graph&#10;&#10;Description automatically generated">
            <a:extLst>
              <a:ext uri="{FF2B5EF4-FFF2-40B4-BE49-F238E27FC236}">
                <a16:creationId xmlns:a16="http://schemas.microsoft.com/office/drawing/2014/main" id="{2F05462C-D9F8-7EF8-211B-4ADC3A485D88}"/>
              </a:ext>
            </a:extLst>
          </p:cNvPr>
          <p:cNvPicPr>
            <a:picLocks noGrp="1" noChangeAspect="1"/>
          </p:cNvPicPr>
          <p:nvPr>
            <p:ph idx="1"/>
          </p:nvPr>
        </p:nvPicPr>
        <p:blipFill>
          <a:blip r:embed="rId2"/>
          <a:stretch>
            <a:fillRect/>
          </a:stretch>
        </p:blipFill>
        <p:spPr>
          <a:xfrm>
            <a:off x="4441864" y="1168400"/>
            <a:ext cx="4916488" cy="4241800"/>
          </a:xfrm>
        </p:spPr>
      </p:pic>
    </p:spTree>
    <p:extLst>
      <p:ext uri="{BB962C8B-B14F-4D97-AF65-F5344CB8AC3E}">
        <p14:creationId xmlns:p14="http://schemas.microsoft.com/office/powerpoint/2010/main" val="3397977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3644-CC2A-E7BD-F756-58C4C7EE9728}"/>
              </a:ext>
            </a:extLst>
          </p:cNvPr>
          <p:cNvSpPr>
            <a:spLocks noGrp="1"/>
          </p:cNvSpPr>
          <p:nvPr>
            <p:ph type="title"/>
          </p:nvPr>
        </p:nvSpPr>
        <p:spPr>
          <a:xfrm>
            <a:off x="677334" y="584200"/>
            <a:ext cx="8619066" cy="520700"/>
          </a:xfrm>
        </p:spPr>
        <p:txBody>
          <a:bodyPr>
            <a:noAutofit/>
          </a:bodyPr>
          <a:lstStyle/>
          <a:p>
            <a:r>
              <a:rPr lang="en-US" sz="2800" dirty="0">
                <a:solidFill>
                  <a:schemeClr val="accent4">
                    <a:lumMod val="75000"/>
                  </a:schemeClr>
                </a:solidFill>
              </a:rPr>
              <a:t>Regression Model Summary</a:t>
            </a:r>
          </a:p>
        </p:txBody>
      </p:sp>
      <p:pic>
        <p:nvPicPr>
          <p:cNvPr id="6" name="Content Placeholder 5" descr="A screenshot of a test results&#10;&#10;Description automatically generated">
            <a:extLst>
              <a:ext uri="{FF2B5EF4-FFF2-40B4-BE49-F238E27FC236}">
                <a16:creationId xmlns:a16="http://schemas.microsoft.com/office/drawing/2014/main" id="{EDB819C0-6B9E-7EAE-395E-116494C43AD2}"/>
              </a:ext>
            </a:extLst>
          </p:cNvPr>
          <p:cNvPicPr>
            <a:picLocks noGrp="1" noChangeAspect="1"/>
          </p:cNvPicPr>
          <p:nvPr>
            <p:ph idx="1"/>
          </p:nvPr>
        </p:nvPicPr>
        <p:blipFill>
          <a:blip r:embed="rId2"/>
          <a:stretch>
            <a:fillRect/>
          </a:stretch>
        </p:blipFill>
        <p:spPr>
          <a:xfrm>
            <a:off x="1173956" y="1563686"/>
            <a:ext cx="7119144" cy="4189414"/>
          </a:xfrm>
        </p:spPr>
      </p:pic>
    </p:spTree>
    <p:extLst>
      <p:ext uri="{BB962C8B-B14F-4D97-AF65-F5344CB8AC3E}">
        <p14:creationId xmlns:p14="http://schemas.microsoft.com/office/powerpoint/2010/main" val="68243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9152-D3F0-DC75-62EA-12BABCA1973B}"/>
              </a:ext>
            </a:extLst>
          </p:cNvPr>
          <p:cNvSpPr>
            <a:spLocks noGrp="1"/>
          </p:cNvSpPr>
          <p:nvPr>
            <p:ph type="title"/>
          </p:nvPr>
        </p:nvSpPr>
        <p:spPr>
          <a:xfrm>
            <a:off x="677334" y="609600"/>
            <a:ext cx="8596668" cy="725214"/>
          </a:xfrm>
        </p:spPr>
        <p:txBody>
          <a:bodyPr/>
          <a:lstStyle/>
          <a:p>
            <a:r>
              <a:rPr lang="en-US" dirty="0">
                <a:solidFill>
                  <a:schemeClr val="accent4">
                    <a:lumMod val="75000"/>
                  </a:schemeClr>
                </a:solidFill>
              </a:rPr>
              <a:t>Problem</a:t>
            </a:r>
            <a:r>
              <a:rPr lang="en-US" dirty="0"/>
              <a:t> </a:t>
            </a:r>
            <a:r>
              <a:rPr lang="en-US" dirty="0">
                <a:solidFill>
                  <a:schemeClr val="accent4">
                    <a:lumMod val="75000"/>
                  </a:schemeClr>
                </a:solidFill>
              </a:rPr>
              <a:t>Statement</a:t>
            </a:r>
          </a:p>
        </p:txBody>
      </p:sp>
      <p:sp>
        <p:nvSpPr>
          <p:cNvPr id="3" name="Content Placeholder 2">
            <a:extLst>
              <a:ext uri="{FF2B5EF4-FFF2-40B4-BE49-F238E27FC236}">
                <a16:creationId xmlns:a16="http://schemas.microsoft.com/office/drawing/2014/main" id="{C379796F-E80E-36D6-F29B-72CB636DF633}"/>
              </a:ext>
            </a:extLst>
          </p:cNvPr>
          <p:cNvSpPr>
            <a:spLocks noGrp="1"/>
          </p:cNvSpPr>
          <p:nvPr>
            <p:ph idx="1"/>
          </p:nvPr>
        </p:nvSpPr>
        <p:spPr>
          <a:xfrm>
            <a:off x="677334" y="1488613"/>
            <a:ext cx="8596668" cy="3880773"/>
          </a:xfrm>
        </p:spPr>
        <p:txBody>
          <a:bodyPr/>
          <a:lstStyle/>
          <a:p>
            <a:pPr algn="just">
              <a:buFont typeface="Wingdings" pitchFamily="2" charset="2"/>
              <a:buChar char="v"/>
            </a:pPr>
            <a:r>
              <a:rPr lang="en-US" dirty="0"/>
              <a:t>XYZ operates over 3000 drug stores in 7 countries, XYZ store managers are currently tasked with predicting their daily sales up to six weeks in advance. Store sales are influenced by many factors, including promotions, school and state holidays, seasonality and locality. With thousands of individual managers predicting sales based on their unique circumstances, the accuracy of results can be quite varied.</a:t>
            </a:r>
          </a:p>
          <a:p>
            <a:pPr marL="0" indent="0" algn="just">
              <a:buNone/>
            </a:pPr>
            <a:endParaRPr lang="en-US" dirty="0"/>
          </a:p>
          <a:p>
            <a:pPr algn="just">
              <a:buFont typeface="Wingdings" pitchFamily="2" charset="2"/>
              <a:buChar char="v"/>
            </a:pPr>
            <a:r>
              <a:rPr lang="en-US" dirty="0"/>
              <a:t>You are provided with historical data for 1115 XYZ stores. The task is to forecast the ‘Sales’ column for the test set. Note that some stores in the dataset were temporarily closed for refurbishment.</a:t>
            </a:r>
          </a:p>
        </p:txBody>
      </p:sp>
    </p:spTree>
    <p:extLst>
      <p:ext uri="{BB962C8B-B14F-4D97-AF65-F5344CB8AC3E}">
        <p14:creationId xmlns:p14="http://schemas.microsoft.com/office/powerpoint/2010/main" val="1252861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C5F2-79EC-DEBC-FC0B-95C99A5152D2}"/>
              </a:ext>
            </a:extLst>
          </p:cNvPr>
          <p:cNvSpPr>
            <a:spLocks noGrp="1"/>
          </p:cNvSpPr>
          <p:nvPr>
            <p:ph type="title"/>
          </p:nvPr>
        </p:nvSpPr>
        <p:spPr>
          <a:xfrm>
            <a:off x="677334" y="609600"/>
            <a:ext cx="8596668" cy="876300"/>
          </a:xfrm>
        </p:spPr>
        <p:txBody>
          <a:bodyPr/>
          <a:lstStyle/>
          <a:p>
            <a:r>
              <a:rPr lang="en-US" b="1" dirty="0">
                <a:solidFill>
                  <a:schemeClr val="accent4">
                    <a:lumMod val="75000"/>
                  </a:schemeClr>
                </a:solidFill>
              </a:rPr>
              <a:t>Conclusion</a:t>
            </a:r>
          </a:p>
        </p:txBody>
      </p:sp>
      <p:sp>
        <p:nvSpPr>
          <p:cNvPr id="3" name="Content Placeholder 2">
            <a:extLst>
              <a:ext uri="{FF2B5EF4-FFF2-40B4-BE49-F238E27FC236}">
                <a16:creationId xmlns:a16="http://schemas.microsoft.com/office/drawing/2014/main" id="{D18120F3-4E38-034A-11CC-61032848CCF0}"/>
              </a:ext>
            </a:extLst>
          </p:cNvPr>
          <p:cNvSpPr>
            <a:spLocks noGrp="1"/>
          </p:cNvSpPr>
          <p:nvPr>
            <p:ph idx="1"/>
          </p:nvPr>
        </p:nvSpPr>
        <p:spPr>
          <a:xfrm>
            <a:off x="677334" y="1485901"/>
            <a:ext cx="9076266" cy="4555462"/>
          </a:xfrm>
        </p:spPr>
        <p:txBody>
          <a:bodyPr/>
          <a:lstStyle/>
          <a:p>
            <a:pPr>
              <a:buFont typeface="Wingdings" pitchFamily="2" charset="2"/>
              <a:buChar char="Ø"/>
            </a:pPr>
            <a:endParaRPr lang="en-US" dirty="0"/>
          </a:p>
          <a:p>
            <a:pPr>
              <a:lnSpc>
                <a:spcPct val="150000"/>
              </a:lnSpc>
              <a:buFont typeface="Wingdings" pitchFamily="2" charset="2"/>
              <a:buChar char="Ø"/>
            </a:pPr>
            <a:r>
              <a:rPr lang="en-US" sz="2000" dirty="0"/>
              <a:t>The Model has good training and testing score as well as R squared and Adjusted R squared values</a:t>
            </a:r>
          </a:p>
          <a:p>
            <a:pPr>
              <a:lnSpc>
                <a:spcPct val="150000"/>
              </a:lnSpc>
              <a:buFont typeface="Wingdings" pitchFamily="2" charset="2"/>
              <a:buChar char="Ø"/>
            </a:pPr>
            <a:r>
              <a:rPr lang="en-US" sz="2000" dirty="0"/>
              <a:t>However the Mean Squared Error value is high</a:t>
            </a:r>
          </a:p>
          <a:p>
            <a:pPr>
              <a:lnSpc>
                <a:spcPct val="150000"/>
              </a:lnSpc>
              <a:buFont typeface="Wingdings" pitchFamily="2" charset="2"/>
              <a:buChar char="Ø"/>
            </a:pPr>
            <a:r>
              <a:rPr lang="en-US" sz="2000" dirty="0"/>
              <a:t>Re-Running the Model after dropping some variables like state holiday, </a:t>
            </a:r>
            <a:r>
              <a:rPr lang="en-US" sz="2000" dirty="0" err="1"/>
              <a:t>assortment_b</a:t>
            </a:r>
            <a:r>
              <a:rPr lang="en-US" sz="2000" dirty="0"/>
              <a:t>, </a:t>
            </a:r>
            <a:r>
              <a:rPr lang="en-US" sz="2000" dirty="0" err="1"/>
              <a:t>storetype_b</a:t>
            </a:r>
            <a:r>
              <a:rPr lang="en-US" sz="2000" dirty="0"/>
              <a:t>  and </a:t>
            </a:r>
            <a:r>
              <a:rPr lang="en-US" sz="2000" dirty="0" err="1"/>
              <a:t>CompetitionOpenSinceYear</a:t>
            </a:r>
            <a:r>
              <a:rPr lang="en-US" sz="2000" dirty="0"/>
              <a:t> that has less effect on sales predictions as per test data visualization also returned same evaluation parameters.</a:t>
            </a:r>
          </a:p>
        </p:txBody>
      </p:sp>
    </p:spTree>
    <p:extLst>
      <p:ext uri="{BB962C8B-B14F-4D97-AF65-F5344CB8AC3E}">
        <p14:creationId xmlns:p14="http://schemas.microsoft.com/office/powerpoint/2010/main" val="1705639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5" name="Rectangle 24">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Title 6">
            <a:extLst>
              <a:ext uri="{FF2B5EF4-FFF2-40B4-BE49-F238E27FC236}">
                <a16:creationId xmlns:a16="http://schemas.microsoft.com/office/drawing/2014/main" id="{FB60B3BD-A0DC-E8F6-827A-0126A5E203AD}"/>
              </a:ext>
            </a:extLst>
          </p:cNvPr>
          <p:cNvSpPr>
            <a:spLocks noGrp="1"/>
          </p:cNvSpPr>
          <p:nvPr>
            <p:ph type="title"/>
          </p:nvPr>
        </p:nvSpPr>
        <p:spPr>
          <a:xfrm>
            <a:off x="1507067" y="1397000"/>
            <a:ext cx="7766936" cy="2653836"/>
          </a:xfrm>
        </p:spPr>
        <p:txBody>
          <a:bodyPr vert="horz" lIns="91440" tIns="45720" rIns="91440" bIns="45720" rtlCol="0" anchor="b">
            <a:normAutofit/>
          </a:bodyPr>
          <a:lstStyle/>
          <a:p>
            <a:pPr algn="r"/>
            <a:r>
              <a:rPr lang="en-US" sz="5400" dirty="0">
                <a:solidFill>
                  <a:schemeClr val="accent4">
                    <a:lumMod val="75000"/>
                  </a:schemeClr>
                </a:solidFill>
              </a:rPr>
              <a:t>THANKYOU</a:t>
            </a:r>
          </a:p>
        </p:txBody>
      </p:sp>
    </p:spTree>
    <p:extLst>
      <p:ext uri="{BB962C8B-B14F-4D97-AF65-F5344CB8AC3E}">
        <p14:creationId xmlns:p14="http://schemas.microsoft.com/office/powerpoint/2010/main" val="74325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F62DF2-478C-28E2-F5B4-CC2C102BFCA0}"/>
              </a:ext>
            </a:extLst>
          </p:cNvPr>
          <p:cNvSpPr>
            <a:spLocks noGrp="1"/>
          </p:cNvSpPr>
          <p:nvPr>
            <p:ph type="title"/>
          </p:nvPr>
        </p:nvSpPr>
        <p:spPr>
          <a:xfrm>
            <a:off x="677334" y="609600"/>
            <a:ext cx="8596668" cy="672662"/>
          </a:xfrm>
        </p:spPr>
        <p:txBody>
          <a:bodyPr/>
          <a:lstStyle/>
          <a:p>
            <a:r>
              <a:rPr lang="en-US" dirty="0">
                <a:solidFill>
                  <a:schemeClr val="accent4">
                    <a:lumMod val="75000"/>
                  </a:schemeClr>
                </a:solidFill>
              </a:rPr>
              <a:t>Basic</a:t>
            </a:r>
            <a:r>
              <a:rPr lang="en-US" dirty="0"/>
              <a:t> </a:t>
            </a:r>
            <a:r>
              <a:rPr lang="en-US" dirty="0">
                <a:solidFill>
                  <a:schemeClr val="accent4">
                    <a:lumMod val="75000"/>
                  </a:schemeClr>
                </a:solidFill>
              </a:rPr>
              <a:t>Investigation</a:t>
            </a:r>
            <a:r>
              <a:rPr lang="en-US" dirty="0"/>
              <a:t> </a:t>
            </a:r>
            <a:r>
              <a:rPr lang="en-US" dirty="0">
                <a:solidFill>
                  <a:schemeClr val="accent4">
                    <a:lumMod val="75000"/>
                  </a:schemeClr>
                </a:solidFill>
              </a:rPr>
              <a:t>of</a:t>
            </a:r>
            <a:r>
              <a:rPr lang="en-US" dirty="0"/>
              <a:t> </a:t>
            </a:r>
            <a:r>
              <a:rPr lang="en-US" dirty="0">
                <a:solidFill>
                  <a:schemeClr val="accent4">
                    <a:lumMod val="75000"/>
                  </a:schemeClr>
                </a:solidFill>
              </a:rPr>
              <a:t>datasets</a:t>
            </a:r>
          </a:p>
        </p:txBody>
      </p:sp>
      <p:sp>
        <p:nvSpPr>
          <p:cNvPr id="5" name="Content Placeholder 4">
            <a:extLst>
              <a:ext uri="{FF2B5EF4-FFF2-40B4-BE49-F238E27FC236}">
                <a16:creationId xmlns:a16="http://schemas.microsoft.com/office/drawing/2014/main" id="{88247949-4D01-6794-8B2F-CE0833BB2E22}"/>
              </a:ext>
            </a:extLst>
          </p:cNvPr>
          <p:cNvSpPr>
            <a:spLocks noGrp="1"/>
          </p:cNvSpPr>
          <p:nvPr>
            <p:ph sz="half" idx="1"/>
          </p:nvPr>
        </p:nvSpPr>
        <p:spPr>
          <a:xfrm>
            <a:off x="774951" y="1677113"/>
            <a:ext cx="4085103" cy="4040515"/>
          </a:xfrm>
          <a:ln>
            <a:solidFill>
              <a:schemeClr val="accent5">
                <a:lumMod val="75000"/>
              </a:schemeClr>
            </a:solidFill>
          </a:ln>
        </p:spPr>
        <p:txBody>
          <a:bodyPr>
            <a:normAutofit lnSpcReduction="10000"/>
          </a:bodyPr>
          <a:lstStyle/>
          <a:p>
            <a:pPr marL="0" indent="0" algn="ctr">
              <a:buNone/>
            </a:pPr>
            <a:r>
              <a:rPr lang="en-US" sz="2000" b="1" u="sng" dirty="0">
                <a:solidFill>
                  <a:schemeClr val="accent4">
                    <a:lumMod val="75000"/>
                  </a:schemeClr>
                </a:solidFill>
              </a:rPr>
              <a:t>Sales</a:t>
            </a:r>
            <a:r>
              <a:rPr lang="en-US" dirty="0"/>
              <a:t> </a:t>
            </a:r>
            <a:r>
              <a:rPr lang="en-US" sz="2000" b="1" u="sng" dirty="0">
                <a:solidFill>
                  <a:schemeClr val="accent4">
                    <a:lumMod val="75000"/>
                  </a:schemeClr>
                </a:solidFill>
              </a:rPr>
              <a:t>Dataset</a:t>
            </a:r>
          </a:p>
          <a:p>
            <a:pPr marL="0" indent="0" algn="ctr">
              <a:buNone/>
            </a:pPr>
            <a:endParaRPr lang="en-US" sz="2000" b="1" u="sng" dirty="0">
              <a:solidFill>
                <a:schemeClr val="accent4">
                  <a:lumMod val="75000"/>
                </a:schemeClr>
              </a:solidFill>
            </a:endParaRPr>
          </a:p>
          <a:p>
            <a:pPr algn="just">
              <a:buFont typeface="Wingdings" pitchFamily="2" charset="2"/>
              <a:buChar char="§"/>
            </a:pPr>
            <a:r>
              <a:rPr lang="en-US" dirty="0">
                <a:solidFill>
                  <a:schemeClr val="tx1"/>
                </a:solidFill>
              </a:rPr>
              <a:t>1017209</a:t>
            </a:r>
            <a:r>
              <a:rPr lang="en-US" dirty="0">
                <a:solidFill>
                  <a:schemeClr val="accent4">
                    <a:lumMod val="75000"/>
                  </a:schemeClr>
                </a:solidFill>
              </a:rPr>
              <a:t> </a:t>
            </a:r>
            <a:r>
              <a:rPr lang="en-US" dirty="0">
                <a:solidFill>
                  <a:schemeClr val="tx1"/>
                </a:solidFill>
              </a:rPr>
              <a:t>rows</a:t>
            </a:r>
            <a:r>
              <a:rPr lang="en-US" dirty="0">
                <a:solidFill>
                  <a:schemeClr val="accent4">
                    <a:lumMod val="75000"/>
                  </a:schemeClr>
                </a:solidFill>
              </a:rPr>
              <a:t> </a:t>
            </a:r>
            <a:r>
              <a:rPr lang="en-US" dirty="0">
                <a:solidFill>
                  <a:schemeClr val="tx1"/>
                </a:solidFill>
              </a:rPr>
              <a:t>and</a:t>
            </a:r>
            <a:r>
              <a:rPr lang="en-US" dirty="0">
                <a:solidFill>
                  <a:schemeClr val="accent4">
                    <a:lumMod val="75000"/>
                  </a:schemeClr>
                </a:solidFill>
              </a:rPr>
              <a:t> </a:t>
            </a:r>
            <a:r>
              <a:rPr lang="en-US" dirty="0">
                <a:solidFill>
                  <a:schemeClr val="tx1"/>
                </a:solidFill>
              </a:rPr>
              <a:t>9</a:t>
            </a:r>
            <a:r>
              <a:rPr lang="en-US" dirty="0">
                <a:solidFill>
                  <a:schemeClr val="accent4">
                    <a:lumMod val="75000"/>
                  </a:schemeClr>
                </a:solidFill>
              </a:rPr>
              <a:t> </a:t>
            </a:r>
            <a:r>
              <a:rPr lang="en-US" dirty="0">
                <a:solidFill>
                  <a:schemeClr val="tx1"/>
                </a:solidFill>
              </a:rPr>
              <a:t>columns</a:t>
            </a:r>
          </a:p>
          <a:p>
            <a:pPr algn="just">
              <a:buFont typeface="Wingdings" pitchFamily="2" charset="2"/>
              <a:buChar char="§"/>
            </a:pPr>
            <a:r>
              <a:rPr lang="en-US" dirty="0">
                <a:solidFill>
                  <a:schemeClr val="tx1"/>
                </a:solidFill>
              </a:rPr>
              <a:t>All</a:t>
            </a:r>
            <a:r>
              <a:rPr lang="en-US" dirty="0">
                <a:solidFill>
                  <a:schemeClr val="accent4">
                    <a:lumMod val="75000"/>
                  </a:schemeClr>
                </a:solidFill>
              </a:rPr>
              <a:t> </a:t>
            </a:r>
            <a:r>
              <a:rPr lang="en-US" dirty="0">
                <a:solidFill>
                  <a:schemeClr val="tx1"/>
                </a:solidFill>
              </a:rPr>
              <a:t>variables</a:t>
            </a:r>
            <a:r>
              <a:rPr lang="en-US" dirty="0">
                <a:solidFill>
                  <a:schemeClr val="accent4">
                    <a:lumMod val="75000"/>
                  </a:schemeClr>
                </a:solidFill>
              </a:rPr>
              <a:t> </a:t>
            </a:r>
            <a:r>
              <a:rPr lang="en-US" dirty="0">
                <a:solidFill>
                  <a:schemeClr val="tx1"/>
                </a:solidFill>
              </a:rPr>
              <a:t>are</a:t>
            </a:r>
            <a:r>
              <a:rPr lang="en-US" dirty="0">
                <a:solidFill>
                  <a:schemeClr val="accent4">
                    <a:lumMod val="75000"/>
                  </a:schemeClr>
                </a:solidFill>
              </a:rPr>
              <a:t> </a:t>
            </a:r>
            <a:r>
              <a:rPr lang="en-US" dirty="0">
                <a:solidFill>
                  <a:schemeClr val="tx1"/>
                </a:solidFill>
              </a:rPr>
              <a:t>of</a:t>
            </a:r>
            <a:r>
              <a:rPr lang="en-US" dirty="0">
                <a:solidFill>
                  <a:schemeClr val="accent4">
                    <a:lumMod val="75000"/>
                  </a:schemeClr>
                </a:solidFill>
              </a:rPr>
              <a:t> </a:t>
            </a:r>
            <a:r>
              <a:rPr lang="en-US" dirty="0">
                <a:solidFill>
                  <a:schemeClr val="tx1"/>
                </a:solidFill>
              </a:rPr>
              <a:t>numerical</a:t>
            </a:r>
            <a:r>
              <a:rPr lang="en-US" dirty="0">
                <a:solidFill>
                  <a:schemeClr val="accent4">
                    <a:lumMod val="75000"/>
                  </a:schemeClr>
                </a:solidFill>
              </a:rPr>
              <a:t> </a:t>
            </a:r>
            <a:r>
              <a:rPr lang="en-US" dirty="0">
                <a:solidFill>
                  <a:schemeClr val="tx1"/>
                </a:solidFill>
              </a:rPr>
              <a:t>datatype</a:t>
            </a:r>
            <a:r>
              <a:rPr lang="en-US" dirty="0">
                <a:solidFill>
                  <a:schemeClr val="accent4">
                    <a:lumMod val="75000"/>
                  </a:schemeClr>
                </a:solidFill>
              </a:rPr>
              <a:t> </a:t>
            </a:r>
            <a:r>
              <a:rPr lang="en-US" dirty="0">
                <a:solidFill>
                  <a:schemeClr val="tx1"/>
                </a:solidFill>
              </a:rPr>
              <a:t>except</a:t>
            </a:r>
            <a:r>
              <a:rPr lang="en-US" dirty="0">
                <a:solidFill>
                  <a:schemeClr val="accent4">
                    <a:lumMod val="75000"/>
                  </a:schemeClr>
                </a:solidFill>
              </a:rPr>
              <a:t> </a:t>
            </a:r>
            <a:r>
              <a:rPr lang="en-US" dirty="0">
                <a:solidFill>
                  <a:schemeClr val="tx1"/>
                </a:solidFill>
              </a:rPr>
              <a:t>Date</a:t>
            </a:r>
            <a:r>
              <a:rPr lang="en-US" dirty="0">
                <a:solidFill>
                  <a:schemeClr val="accent4">
                    <a:lumMod val="75000"/>
                  </a:schemeClr>
                </a:solidFill>
              </a:rPr>
              <a:t>  </a:t>
            </a:r>
            <a:r>
              <a:rPr lang="en-US" dirty="0">
                <a:solidFill>
                  <a:schemeClr val="tx1"/>
                </a:solidFill>
              </a:rPr>
              <a:t>and</a:t>
            </a:r>
            <a:r>
              <a:rPr lang="en-US" dirty="0">
                <a:solidFill>
                  <a:schemeClr val="accent4">
                    <a:lumMod val="75000"/>
                  </a:schemeClr>
                </a:solidFill>
              </a:rPr>
              <a:t>  </a:t>
            </a:r>
            <a:r>
              <a:rPr lang="en-US" dirty="0">
                <a:solidFill>
                  <a:schemeClr val="tx1"/>
                </a:solidFill>
              </a:rPr>
              <a:t>State</a:t>
            </a:r>
            <a:r>
              <a:rPr lang="en-US" dirty="0">
                <a:solidFill>
                  <a:schemeClr val="accent4">
                    <a:lumMod val="75000"/>
                  </a:schemeClr>
                </a:solidFill>
              </a:rPr>
              <a:t> </a:t>
            </a:r>
            <a:r>
              <a:rPr lang="en-US" dirty="0">
                <a:solidFill>
                  <a:schemeClr val="tx1"/>
                </a:solidFill>
              </a:rPr>
              <a:t>Holiday</a:t>
            </a:r>
          </a:p>
          <a:p>
            <a:pPr algn="just">
              <a:buFont typeface="Wingdings" pitchFamily="2" charset="2"/>
              <a:buChar char="§"/>
            </a:pPr>
            <a:r>
              <a:rPr lang="en-US" dirty="0">
                <a:solidFill>
                  <a:schemeClr val="tx1"/>
                </a:solidFill>
              </a:rPr>
              <a:t>Sales</a:t>
            </a:r>
            <a:r>
              <a:rPr lang="en-US" dirty="0">
                <a:solidFill>
                  <a:schemeClr val="accent4">
                    <a:lumMod val="75000"/>
                  </a:schemeClr>
                </a:solidFill>
              </a:rPr>
              <a:t> </a:t>
            </a:r>
            <a:r>
              <a:rPr lang="en-US" dirty="0">
                <a:solidFill>
                  <a:schemeClr val="tx1"/>
                </a:solidFill>
              </a:rPr>
              <a:t>and</a:t>
            </a:r>
            <a:r>
              <a:rPr lang="en-US" dirty="0">
                <a:solidFill>
                  <a:schemeClr val="accent4">
                    <a:lumMod val="75000"/>
                  </a:schemeClr>
                </a:solidFill>
              </a:rPr>
              <a:t> </a:t>
            </a:r>
            <a:r>
              <a:rPr lang="en-US" dirty="0">
                <a:solidFill>
                  <a:schemeClr val="tx1"/>
                </a:solidFill>
              </a:rPr>
              <a:t>Customer</a:t>
            </a:r>
            <a:r>
              <a:rPr lang="en-US" dirty="0">
                <a:solidFill>
                  <a:schemeClr val="accent4">
                    <a:lumMod val="75000"/>
                  </a:schemeClr>
                </a:solidFill>
              </a:rPr>
              <a:t> </a:t>
            </a:r>
            <a:r>
              <a:rPr lang="en-US" dirty="0">
                <a:solidFill>
                  <a:schemeClr val="tx1"/>
                </a:solidFill>
              </a:rPr>
              <a:t>values</a:t>
            </a:r>
            <a:r>
              <a:rPr lang="en-US" dirty="0">
                <a:solidFill>
                  <a:schemeClr val="accent4">
                    <a:lumMod val="75000"/>
                  </a:schemeClr>
                </a:solidFill>
              </a:rPr>
              <a:t> </a:t>
            </a:r>
            <a:r>
              <a:rPr lang="en-US" dirty="0">
                <a:solidFill>
                  <a:schemeClr val="tx1"/>
                </a:solidFill>
              </a:rPr>
              <a:t>have</a:t>
            </a:r>
            <a:r>
              <a:rPr lang="en-US" dirty="0">
                <a:solidFill>
                  <a:schemeClr val="accent4">
                    <a:lumMod val="75000"/>
                  </a:schemeClr>
                </a:solidFill>
              </a:rPr>
              <a:t> </a:t>
            </a:r>
            <a:r>
              <a:rPr lang="en-US" dirty="0">
                <a:solidFill>
                  <a:schemeClr val="tx1"/>
                </a:solidFill>
              </a:rPr>
              <a:t>high</a:t>
            </a:r>
            <a:r>
              <a:rPr lang="en-US" dirty="0">
                <a:solidFill>
                  <a:schemeClr val="accent4">
                    <a:lumMod val="75000"/>
                  </a:schemeClr>
                </a:solidFill>
              </a:rPr>
              <a:t> </a:t>
            </a:r>
            <a:r>
              <a:rPr lang="en-US" dirty="0">
                <a:solidFill>
                  <a:schemeClr val="tx1"/>
                </a:solidFill>
              </a:rPr>
              <a:t>max</a:t>
            </a:r>
            <a:r>
              <a:rPr lang="en-US" dirty="0">
                <a:solidFill>
                  <a:schemeClr val="accent4">
                    <a:lumMod val="75000"/>
                  </a:schemeClr>
                </a:solidFill>
              </a:rPr>
              <a:t> </a:t>
            </a:r>
            <a:r>
              <a:rPr lang="en-US" dirty="0">
                <a:solidFill>
                  <a:schemeClr val="tx1"/>
                </a:solidFill>
              </a:rPr>
              <a:t>values</a:t>
            </a:r>
            <a:r>
              <a:rPr lang="en-US" dirty="0">
                <a:solidFill>
                  <a:schemeClr val="accent4">
                    <a:lumMod val="75000"/>
                  </a:schemeClr>
                </a:solidFill>
              </a:rPr>
              <a:t> </a:t>
            </a:r>
            <a:r>
              <a:rPr lang="en-US" dirty="0">
                <a:solidFill>
                  <a:schemeClr val="tx1"/>
                </a:solidFill>
              </a:rPr>
              <a:t>than</a:t>
            </a:r>
            <a:r>
              <a:rPr lang="en-US" dirty="0">
                <a:solidFill>
                  <a:schemeClr val="accent4">
                    <a:lumMod val="75000"/>
                  </a:schemeClr>
                </a:solidFill>
              </a:rPr>
              <a:t> </a:t>
            </a:r>
            <a:r>
              <a:rPr lang="en-US" dirty="0">
                <a:solidFill>
                  <a:schemeClr val="tx1"/>
                </a:solidFill>
              </a:rPr>
              <a:t>75</a:t>
            </a:r>
            <a:r>
              <a:rPr lang="en-US" baseline="30000" dirty="0">
                <a:solidFill>
                  <a:schemeClr val="tx1"/>
                </a:solidFill>
              </a:rPr>
              <a:t>th</a:t>
            </a:r>
            <a:r>
              <a:rPr lang="en-US" dirty="0">
                <a:solidFill>
                  <a:schemeClr val="accent4">
                    <a:lumMod val="75000"/>
                  </a:schemeClr>
                </a:solidFill>
              </a:rPr>
              <a:t> </a:t>
            </a:r>
            <a:r>
              <a:rPr lang="en-US" dirty="0">
                <a:solidFill>
                  <a:schemeClr val="tx1"/>
                </a:solidFill>
              </a:rPr>
              <a:t>percentile</a:t>
            </a:r>
            <a:r>
              <a:rPr lang="en-US" dirty="0">
                <a:solidFill>
                  <a:schemeClr val="accent4">
                    <a:lumMod val="75000"/>
                  </a:schemeClr>
                </a:solidFill>
              </a:rPr>
              <a:t> </a:t>
            </a:r>
            <a:r>
              <a:rPr lang="en-US" dirty="0">
                <a:solidFill>
                  <a:schemeClr val="tx1"/>
                </a:solidFill>
              </a:rPr>
              <a:t>value</a:t>
            </a:r>
            <a:r>
              <a:rPr lang="en-US" dirty="0">
                <a:solidFill>
                  <a:schemeClr val="accent4">
                    <a:lumMod val="75000"/>
                  </a:schemeClr>
                </a:solidFill>
              </a:rPr>
              <a:t> </a:t>
            </a:r>
            <a:r>
              <a:rPr lang="en-US" dirty="0">
                <a:solidFill>
                  <a:schemeClr val="tx1"/>
                </a:solidFill>
              </a:rPr>
              <a:t>indicating</a:t>
            </a:r>
            <a:r>
              <a:rPr lang="en-US" dirty="0">
                <a:solidFill>
                  <a:schemeClr val="accent4">
                    <a:lumMod val="75000"/>
                  </a:schemeClr>
                </a:solidFill>
              </a:rPr>
              <a:t> </a:t>
            </a:r>
            <a:r>
              <a:rPr lang="en-US" dirty="0">
                <a:solidFill>
                  <a:schemeClr val="tx1"/>
                </a:solidFill>
              </a:rPr>
              <a:t>presence</a:t>
            </a:r>
            <a:r>
              <a:rPr lang="en-US" dirty="0">
                <a:solidFill>
                  <a:schemeClr val="accent4">
                    <a:lumMod val="75000"/>
                  </a:schemeClr>
                </a:solidFill>
              </a:rPr>
              <a:t> </a:t>
            </a:r>
            <a:r>
              <a:rPr lang="en-US" dirty="0">
                <a:solidFill>
                  <a:schemeClr val="tx1"/>
                </a:solidFill>
              </a:rPr>
              <a:t>of</a:t>
            </a:r>
            <a:r>
              <a:rPr lang="en-US" dirty="0">
                <a:solidFill>
                  <a:schemeClr val="accent4">
                    <a:lumMod val="75000"/>
                  </a:schemeClr>
                </a:solidFill>
              </a:rPr>
              <a:t> </a:t>
            </a:r>
            <a:r>
              <a:rPr lang="en-US" dirty="0">
                <a:solidFill>
                  <a:schemeClr val="tx1"/>
                </a:solidFill>
              </a:rPr>
              <a:t>outliers</a:t>
            </a:r>
          </a:p>
          <a:p>
            <a:pPr algn="just">
              <a:buFont typeface="Wingdings" pitchFamily="2" charset="2"/>
              <a:buChar char="§"/>
            </a:pPr>
            <a:r>
              <a:rPr lang="en-US" dirty="0">
                <a:solidFill>
                  <a:schemeClr val="tx1"/>
                </a:solidFill>
              </a:rPr>
              <a:t>There are 172871 rows where either store is closed or sales is 0</a:t>
            </a:r>
          </a:p>
          <a:p>
            <a:pPr algn="just">
              <a:buFont typeface="Wingdings" pitchFamily="2" charset="2"/>
              <a:buChar char="§"/>
            </a:pPr>
            <a:endParaRPr lang="en-US" dirty="0">
              <a:solidFill>
                <a:schemeClr val="accent4">
                  <a:lumMod val="75000"/>
                </a:schemeClr>
              </a:solidFill>
            </a:endParaRPr>
          </a:p>
        </p:txBody>
      </p:sp>
      <p:sp>
        <p:nvSpPr>
          <p:cNvPr id="6" name="Content Placeholder 5">
            <a:extLst>
              <a:ext uri="{FF2B5EF4-FFF2-40B4-BE49-F238E27FC236}">
                <a16:creationId xmlns:a16="http://schemas.microsoft.com/office/drawing/2014/main" id="{0B2D5269-3825-270C-2D1E-177277A5B8AC}"/>
              </a:ext>
            </a:extLst>
          </p:cNvPr>
          <p:cNvSpPr>
            <a:spLocks noGrp="1"/>
          </p:cNvSpPr>
          <p:nvPr>
            <p:ph sz="half" idx="2"/>
          </p:nvPr>
        </p:nvSpPr>
        <p:spPr>
          <a:xfrm>
            <a:off x="5239931" y="2071250"/>
            <a:ext cx="4184034" cy="3252239"/>
          </a:xfrm>
          <a:ln>
            <a:solidFill>
              <a:schemeClr val="accent5">
                <a:lumMod val="75000"/>
              </a:schemeClr>
            </a:solidFill>
          </a:ln>
        </p:spPr>
        <p:txBody>
          <a:bodyPr>
            <a:normAutofit lnSpcReduction="10000"/>
          </a:bodyPr>
          <a:lstStyle/>
          <a:p>
            <a:pPr marL="0" indent="0" algn="ctr">
              <a:buNone/>
            </a:pPr>
            <a:r>
              <a:rPr lang="en-US" sz="2000" b="1" u="sng" dirty="0">
                <a:solidFill>
                  <a:schemeClr val="accent4">
                    <a:lumMod val="75000"/>
                  </a:schemeClr>
                </a:solidFill>
              </a:rPr>
              <a:t>Stores</a:t>
            </a:r>
            <a:r>
              <a:rPr lang="en-US" dirty="0"/>
              <a:t> </a:t>
            </a:r>
            <a:r>
              <a:rPr lang="en-US" sz="2000" b="1" u="sng" dirty="0">
                <a:solidFill>
                  <a:schemeClr val="accent4">
                    <a:lumMod val="75000"/>
                  </a:schemeClr>
                </a:solidFill>
              </a:rPr>
              <a:t>Dataset</a:t>
            </a:r>
          </a:p>
          <a:p>
            <a:pPr marL="0" indent="0" algn="just">
              <a:buNone/>
            </a:pPr>
            <a:endParaRPr lang="en-US" sz="2000" b="1" u="sng" dirty="0">
              <a:solidFill>
                <a:schemeClr val="accent4">
                  <a:lumMod val="75000"/>
                </a:schemeClr>
              </a:solidFill>
            </a:endParaRPr>
          </a:p>
          <a:p>
            <a:pPr algn="just">
              <a:buFont typeface="Wingdings" pitchFamily="2" charset="2"/>
              <a:buChar char="§"/>
            </a:pPr>
            <a:r>
              <a:rPr lang="en-US" dirty="0">
                <a:solidFill>
                  <a:schemeClr val="tx1"/>
                </a:solidFill>
              </a:rPr>
              <a:t>1115 rows and 10 columns</a:t>
            </a:r>
          </a:p>
          <a:p>
            <a:pPr algn="just">
              <a:buFont typeface="Wingdings" pitchFamily="2" charset="2"/>
              <a:buChar char="§"/>
            </a:pPr>
            <a:r>
              <a:rPr lang="en-US" dirty="0">
                <a:solidFill>
                  <a:schemeClr val="tx1"/>
                </a:solidFill>
              </a:rPr>
              <a:t>All variables except Store Type, Assortment and Promo Interval are of numeric data type</a:t>
            </a:r>
          </a:p>
          <a:p>
            <a:pPr algn="just">
              <a:buFont typeface="Wingdings" pitchFamily="2" charset="2"/>
              <a:buChar char="§"/>
            </a:pPr>
            <a:r>
              <a:rPr lang="en-US" dirty="0">
                <a:solidFill>
                  <a:schemeClr val="tx1"/>
                </a:solidFill>
              </a:rPr>
              <a:t>Mean, Median and Max values of competition distance differs greatly indicating outlier presence</a:t>
            </a:r>
          </a:p>
        </p:txBody>
      </p:sp>
    </p:spTree>
    <p:extLst>
      <p:ext uri="{BB962C8B-B14F-4D97-AF65-F5344CB8AC3E}">
        <p14:creationId xmlns:p14="http://schemas.microsoft.com/office/powerpoint/2010/main" val="94250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FCE97D-36DD-DFBD-9552-344C531EE822}"/>
              </a:ext>
            </a:extLst>
          </p:cNvPr>
          <p:cNvSpPr>
            <a:spLocks noGrp="1"/>
          </p:cNvSpPr>
          <p:nvPr>
            <p:ph type="title"/>
          </p:nvPr>
        </p:nvSpPr>
        <p:spPr>
          <a:xfrm>
            <a:off x="677334" y="609600"/>
            <a:ext cx="8596668" cy="672662"/>
          </a:xfrm>
        </p:spPr>
        <p:txBody>
          <a:bodyPr/>
          <a:lstStyle/>
          <a:p>
            <a:r>
              <a:rPr lang="en-US" dirty="0">
                <a:solidFill>
                  <a:schemeClr val="accent4">
                    <a:lumMod val="75000"/>
                  </a:schemeClr>
                </a:solidFill>
              </a:rPr>
              <a:t>Data</a:t>
            </a:r>
            <a:r>
              <a:rPr lang="en-US" dirty="0"/>
              <a:t> </a:t>
            </a:r>
            <a:r>
              <a:rPr lang="en-US" dirty="0">
                <a:solidFill>
                  <a:schemeClr val="accent4">
                    <a:lumMod val="75000"/>
                  </a:schemeClr>
                </a:solidFill>
              </a:rPr>
              <a:t>Cleaning</a:t>
            </a:r>
          </a:p>
        </p:txBody>
      </p:sp>
      <p:sp>
        <p:nvSpPr>
          <p:cNvPr id="6" name="Content Placeholder 5">
            <a:extLst>
              <a:ext uri="{FF2B5EF4-FFF2-40B4-BE49-F238E27FC236}">
                <a16:creationId xmlns:a16="http://schemas.microsoft.com/office/drawing/2014/main" id="{66A72D57-7B07-6F5C-AF45-BFEAB605CD91}"/>
              </a:ext>
            </a:extLst>
          </p:cNvPr>
          <p:cNvSpPr>
            <a:spLocks noGrp="1"/>
          </p:cNvSpPr>
          <p:nvPr>
            <p:ph idx="1"/>
          </p:nvPr>
        </p:nvSpPr>
        <p:spPr>
          <a:xfrm>
            <a:off x="1339850" y="1439916"/>
            <a:ext cx="6853766" cy="5227583"/>
          </a:xfrm>
        </p:spPr>
        <p:txBody>
          <a:bodyPr/>
          <a:lstStyle/>
          <a:p>
            <a:pPr marL="0" indent="0" algn="ctr">
              <a:buNone/>
            </a:pPr>
            <a:r>
              <a:rPr lang="en-US" sz="2400" b="1" u="sng" dirty="0">
                <a:solidFill>
                  <a:schemeClr val="accent4">
                    <a:lumMod val="75000"/>
                  </a:schemeClr>
                </a:solidFill>
              </a:rPr>
              <a:t>Sales</a:t>
            </a:r>
            <a:r>
              <a:rPr lang="en-US" dirty="0"/>
              <a:t> </a:t>
            </a:r>
            <a:r>
              <a:rPr lang="en-US" sz="2400" b="1" u="sng" dirty="0">
                <a:solidFill>
                  <a:schemeClr val="accent4">
                    <a:lumMod val="75000"/>
                  </a:schemeClr>
                </a:solidFill>
              </a:rPr>
              <a:t>Data</a:t>
            </a:r>
          </a:p>
          <a:p>
            <a:pPr marL="0" indent="0" algn="ctr">
              <a:buNone/>
            </a:pPr>
            <a:endParaRPr lang="en-US" sz="2000" b="1" u="sng" dirty="0">
              <a:solidFill>
                <a:schemeClr val="accent4">
                  <a:lumMod val="75000"/>
                </a:schemeClr>
              </a:solidFill>
            </a:endParaRPr>
          </a:p>
          <a:p>
            <a:pPr algn="just">
              <a:buFont typeface="Wingdings" pitchFamily="2" charset="2"/>
              <a:buChar char="v"/>
            </a:pPr>
            <a:r>
              <a:rPr lang="en-US" sz="2000" dirty="0">
                <a:solidFill>
                  <a:schemeClr val="accent4">
                    <a:lumMod val="75000"/>
                  </a:schemeClr>
                </a:solidFill>
              </a:rPr>
              <a:t>Handling missing and duplicate values</a:t>
            </a:r>
          </a:p>
          <a:p>
            <a:pPr marL="0" indent="0" algn="just">
              <a:buNone/>
            </a:pPr>
            <a:r>
              <a:rPr lang="en-US" sz="2000" dirty="0">
                <a:solidFill>
                  <a:schemeClr val="accent4">
                    <a:lumMod val="75000"/>
                  </a:schemeClr>
                </a:solidFill>
              </a:rPr>
              <a:t>         </a:t>
            </a:r>
            <a:r>
              <a:rPr lang="en-US" dirty="0">
                <a:solidFill>
                  <a:schemeClr val="tx1"/>
                </a:solidFill>
              </a:rPr>
              <a:t>There</a:t>
            </a:r>
            <a:r>
              <a:rPr lang="en-US" sz="2000" dirty="0">
                <a:solidFill>
                  <a:schemeClr val="tx1"/>
                </a:solidFill>
              </a:rPr>
              <a:t> </a:t>
            </a:r>
            <a:r>
              <a:rPr lang="en-US" dirty="0">
                <a:solidFill>
                  <a:schemeClr val="tx1"/>
                </a:solidFill>
              </a:rPr>
              <a:t>are</a:t>
            </a:r>
            <a:r>
              <a:rPr lang="en-US" sz="2000" dirty="0">
                <a:solidFill>
                  <a:schemeClr val="tx1"/>
                </a:solidFill>
              </a:rPr>
              <a:t> </a:t>
            </a:r>
            <a:r>
              <a:rPr lang="en-US" dirty="0">
                <a:solidFill>
                  <a:schemeClr val="tx1"/>
                </a:solidFill>
              </a:rPr>
              <a:t>no</a:t>
            </a:r>
            <a:r>
              <a:rPr lang="en-US" sz="2000" dirty="0">
                <a:solidFill>
                  <a:schemeClr val="tx1"/>
                </a:solidFill>
              </a:rPr>
              <a:t> </a:t>
            </a:r>
            <a:r>
              <a:rPr lang="en-US" dirty="0">
                <a:solidFill>
                  <a:schemeClr val="tx1"/>
                </a:solidFill>
              </a:rPr>
              <a:t>missing</a:t>
            </a:r>
            <a:r>
              <a:rPr lang="en-US" sz="2000" dirty="0">
                <a:solidFill>
                  <a:schemeClr val="tx1"/>
                </a:solidFill>
              </a:rPr>
              <a:t> </a:t>
            </a:r>
            <a:r>
              <a:rPr lang="en-US" dirty="0">
                <a:solidFill>
                  <a:schemeClr val="tx1"/>
                </a:solidFill>
              </a:rPr>
              <a:t>values</a:t>
            </a:r>
            <a:r>
              <a:rPr lang="en-US" sz="2000" dirty="0">
                <a:solidFill>
                  <a:schemeClr val="tx1"/>
                </a:solidFill>
              </a:rPr>
              <a:t> </a:t>
            </a:r>
            <a:r>
              <a:rPr lang="en-US" dirty="0">
                <a:solidFill>
                  <a:schemeClr val="tx1"/>
                </a:solidFill>
              </a:rPr>
              <a:t>in</a:t>
            </a:r>
            <a:r>
              <a:rPr lang="en-US" sz="2000" dirty="0">
                <a:solidFill>
                  <a:schemeClr val="tx1"/>
                </a:solidFill>
              </a:rPr>
              <a:t> </a:t>
            </a:r>
            <a:r>
              <a:rPr lang="en-US" dirty="0">
                <a:solidFill>
                  <a:schemeClr val="tx1"/>
                </a:solidFill>
              </a:rPr>
              <a:t>the</a:t>
            </a:r>
            <a:r>
              <a:rPr lang="en-US" sz="2000" dirty="0">
                <a:solidFill>
                  <a:schemeClr val="tx1"/>
                </a:solidFill>
              </a:rPr>
              <a:t> </a:t>
            </a:r>
            <a:r>
              <a:rPr lang="en-US" dirty="0">
                <a:solidFill>
                  <a:schemeClr val="tx1"/>
                </a:solidFill>
              </a:rPr>
              <a:t>data</a:t>
            </a:r>
            <a:r>
              <a:rPr lang="en-US" sz="2000" dirty="0">
                <a:solidFill>
                  <a:schemeClr val="tx1"/>
                </a:solidFill>
              </a:rPr>
              <a:t> </a:t>
            </a:r>
            <a:r>
              <a:rPr lang="en-US" dirty="0">
                <a:solidFill>
                  <a:schemeClr val="tx1"/>
                </a:solidFill>
              </a:rPr>
              <a:t>set</a:t>
            </a:r>
          </a:p>
          <a:p>
            <a:pPr marL="0" indent="0" algn="just">
              <a:buNone/>
            </a:pPr>
            <a:r>
              <a:rPr lang="en-US" sz="2000" dirty="0">
                <a:solidFill>
                  <a:schemeClr val="tx1"/>
                </a:solidFill>
              </a:rPr>
              <a:t>         </a:t>
            </a:r>
            <a:r>
              <a:rPr lang="en-US" dirty="0">
                <a:solidFill>
                  <a:schemeClr val="tx1"/>
                </a:solidFill>
              </a:rPr>
              <a:t>No</a:t>
            </a:r>
            <a:r>
              <a:rPr lang="en-US" sz="2000" dirty="0">
                <a:solidFill>
                  <a:schemeClr val="tx1"/>
                </a:solidFill>
              </a:rPr>
              <a:t> </a:t>
            </a:r>
            <a:r>
              <a:rPr lang="en-US" dirty="0">
                <a:solidFill>
                  <a:schemeClr val="tx1"/>
                </a:solidFill>
              </a:rPr>
              <a:t>duplicate</a:t>
            </a:r>
            <a:r>
              <a:rPr lang="en-US" sz="2000" dirty="0">
                <a:solidFill>
                  <a:schemeClr val="tx1"/>
                </a:solidFill>
              </a:rPr>
              <a:t> </a:t>
            </a:r>
            <a:r>
              <a:rPr lang="en-US" dirty="0">
                <a:solidFill>
                  <a:schemeClr val="tx1"/>
                </a:solidFill>
              </a:rPr>
              <a:t>data</a:t>
            </a:r>
            <a:r>
              <a:rPr lang="en-US" sz="2000" dirty="0">
                <a:solidFill>
                  <a:schemeClr val="tx1"/>
                </a:solidFill>
              </a:rPr>
              <a:t> </a:t>
            </a:r>
            <a:r>
              <a:rPr lang="en-US" dirty="0">
                <a:solidFill>
                  <a:schemeClr val="tx1"/>
                </a:solidFill>
              </a:rPr>
              <a:t>in</a:t>
            </a:r>
            <a:r>
              <a:rPr lang="en-US" sz="2000" dirty="0">
                <a:solidFill>
                  <a:schemeClr val="tx1"/>
                </a:solidFill>
              </a:rPr>
              <a:t> </a:t>
            </a:r>
            <a:r>
              <a:rPr lang="en-US" dirty="0">
                <a:solidFill>
                  <a:schemeClr val="tx1"/>
                </a:solidFill>
              </a:rPr>
              <a:t>the</a:t>
            </a:r>
            <a:r>
              <a:rPr lang="en-US" sz="2000" dirty="0">
                <a:solidFill>
                  <a:schemeClr val="tx1"/>
                </a:solidFill>
              </a:rPr>
              <a:t> </a:t>
            </a:r>
            <a:r>
              <a:rPr lang="en-US" dirty="0">
                <a:solidFill>
                  <a:schemeClr val="tx1"/>
                </a:solidFill>
              </a:rPr>
              <a:t>data</a:t>
            </a:r>
            <a:r>
              <a:rPr lang="en-US" sz="2000" dirty="0">
                <a:solidFill>
                  <a:schemeClr val="tx1"/>
                </a:solidFill>
              </a:rPr>
              <a:t> </a:t>
            </a:r>
            <a:r>
              <a:rPr lang="en-US" dirty="0">
                <a:solidFill>
                  <a:schemeClr val="tx1"/>
                </a:solidFill>
              </a:rPr>
              <a:t>set</a:t>
            </a:r>
          </a:p>
          <a:p>
            <a:pPr algn="just">
              <a:buFont typeface="Wingdings" pitchFamily="2" charset="2"/>
              <a:buChar char="v"/>
            </a:pPr>
            <a:r>
              <a:rPr lang="en-US" sz="2000" dirty="0">
                <a:solidFill>
                  <a:schemeClr val="accent4">
                    <a:lumMod val="75000"/>
                  </a:schemeClr>
                </a:solidFill>
              </a:rPr>
              <a:t>Converting</a:t>
            </a:r>
            <a:r>
              <a:rPr lang="en-US" sz="2000" dirty="0">
                <a:solidFill>
                  <a:schemeClr val="accent4">
                    <a:lumMod val="50000"/>
                  </a:schemeClr>
                </a:solidFill>
              </a:rPr>
              <a:t> </a:t>
            </a:r>
            <a:r>
              <a:rPr lang="en-US" sz="2000" dirty="0">
                <a:solidFill>
                  <a:schemeClr val="accent4">
                    <a:lumMod val="75000"/>
                  </a:schemeClr>
                </a:solidFill>
              </a:rPr>
              <a:t>Date</a:t>
            </a:r>
            <a:r>
              <a:rPr lang="en-US" sz="2000" dirty="0">
                <a:solidFill>
                  <a:schemeClr val="accent4">
                    <a:lumMod val="50000"/>
                  </a:schemeClr>
                </a:solidFill>
              </a:rPr>
              <a:t> </a:t>
            </a:r>
            <a:r>
              <a:rPr lang="en-US" sz="2000" dirty="0">
                <a:solidFill>
                  <a:schemeClr val="accent4">
                    <a:lumMod val="75000"/>
                  </a:schemeClr>
                </a:solidFill>
              </a:rPr>
              <a:t>variable</a:t>
            </a:r>
            <a:r>
              <a:rPr lang="en-US" sz="2000" dirty="0">
                <a:solidFill>
                  <a:schemeClr val="accent4">
                    <a:lumMod val="50000"/>
                  </a:schemeClr>
                </a:solidFill>
              </a:rPr>
              <a:t> </a:t>
            </a:r>
            <a:r>
              <a:rPr lang="en-US" sz="2000" dirty="0">
                <a:solidFill>
                  <a:schemeClr val="accent4">
                    <a:lumMod val="75000"/>
                  </a:schemeClr>
                </a:solidFill>
              </a:rPr>
              <a:t>to</a:t>
            </a:r>
            <a:r>
              <a:rPr lang="en-US" sz="2000" dirty="0">
                <a:solidFill>
                  <a:schemeClr val="accent4">
                    <a:lumMod val="50000"/>
                  </a:schemeClr>
                </a:solidFill>
              </a:rPr>
              <a:t> </a:t>
            </a:r>
            <a:r>
              <a:rPr lang="en-US" sz="2000" dirty="0">
                <a:solidFill>
                  <a:schemeClr val="accent4">
                    <a:lumMod val="75000"/>
                  </a:schemeClr>
                </a:solidFill>
              </a:rPr>
              <a:t>datetime format</a:t>
            </a:r>
          </a:p>
          <a:p>
            <a:pPr marL="0" indent="0" algn="just">
              <a:buNone/>
            </a:pPr>
            <a:r>
              <a:rPr lang="en-US" sz="2000" dirty="0">
                <a:solidFill>
                  <a:schemeClr val="accent4">
                    <a:lumMod val="75000"/>
                  </a:schemeClr>
                </a:solidFill>
              </a:rPr>
              <a:t>     </a:t>
            </a:r>
          </a:p>
        </p:txBody>
      </p:sp>
      <p:pic>
        <p:nvPicPr>
          <p:cNvPr id="3" name="Picture 2" descr="A screenshot of a computer code&#10;&#10;Description automatically generated">
            <a:extLst>
              <a:ext uri="{FF2B5EF4-FFF2-40B4-BE49-F238E27FC236}">
                <a16:creationId xmlns:a16="http://schemas.microsoft.com/office/drawing/2014/main" id="{83A2D866-85DA-5CA6-38DD-E001FDF57975}"/>
              </a:ext>
            </a:extLst>
          </p:cNvPr>
          <p:cNvPicPr>
            <a:picLocks noChangeAspect="1"/>
          </p:cNvPicPr>
          <p:nvPr/>
        </p:nvPicPr>
        <p:blipFill>
          <a:blip r:embed="rId2"/>
          <a:stretch>
            <a:fillRect/>
          </a:stretch>
        </p:blipFill>
        <p:spPr>
          <a:xfrm>
            <a:off x="1779058" y="4053707"/>
            <a:ext cx="5975350" cy="1943100"/>
          </a:xfrm>
          <a:prstGeom prst="rect">
            <a:avLst/>
          </a:prstGeom>
        </p:spPr>
      </p:pic>
    </p:spTree>
    <p:extLst>
      <p:ext uri="{BB962C8B-B14F-4D97-AF65-F5344CB8AC3E}">
        <p14:creationId xmlns:p14="http://schemas.microsoft.com/office/powerpoint/2010/main" val="42369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CDF7-0F72-6FEC-64F4-BB843A9AC13E}"/>
              </a:ext>
            </a:extLst>
          </p:cNvPr>
          <p:cNvSpPr>
            <a:spLocks noGrp="1"/>
          </p:cNvSpPr>
          <p:nvPr>
            <p:ph type="title"/>
          </p:nvPr>
        </p:nvSpPr>
        <p:spPr>
          <a:xfrm>
            <a:off x="677334" y="518937"/>
            <a:ext cx="3854528" cy="437504"/>
          </a:xfrm>
        </p:spPr>
        <p:txBody>
          <a:bodyPr>
            <a:normAutofit fontScale="90000"/>
          </a:bodyPr>
          <a:lstStyle/>
          <a:p>
            <a:r>
              <a:rPr lang="en-US" sz="2400" b="1" u="sng" dirty="0">
                <a:solidFill>
                  <a:schemeClr val="accent4">
                    <a:lumMod val="75000"/>
                  </a:schemeClr>
                </a:solidFill>
              </a:rPr>
              <a:t>Stores</a:t>
            </a:r>
            <a:r>
              <a:rPr lang="en-US" dirty="0"/>
              <a:t> </a:t>
            </a:r>
            <a:r>
              <a:rPr lang="en-US" sz="2700" b="1" u="sng" dirty="0">
                <a:solidFill>
                  <a:schemeClr val="accent4">
                    <a:lumMod val="75000"/>
                  </a:schemeClr>
                </a:solidFill>
              </a:rPr>
              <a:t>Data</a:t>
            </a:r>
          </a:p>
        </p:txBody>
      </p:sp>
      <p:pic>
        <p:nvPicPr>
          <p:cNvPr id="6" name="Content Placeholder 5" descr="A screenshot of a computer&#10;&#10;Description automatically generated">
            <a:extLst>
              <a:ext uri="{FF2B5EF4-FFF2-40B4-BE49-F238E27FC236}">
                <a16:creationId xmlns:a16="http://schemas.microsoft.com/office/drawing/2014/main" id="{690E3011-8331-A0E5-4115-544F65F11A3B}"/>
              </a:ext>
            </a:extLst>
          </p:cNvPr>
          <p:cNvPicPr>
            <a:picLocks noGrp="1" noChangeAspect="1"/>
          </p:cNvPicPr>
          <p:nvPr>
            <p:ph idx="1"/>
          </p:nvPr>
        </p:nvPicPr>
        <p:blipFill>
          <a:blip r:embed="rId2"/>
          <a:stretch>
            <a:fillRect/>
          </a:stretch>
        </p:blipFill>
        <p:spPr>
          <a:xfrm>
            <a:off x="5871917" y="1550432"/>
            <a:ext cx="4209256" cy="3263900"/>
          </a:xfrm>
        </p:spPr>
      </p:pic>
      <p:sp>
        <p:nvSpPr>
          <p:cNvPr id="4" name="Text Placeholder 3">
            <a:extLst>
              <a:ext uri="{FF2B5EF4-FFF2-40B4-BE49-F238E27FC236}">
                <a16:creationId xmlns:a16="http://schemas.microsoft.com/office/drawing/2014/main" id="{3253399C-2C6D-B471-AABC-0D80CFD7FFDE}"/>
              </a:ext>
            </a:extLst>
          </p:cNvPr>
          <p:cNvSpPr>
            <a:spLocks noGrp="1"/>
          </p:cNvSpPr>
          <p:nvPr>
            <p:ph type="body" sz="half" idx="2"/>
          </p:nvPr>
        </p:nvSpPr>
        <p:spPr>
          <a:xfrm>
            <a:off x="578068" y="1346200"/>
            <a:ext cx="5009931" cy="4695161"/>
          </a:xfrm>
        </p:spPr>
        <p:txBody>
          <a:bodyPr>
            <a:normAutofit fontScale="92500" lnSpcReduction="10000"/>
          </a:bodyPr>
          <a:lstStyle/>
          <a:p>
            <a:pPr marL="285750" indent="-285750">
              <a:buFont typeface="Wingdings" pitchFamily="2" charset="2"/>
              <a:buChar char="v"/>
            </a:pPr>
            <a:r>
              <a:rPr lang="en-US" sz="2000" dirty="0">
                <a:solidFill>
                  <a:schemeClr val="accent4">
                    <a:lumMod val="75000"/>
                  </a:schemeClr>
                </a:solidFill>
              </a:rPr>
              <a:t>Missing</a:t>
            </a:r>
            <a:r>
              <a:rPr lang="en-US" dirty="0"/>
              <a:t> </a:t>
            </a:r>
            <a:r>
              <a:rPr lang="en-US" sz="1800" dirty="0">
                <a:solidFill>
                  <a:schemeClr val="accent4">
                    <a:lumMod val="75000"/>
                  </a:schemeClr>
                </a:solidFill>
              </a:rPr>
              <a:t>and</a:t>
            </a:r>
            <a:r>
              <a:rPr lang="en-US" dirty="0"/>
              <a:t> </a:t>
            </a:r>
            <a:r>
              <a:rPr lang="en-US" sz="1800" dirty="0">
                <a:solidFill>
                  <a:schemeClr val="accent4">
                    <a:lumMod val="75000"/>
                  </a:schemeClr>
                </a:solidFill>
              </a:rPr>
              <a:t>Duplicate</a:t>
            </a:r>
            <a:r>
              <a:rPr lang="en-US" dirty="0"/>
              <a:t> </a:t>
            </a:r>
            <a:r>
              <a:rPr lang="en-US" sz="1800" dirty="0">
                <a:solidFill>
                  <a:schemeClr val="accent4">
                    <a:lumMod val="75000"/>
                  </a:schemeClr>
                </a:solidFill>
              </a:rPr>
              <a:t>Values</a:t>
            </a:r>
          </a:p>
          <a:p>
            <a:r>
              <a:rPr lang="en-US" sz="1800" dirty="0">
                <a:solidFill>
                  <a:schemeClr val="accent4">
                    <a:lumMod val="75000"/>
                  </a:schemeClr>
                </a:solidFill>
              </a:rPr>
              <a:t>    </a:t>
            </a:r>
            <a:r>
              <a:rPr lang="en-US" sz="1800" dirty="0">
                <a:solidFill>
                  <a:schemeClr val="bg2">
                    <a:lumMod val="10000"/>
                  </a:schemeClr>
                </a:solidFill>
              </a:rPr>
              <a:t>No Duplicates in the dataset</a:t>
            </a:r>
          </a:p>
          <a:p>
            <a:endParaRPr lang="en-US" sz="1800" dirty="0">
              <a:solidFill>
                <a:schemeClr val="bg2">
                  <a:lumMod val="10000"/>
                </a:schemeClr>
              </a:solidFill>
            </a:endParaRPr>
          </a:p>
          <a:p>
            <a:r>
              <a:rPr lang="en-US" sz="1800" dirty="0">
                <a:solidFill>
                  <a:schemeClr val="bg2">
                    <a:lumMod val="10000"/>
                  </a:schemeClr>
                </a:solidFill>
              </a:rPr>
              <a:t>    </a:t>
            </a:r>
            <a:r>
              <a:rPr lang="en-US" sz="1800" b="1" dirty="0">
                <a:solidFill>
                  <a:schemeClr val="accent4">
                    <a:lumMod val="75000"/>
                  </a:schemeClr>
                </a:solidFill>
              </a:rPr>
              <a:t>Missing</a:t>
            </a:r>
            <a:r>
              <a:rPr lang="en-US" sz="1800" dirty="0">
                <a:solidFill>
                  <a:schemeClr val="bg2">
                    <a:lumMod val="10000"/>
                  </a:schemeClr>
                </a:solidFill>
              </a:rPr>
              <a:t> </a:t>
            </a:r>
            <a:r>
              <a:rPr lang="en-US" sz="1800" b="1" dirty="0">
                <a:solidFill>
                  <a:schemeClr val="accent4">
                    <a:lumMod val="75000"/>
                  </a:schemeClr>
                </a:solidFill>
              </a:rPr>
              <a:t>values:</a:t>
            </a:r>
          </a:p>
          <a:p>
            <a:pPr algn="just"/>
            <a:r>
              <a:rPr lang="en-US" sz="1800" dirty="0">
                <a:solidFill>
                  <a:schemeClr val="bg2">
                    <a:lumMod val="10000"/>
                  </a:schemeClr>
                </a:solidFill>
              </a:rPr>
              <a:t>    Since Missing value percentage is quite high</a:t>
            </a:r>
          </a:p>
          <a:p>
            <a:pPr algn="just"/>
            <a:r>
              <a:rPr lang="en-US" sz="1800" dirty="0">
                <a:solidFill>
                  <a:schemeClr val="bg2">
                    <a:lumMod val="10000"/>
                  </a:schemeClr>
                </a:solidFill>
              </a:rPr>
              <a:t>    for ‘Promo Interval’ the column is dropped</a:t>
            </a:r>
          </a:p>
          <a:p>
            <a:pPr algn="just"/>
            <a:r>
              <a:rPr lang="en-US" sz="1800" dirty="0">
                <a:solidFill>
                  <a:schemeClr val="bg2">
                    <a:lumMod val="10000"/>
                  </a:schemeClr>
                </a:solidFill>
              </a:rPr>
              <a:t>    Missing value for competition distance</a:t>
            </a:r>
          </a:p>
          <a:p>
            <a:pPr algn="just"/>
            <a:r>
              <a:rPr lang="en-US" sz="1800" dirty="0">
                <a:solidFill>
                  <a:schemeClr val="bg2">
                    <a:lumMod val="10000"/>
                  </a:schemeClr>
                </a:solidFill>
              </a:rPr>
              <a:t>    replaced with median value</a:t>
            </a:r>
          </a:p>
          <a:p>
            <a:pPr algn="just"/>
            <a:r>
              <a:rPr lang="en-US" sz="1800" dirty="0">
                <a:solidFill>
                  <a:schemeClr val="bg2">
                    <a:lumMod val="10000"/>
                  </a:schemeClr>
                </a:solidFill>
              </a:rPr>
              <a:t>    For other two cases since no additional</a:t>
            </a:r>
          </a:p>
          <a:p>
            <a:pPr algn="just"/>
            <a:r>
              <a:rPr lang="en-US" sz="1800" dirty="0">
                <a:solidFill>
                  <a:schemeClr val="bg2">
                    <a:lumMod val="10000"/>
                  </a:schemeClr>
                </a:solidFill>
              </a:rPr>
              <a:t>    information is available missing value filled </a:t>
            </a:r>
          </a:p>
          <a:p>
            <a:pPr algn="just"/>
            <a:r>
              <a:rPr lang="en-US" sz="1800" dirty="0">
                <a:solidFill>
                  <a:schemeClr val="bg2">
                    <a:lumMod val="10000"/>
                  </a:schemeClr>
                </a:solidFill>
              </a:rPr>
              <a:t>    with 0 by </a:t>
            </a:r>
            <a:r>
              <a:rPr lang="en-US" sz="1800" dirty="0" err="1">
                <a:solidFill>
                  <a:schemeClr val="bg2">
                    <a:lumMod val="10000"/>
                  </a:schemeClr>
                </a:solidFill>
              </a:rPr>
              <a:t>fillna</a:t>
            </a:r>
            <a:r>
              <a:rPr lang="en-US" sz="1800" dirty="0">
                <a:solidFill>
                  <a:schemeClr val="bg2">
                    <a:lumMod val="10000"/>
                  </a:schemeClr>
                </a:solidFill>
              </a:rPr>
              <a:t>() method</a:t>
            </a:r>
          </a:p>
          <a:p>
            <a:pPr algn="just"/>
            <a:r>
              <a:rPr lang="en-US" sz="1800" dirty="0">
                <a:solidFill>
                  <a:schemeClr val="bg2">
                    <a:lumMod val="10000"/>
                  </a:schemeClr>
                </a:solidFill>
              </a:rPr>
              <a:t>    </a:t>
            </a:r>
            <a:endParaRPr lang="en-US" sz="1800" dirty="0">
              <a:solidFill>
                <a:schemeClr val="accent4">
                  <a:lumMod val="75000"/>
                </a:schemeClr>
              </a:solidFill>
            </a:endParaRPr>
          </a:p>
          <a:p>
            <a:r>
              <a:rPr lang="en-US" sz="1800" dirty="0">
                <a:solidFill>
                  <a:schemeClr val="accent4">
                    <a:lumMod val="75000"/>
                  </a:schemeClr>
                </a:solidFill>
              </a:rPr>
              <a:t>     </a:t>
            </a:r>
          </a:p>
        </p:txBody>
      </p:sp>
    </p:spTree>
    <p:extLst>
      <p:ext uri="{BB962C8B-B14F-4D97-AF65-F5344CB8AC3E}">
        <p14:creationId xmlns:p14="http://schemas.microsoft.com/office/powerpoint/2010/main" val="185320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 name="Title 5">
            <a:extLst>
              <a:ext uri="{FF2B5EF4-FFF2-40B4-BE49-F238E27FC236}">
                <a16:creationId xmlns:a16="http://schemas.microsoft.com/office/drawing/2014/main" id="{16D0497A-9679-21DA-6438-BCA3B46556B4}"/>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4">
                    <a:lumMod val="75000"/>
                  </a:schemeClr>
                </a:solidFill>
                <a:latin typeface="+mj-lt"/>
                <a:ea typeface="+mj-ea"/>
                <a:cs typeface="+mj-cs"/>
              </a:rPr>
              <a:t>Exploratory</a:t>
            </a:r>
            <a:r>
              <a:rPr lang="en-US" sz="5400" kern="1200" dirty="0">
                <a:solidFill>
                  <a:schemeClr val="accent1"/>
                </a:solidFill>
                <a:latin typeface="+mj-lt"/>
                <a:ea typeface="+mj-ea"/>
                <a:cs typeface="+mj-cs"/>
              </a:rPr>
              <a:t> </a:t>
            </a:r>
            <a:r>
              <a:rPr lang="en-US" sz="5400" kern="1200" dirty="0">
                <a:solidFill>
                  <a:schemeClr val="accent4">
                    <a:lumMod val="75000"/>
                  </a:schemeClr>
                </a:solidFill>
                <a:latin typeface="+mj-lt"/>
                <a:ea typeface="+mj-ea"/>
                <a:cs typeface="+mj-cs"/>
              </a:rPr>
              <a:t>Data</a:t>
            </a:r>
            <a:r>
              <a:rPr lang="en-US" sz="5400" kern="1200" dirty="0">
                <a:solidFill>
                  <a:schemeClr val="accent1"/>
                </a:solidFill>
                <a:latin typeface="+mj-lt"/>
                <a:ea typeface="+mj-ea"/>
                <a:cs typeface="+mj-cs"/>
              </a:rPr>
              <a:t> </a:t>
            </a:r>
            <a:r>
              <a:rPr lang="en-US" sz="5400" kern="1200" dirty="0">
                <a:solidFill>
                  <a:schemeClr val="accent4">
                    <a:lumMod val="75000"/>
                  </a:schemeClr>
                </a:solidFill>
                <a:latin typeface="+mj-lt"/>
                <a:ea typeface="+mj-ea"/>
                <a:cs typeface="+mj-cs"/>
              </a:rPr>
              <a:t>Analysis</a:t>
            </a:r>
            <a:r>
              <a:rPr lang="en-US" sz="5400" kern="1200" dirty="0">
                <a:solidFill>
                  <a:schemeClr val="accent1"/>
                </a:solidFill>
                <a:latin typeface="+mj-lt"/>
                <a:ea typeface="+mj-ea"/>
                <a:cs typeface="+mj-cs"/>
              </a:rPr>
              <a:t> </a:t>
            </a:r>
            <a:r>
              <a:rPr lang="en-US" sz="5400" kern="1200" dirty="0">
                <a:solidFill>
                  <a:schemeClr val="accent4">
                    <a:lumMod val="75000"/>
                  </a:schemeClr>
                </a:solidFill>
                <a:latin typeface="+mj-lt"/>
                <a:ea typeface="+mj-ea"/>
                <a:cs typeface="+mj-cs"/>
              </a:rPr>
              <a:t>(EDA)</a:t>
            </a:r>
          </a:p>
        </p:txBody>
      </p:sp>
      <p:sp>
        <p:nvSpPr>
          <p:cNvPr id="26" name="Isosceles Triangle 25">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Graphic 10" descr="Research">
            <a:extLst>
              <a:ext uri="{FF2B5EF4-FFF2-40B4-BE49-F238E27FC236}">
                <a16:creationId xmlns:a16="http://schemas.microsoft.com/office/drawing/2014/main" id="{E437BF34-46D0-F77B-095D-0041C7951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7831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D878-9B31-CBDF-3266-CD9C0D376777}"/>
              </a:ext>
            </a:extLst>
          </p:cNvPr>
          <p:cNvSpPr>
            <a:spLocks noGrp="1"/>
          </p:cNvSpPr>
          <p:nvPr>
            <p:ph type="title"/>
          </p:nvPr>
        </p:nvSpPr>
        <p:spPr>
          <a:xfrm>
            <a:off x="677334" y="609600"/>
            <a:ext cx="8596668" cy="838200"/>
          </a:xfrm>
        </p:spPr>
        <p:txBody>
          <a:bodyPr/>
          <a:lstStyle/>
          <a:p>
            <a:r>
              <a:rPr lang="en-US" sz="2400" b="1" dirty="0">
                <a:solidFill>
                  <a:schemeClr val="accent4">
                    <a:lumMod val="75000"/>
                  </a:schemeClr>
                </a:solidFill>
              </a:rPr>
              <a:t>Preparatory</a:t>
            </a:r>
            <a:r>
              <a:rPr lang="en-US" dirty="0"/>
              <a:t> </a:t>
            </a:r>
            <a:r>
              <a:rPr lang="en-US" sz="2400" b="1" dirty="0">
                <a:solidFill>
                  <a:schemeClr val="accent4">
                    <a:lumMod val="75000"/>
                  </a:schemeClr>
                </a:solidFill>
              </a:rPr>
              <a:t>Steps</a:t>
            </a:r>
            <a:r>
              <a:rPr lang="en-US" dirty="0"/>
              <a:t>  </a:t>
            </a:r>
          </a:p>
        </p:txBody>
      </p:sp>
      <p:sp>
        <p:nvSpPr>
          <p:cNvPr id="3" name="Content Placeholder 2">
            <a:extLst>
              <a:ext uri="{FF2B5EF4-FFF2-40B4-BE49-F238E27FC236}">
                <a16:creationId xmlns:a16="http://schemas.microsoft.com/office/drawing/2014/main" id="{E04342AD-6314-C90D-A8C0-50D29B9C04A7}"/>
              </a:ext>
            </a:extLst>
          </p:cNvPr>
          <p:cNvSpPr>
            <a:spLocks noGrp="1"/>
          </p:cNvSpPr>
          <p:nvPr>
            <p:ph idx="1"/>
          </p:nvPr>
        </p:nvSpPr>
        <p:spPr>
          <a:xfrm>
            <a:off x="677334" y="1614489"/>
            <a:ext cx="8596668" cy="3880773"/>
          </a:xfrm>
        </p:spPr>
        <p:txBody>
          <a:bodyPr/>
          <a:lstStyle/>
          <a:p>
            <a:endParaRPr lang="en-US" dirty="0"/>
          </a:p>
          <a:p>
            <a:r>
              <a:rPr lang="en-US" dirty="0"/>
              <a:t>Joining Sales and Stores datasets</a:t>
            </a:r>
          </a:p>
          <a:p>
            <a:endParaRPr lang="en-US" dirty="0"/>
          </a:p>
          <a:p>
            <a:r>
              <a:rPr lang="en-US" dirty="0"/>
              <a:t>Selecting only those data where stores are open or sales not equal to zero</a:t>
            </a:r>
          </a:p>
          <a:p>
            <a:endParaRPr lang="en-US" dirty="0"/>
          </a:p>
          <a:p>
            <a:r>
              <a:rPr lang="en-US" dirty="0"/>
              <a:t>Shape of new data set:</a:t>
            </a:r>
          </a:p>
          <a:p>
            <a:pPr marL="0" indent="0">
              <a:buNone/>
            </a:pPr>
            <a:r>
              <a:rPr lang="en-US" dirty="0"/>
              <a:t>          844392 rows and 21 columns</a:t>
            </a:r>
          </a:p>
          <a:p>
            <a:endParaRPr lang="en-US" dirty="0"/>
          </a:p>
        </p:txBody>
      </p:sp>
    </p:spTree>
    <p:extLst>
      <p:ext uri="{BB962C8B-B14F-4D97-AF65-F5344CB8AC3E}">
        <p14:creationId xmlns:p14="http://schemas.microsoft.com/office/powerpoint/2010/main" val="28840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24D2-7EA0-9E21-4A20-7EE2502C6BE3}"/>
              </a:ext>
            </a:extLst>
          </p:cNvPr>
          <p:cNvSpPr>
            <a:spLocks noGrp="1"/>
          </p:cNvSpPr>
          <p:nvPr>
            <p:ph type="title"/>
          </p:nvPr>
        </p:nvSpPr>
        <p:spPr>
          <a:xfrm>
            <a:off x="677334" y="609600"/>
            <a:ext cx="8596668" cy="711200"/>
          </a:xfrm>
        </p:spPr>
        <p:txBody>
          <a:bodyPr/>
          <a:lstStyle/>
          <a:p>
            <a:r>
              <a:rPr lang="en-US" sz="2400" dirty="0">
                <a:solidFill>
                  <a:schemeClr val="accent4">
                    <a:lumMod val="75000"/>
                  </a:schemeClr>
                </a:solidFill>
              </a:rPr>
              <a:t>Visualization</a:t>
            </a:r>
            <a:r>
              <a:rPr lang="en-US" dirty="0"/>
              <a:t> </a:t>
            </a:r>
            <a:r>
              <a:rPr lang="en-US" sz="2400" dirty="0">
                <a:solidFill>
                  <a:schemeClr val="accent4">
                    <a:lumMod val="75000"/>
                  </a:schemeClr>
                </a:solidFill>
              </a:rPr>
              <a:t>and</a:t>
            </a:r>
            <a:r>
              <a:rPr lang="en-US" dirty="0"/>
              <a:t> </a:t>
            </a:r>
            <a:r>
              <a:rPr lang="en-US" sz="2400" dirty="0">
                <a:solidFill>
                  <a:schemeClr val="accent4">
                    <a:lumMod val="75000"/>
                  </a:schemeClr>
                </a:solidFill>
              </a:rPr>
              <a:t>Analysis</a:t>
            </a:r>
            <a:r>
              <a:rPr lang="en-US" dirty="0"/>
              <a:t> </a:t>
            </a:r>
            <a:r>
              <a:rPr lang="en-US" sz="2400" dirty="0">
                <a:solidFill>
                  <a:schemeClr val="accent4">
                    <a:lumMod val="75000"/>
                  </a:schemeClr>
                </a:solidFill>
              </a:rPr>
              <a:t>of</a:t>
            </a:r>
            <a:r>
              <a:rPr lang="en-US" dirty="0"/>
              <a:t> </a:t>
            </a:r>
            <a:r>
              <a:rPr lang="en-US" sz="2400" dirty="0">
                <a:solidFill>
                  <a:schemeClr val="accent4">
                    <a:lumMod val="75000"/>
                  </a:schemeClr>
                </a:solidFill>
              </a:rPr>
              <a:t>Independent</a:t>
            </a:r>
            <a:r>
              <a:rPr lang="en-US" dirty="0"/>
              <a:t> </a:t>
            </a:r>
            <a:r>
              <a:rPr lang="en-US" sz="2400" dirty="0">
                <a:solidFill>
                  <a:schemeClr val="accent4">
                    <a:lumMod val="75000"/>
                  </a:schemeClr>
                </a:solidFill>
              </a:rPr>
              <a:t>Variables</a:t>
            </a:r>
          </a:p>
        </p:txBody>
      </p:sp>
      <p:sp>
        <p:nvSpPr>
          <p:cNvPr id="3" name="Content Placeholder 2">
            <a:extLst>
              <a:ext uri="{FF2B5EF4-FFF2-40B4-BE49-F238E27FC236}">
                <a16:creationId xmlns:a16="http://schemas.microsoft.com/office/drawing/2014/main" id="{A186EBB1-DAA0-9986-197D-05E76A246341}"/>
              </a:ext>
            </a:extLst>
          </p:cNvPr>
          <p:cNvSpPr>
            <a:spLocks noGrp="1"/>
          </p:cNvSpPr>
          <p:nvPr>
            <p:ph idx="1"/>
          </p:nvPr>
        </p:nvSpPr>
        <p:spPr>
          <a:xfrm>
            <a:off x="677334" y="1562100"/>
            <a:ext cx="8596668" cy="4597399"/>
          </a:xfrm>
        </p:spPr>
        <p:txBody>
          <a:bodyPr/>
          <a:lstStyle/>
          <a:p>
            <a:r>
              <a:rPr lang="en-US" sz="2000" dirty="0">
                <a:solidFill>
                  <a:schemeClr val="accent4">
                    <a:lumMod val="75000"/>
                  </a:schemeClr>
                </a:solidFill>
              </a:rPr>
              <a:t>Store</a:t>
            </a:r>
            <a:r>
              <a:rPr lang="en-US" dirty="0"/>
              <a:t> </a:t>
            </a:r>
            <a:r>
              <a:rPr lang="en-US" sz="2000" dirty="0">
                <a:solidFill>
                  <a:schemeClr val="accent4">
                    <a:lumMod val="75000"/>
                  </a:schemeClr>
                </a:solidFill>
              </a:rPr>
              <a:t>Type</a:t>
            </a:r>
            <a:r>
              <a:rPr lang="en-US" dirty="0"/>
              <a:t> </a:t>
            </a:r>
            <a:r>
              <a:rPr lang="en-US" sz="2000" dirty="0">
                <a:solidFill>
                  <a:schemeClr val="accent4">
                    <a:lumMod val="75000"/>
                  </a:schemeClr>
                </a:solidFill>
              </a:rPr>
              <a:t>and</a:t>
            </a:r>
            <a:r>
              <a:rPr lang="en-US" dirty="0"/>
              <a:t> </a:t>
            </a:r>
            <a:r>
              <a:rPr lang="en-US" sz="2000" dirty="0">
                <a:solidFill>
                  <a:schemeClr val="accent4">
                    <a:lumMod val="75000"/>
                  </a:schemeClr>
                </a:solidFill>
              </a:rPr>
              <a:t>Assortment</a:t>
            </a:r>
            <a:r>
              <a:rPr lang="en-US" dirty="0"/>
              <a:t> </a:t>
            </a:r>
            <a:r>
              <a:rPr lang="en-US" sz="2000" dirty="0">
                <a:solidFill>
                  <a:schemeClr val="accent4">
                    <a:lumMod val="75000"/>
                  </a:schemeClr>
                </a:solidFill>
              </a:rPr>
              <a:t>vs</a:t>
            </a:r>
            <a:r>
              <a:rPr lang="en-US" dirty="0"/>
              <a:t> </a:t>
            </a:r>
            <a:r>
              <a:rPr lang="en-US" sz="2000" dirty="0">
                <a:solidFill>
                  <a:schemeClr val="accent4">
                    <a:lumMod val="75000"/>
                  </a:schemeClr>
                </a:solidFill>
              </a:rPr>
              <a:t>Sales</a:t>
            </a:r>
          </a:p>
          <a:p>
            <a:pPr marL="0" indent="0">
              <a:buNone/>
            </a:pPr>
            <a:endParaRPr lang="en-US" sz="2000" dirty="0">
              <a:solidFill>
                <a:schemeClr val="accent4">
                  <a:lumMod val="75000"/>
                </a:schemeClr>
              </a:solidFill>
            </a:endParaRPr>
          </a:p>
        </p:txBody>
      </p:sp>
      <p:pic>
        <p:nvPicPr>
          <p:cNvPr id="5" name="Picture 4" descr="A graph with blue and orange bars&#10;&#10;Description automatically generated">
            <a:extLst>
              <a:ext uri="{FF2B5EF4-FFF2-40B4-BE49-F238E27FC236}">
                <a16:creationId xmlns:a16="http://schemas.microsoft.com/office/drawing/2014/main" id="{76DB3CBF-D610-B1AE-0948-C80D05A3FABC}"/>
              </a:ext>
            </a:extLst>
          </p:cNvPr>
          <p:cNvPicPr>
            <a:picLocks noChangeAspect="1"/>
          </p:cNvPicPr>
          <p:nvPr/>
        </p:nvPicPr>
        <p:blipFill>
          <a:blip r:embed="rId2"/>
          <a:stretch>
            <a:fillRect/>
          </a:stretch>
        </p:blipFill>
        <p:spPr>
          <a:xfrm>
            <a:off x="473518" y="2273300"/>
            <a:ext cx="9004300" cy="2832100"/>
          </a:xfrm>
          <a:prstGeom prst="rect">
            <a:avLst/>
          </a:prstGeom>
        </p:spPr>
      </p:pic>
      <p:sp>
        <p:nvSpPr>
          <p:cNvPr id="6" name="TextBox 5">
            <a:extLst>
              <a:ext uri="{FF2B5EF4-FFF2-40B4-BE49-F238E27FC236}">
                <a16:creationId xmlns:a16="http://schemas.microsoft.com/office/drawing/2014/main" id="{6852A5F4-ED08-24F7-DF70-3A0B5528E705}"/>
              </a:ext>
            </a:extLst>
          </p:cNvPr>
          <p:cNvSpPr txBox="1"/>
          <p:nvPr/>
        </p:nvSpPr>
        <p:spPr>
          <a:xfrm>
            <a:off x="677334" y="5263117"/>
            <a:ext cx="82607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Store type a has maximum and b has minimum sales</a:t>
            </a:r>
          </a:p>
          <a:p>
            <a:pPr marL="285750" indent="-285750">
              <a:buFont typeface="Arial" panose="020B0604020202020204" pitchFamily="34" charset="0"/>
              <a:buChar char="•"/>
            </a:pPr>
            <a:r>
              <a:rPr lang="en-US" dirty="0"/>
              <a:t>Assortment type a has maximum sales as compared to other two types</a:t>
            </a:r>
          </a:p>
          <a:p>
            <a:pPr marL="285750" indent="-285750">
              <a:buFont typeface="Arial" panose="020B0604020202020204" pitchFamily="34" charset="0"/>
              <a:buChar char="•"/>
            </a:pPr>
            <a:r>
              <a:rPr lang="en-US" dirty="0"/>
              <a:t>Assortment type b is sold only by store type b</a:t>
            </a:r>
          </a:p>
        </p:txBody>
      </p:sp>
    </p:spTree>
    <p:extLst>
      <p:ext uri="{BB962C8B-B14F-4D97-AF65-F5344CB8AC3E}">
        <p14:creationId xmlns:p14="http://schemas.microsoft.com/office/powerpoint/2010/main" val="717644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508</TotalTime>
  <Words>860</Words>
  <Application>Microsoft Macintosh PowerPoint</Application>
  <PresentationFormat>Widescreen</PresentationFormat>
  <Paragraphs>114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Trebuchet MS</vt:lpstr>
      <vt:lpstr>Wingdings</vt:lpstr>
      <vt:lpstr>Wingdings 3</vt:lpstr>
      <vt:lpstr>Facet</vt:lpstr>
      <vt:lpstr>Retail Sales Prediction May Placement Project</vt:lpstr>
      <vt:lpstr>Contents</vt:lpstr>
      <vt:lpstr>Problem Statement</vt:lpstr>
      <vt:lpstr>Basic Investigation of datasets</vt:lpstr>
      <vt:lpstr>Data Cleaning</vt:lpstr>
      <vt:lpstr>Stores Data</vt:lpstr>
      <vt:lpstr>Exploratory Data Analysis (EDA)</vt:lpstr>
      <vt:lpstr>Preparatory Steps  </vt:lpstr>
      <vt:lpstr>Visualization and Analysis of Independent Variables</vt:lpstr>
      <vt:lpstr>State Holiday vs Total Sales</vt:lpstr>
      <vt:lpstr>Impact of School Holiday and Promo on Sales</vt:lpstr>
      <vt:lpstr>Day of week vs Promo and Sales</vt:lpstr>
      <vt:lpstr>Month of Year vs Total Sales</vt:lpstr>
      <vt:lpstr>Week of Year vs Sales</vt:lpstr>
      <vt:lpstr>PowerPoint Presentation</vt:lpstr>
      <vt:lpstr>Competition Distance vs Sales</vt:lpstr>
      <vt:lpstr>Top 5 stores in terms of Average Sales</vt:lpstr>
      <vt:lpstr>Distribution of continuous numerical features</vt:lpstr>
      <vt:lpstr>Visualizing Outliers</vt:lpstr>
      <vt:lpstr>Box Plots After Outlier Treatment</vt:lpstr>
      <vt:lpstr>Correlation Matrix</vt:lpstr>
      <vt:lpstr>EDA Summary</vt:lpstr>
      <vt:lpstr>Data Preprocessing</vt:lpstr>
      <vt:lpstr>Model Building</vt:lpstr>
      <vt:lpstr>Actual and Predicted Sales for Test data</vt:lpstr>
      <vt:lpstr>Visualizing Actual Vs Predicted Sales for test data for each variable</vt:lpstr>
      <vt:lpstr>Regression Plot</vt:lpstr>
      <vt:lpstr>Evaluating The Model</vt:lpstr>
      <vt:lpstr>Regression Model Summary</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Hari</dc:creator>
  <cp:lastModifiedBy>Arun Hari</cp:lastModifiedBy>
  <cp:revision>9</cp:revision>
  <dcterms:created xsi:type="dcterms:W3CDTF">2024-06-15T16:14:05Z</dcterms:created>
  <dcterms:modified xsi:type="dcterms:W3CDTF">2024-06-16T02:33:04Z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2024-06-15T17:03:38Z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7d3c94a2-943c-4f5c-80af-6d4ed239cee3</vt:lpwstr>
  </property>
  <property fmtid="{D5CDD505-2E9C-101B-9397-08002B2CF9AE}" pid="8" name="MSIP_Label_a0819fa7-4367-4500-ba88-dd630d977609_ContentBits">
    <vt:lpwstr>0</vt:lpwstr>
  </property>
</Properties>
</file>