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65" r:id="rId3"/>
    <p:sldId id="266" r:id="rId4"/>
    <p:sldId id="267" r:id="rId5"/>
    <p:sldId id="268"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a124bbeda28052f0" providerId="LiveId" clId="{40A337FC-158D-4E40-8156-1F10385AD705}"/>
    <pc:docChg chg="custSel delSld modSld">
      <pc:chgData name="" userId="a124bbeda28052f0" providerId="LiveId" clId="{40A337FC-158D-4E40-8156-1F10385AD705}" dt="2023-05-22T13:50:58.280" v="335" actId="20577"/>
      <pc:docMkLst>
        <pc:docMk/>
      </pc:docMkLst>
      <pc:sldChg chg="modSp">
        <pc:chgData name="" userId="a124bbeda28052f0" providerId="LiveId" clId="{40A337FC-158D-4E40-8156-1F10385AD705}" dt="2023-05-22T13:39:19.045" v="189" actId="20577"/>
        <pc:sldMkLst>
          <pc:docMk/>
          <pc:sldMk cId="983694673" sldId="260"/>
        </pc:sldMkLst>
        <pc:spChg chg="mod">
          <ac:chgData name="" userId="a124bbeda28052f0" providerId="LiveId" clId="{40A337FC-158D-4E40-8156-1F10385AD705}" dt="2023-05-22T13:39:19.045" v="189" actId="20577"/>
          <ac:spMkLst>
            <pc:docMk/>
            <pc:sldMk cId="983694673" sldId="260"/>
            <ac:spMk id="3" creationId="{11468F61-0594-4CC5-B9BB-64F4EF1B763B}"/>
          </ac:spMkLst>
        </pc:spChg>
      </pc:sldChg>
      <pc:sldChg chg="del">
        <pc:chgData name="" userId="a124bbeda28052f0" providerId="LiveId" clId="{40A337FC-158D-4E40-8156-1F10385AD705}" dt="2023-05-22T12:31:56.543" v="12" actId="2696"/>
        <pc:sldMkLst>
          <pc:docMk/>
          <pc:sldMk cId="4047504605" sldId="262"/>
        </pc:sldMkLst>
      </pc:sldChg>
      <pc:sldChg chg="del">
        <pc:chgData name="" userId="a124bbeda28052f0" providerId="LiveId" clId="{40A337FC-158D-4E40-8156-1F10385AD705}" dt="2023-05-22T12:31:56.504" v="11" actId="2696"/>
        <pc:sldMkLst>
          <pc:docMk/>
          <pc:sldMk cId="2248917100" sldId="263"/>
        </pc:sldMkLst>
      </pc:sldChg>
      <pc:sldChg chg="del">
        <pc:chgData name="" userId="a124bbeda28052f0" providerId="LiveId" clId="{40A337FC-158D-4E40-8156-1F10385AD705}" dt="2023-05-22T12:31:56.483" v="10" actId="2696"/>
        <pc:sldMkLst>
          <pc:docMk/>
          <pc:sldMk cId="560386740" sldId="264"/>
        </pc:sldMkLst>
      </pc:sldChg>
      <pc:sldChg chg="modSp">
        <pc:chgData name="" userId="a124bbeda28052f0" providerId="LiveId" clId="{40A337FC-158D-4E40-8156-1F10385AD705}" dt="2023-05-22T12:29:19.345" v="9" actId="20577"/>
        <pc:sldMkLst>
          <pc:docMk/>
          <pc:sldMk cId="2621356450" sldId="266"/>
        </pc:sldMkLst>
        <pc:spChg chg="mod">
          <ac:chgData name="" userId="a124bbeda28052f0" providerId="LiveId" clId="{40A337FC-158D-4E40-8156-1F10385AD705}" dt="2023-05-22T12:29:19.345" v="9" actId="20577"/>
          <ac:spMkLst>
            <pc:docMk/>
            <pc:sldMk cId="2621356450" sldId="266"/>
            <ac:spMk id="6" creationId="{70292E6A-3398-43D5-954F-66EAA4793B22}"/>
          </ac:spMkLst>
        </pc:spChg>
      </pc:sldChg>
      <pc:sldChg chg="modSp">
        <pc:chgData name="" userId="a124bbeda28052f0" providerId="LiveId" clId="{40A337FC-158D-4E40-8156-1F10385AD705}" dt="2023-05-22T13:50:58.280" v="335" actId="20577"/>
        <pc:sldMkLst>
          <pc:docMk/>
          <pc:sldMk cId="1939313931" sldId="269"/>
        </pc:sldMkLst>
        <pc:spChg chg="mod">
          <ac:chgData name="" userId="a124bbeda28052f0" providerId="LiveId" clId="{40A337FC-158D-4E40-8156-1F10385AD705}" dt="2023-05-22T13:50:58.280" v="335" actId="20577"/>
          <ac:spMkLst>
            <pc:docMk/>
            <pc:sldMk cId="1939313931" sldId="269"/>
            <ac:spMk id="3" creationId="{E4D02A31-33C1-43FC-BAD6-AC4E642E6D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E4509-26DA-4ED7-B6A5-6896260D9D9F}" type="datetimeFigureOut">
              <a:rPr lang="en-IN" smtClean="0"/>
              <a:t>06-06-2024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8F21F-7641-4680-A265-BA4A44C20F0C}" type="slidenum">
              <a:rPr lang="en-IN" smtClean="0"/>
              <a:t>‹#›</a:t>
            </a:fld>
            <a:endParaRPr lang="en-IN"/>
          </a:p>
        </p:txBody>
      </p:sp>
    </p:spTree>
    <p:extLst>
      <p:ext uri="{BB962C8B-B14F-4D97-AF65-F5344CB8AC3E}">
        <p14:creationId xmlns:p14="http://schemas.microsoft.com/office/powerpoint/2010/main" val="16693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1786CBB-F42D-45E8-88E5-F76DF3E7678D}"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255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20CED6-0C89-4F78-9680-2139595E6206}"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122571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3206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7670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2560498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32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065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3811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958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263890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20CED6-0C89-4F78-9680-2139595E6206}" type="datetimeFigureOut">
              <a:rPr lang="en-IN" smtClean="0"/>
              <a:t>06-06-2024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786CBB-F42D-45E8-88E5-F76DF3E7678D}"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983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20CED6-0C89-4F78-9680-2139595E6206}"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427479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0CED6-0C89-4F78-9680-2139595E6206}" type="datetimeFigureOut">
              <a:rPr lang="en-IN" smtClean="0"/>
              <a:t>06-06-2024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786CBB-F42D-45E8-88E5-F76DF3E7678D}"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06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20CED6-0C89-4F78-9680-2139595E6206}" type="datetimeFigureOut">
              <a:rPr lang="en-IN" smtClean="0"/>
              <a:t>06-06-2024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786CBB-F42D-45E8-88E5-F76DF3E7678D}"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47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0CED6-0C89-4F78-9680-2139595E6206}" type="datetimeFigureOut">
              <a:rPr lang="en-IN" smtClean="0"/>
              <a:t>06-06-2024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37231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20CED6-0C89-4F78-9680-2139595E6206}"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86CBB-F42D-45E8-88E5-F76DF3E7678D}"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29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20CED6-0C89-4F78-9680-2139595E6206}" type="datetimeFigureOut">
              <a:rPr lang="en-IN" smtClean="0"/>
              <a:t>06-06-2024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786CBB-F42D-45E8-88E5-F76DF3E7678D}" type="slidenum">
              <a:rPr lang="en-IN" smtClean="0"/>
              <a:t>‹#›</a:t>
            </a:fld>
            <a:endParaRPr lang="en-IN"/>
          </a:p>
        </p:txBody>
      </p:sp>
    </p:spTree>
    <p:extLst>
      <p:ext uri="{BB962C8B-B14F-4D97-AF65-F5344CB8AC3E}">
        <p14:creationId xmlns:p14="http://schemas.microsoft.com/office/powerpoint/2010/main" val="2980320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20CED6-0C89-4F78-9680-2139595E6206}" type="datetimeFigureOut">
              <a:rPr lang="en-IN" smtClean="0"/>
              <a:t>06-06-2024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786CBB-F42D-45E8-88E5-F76DF3E7678D}" type="slidenum">
              <a:rPr lang="en-IN" smtClean="0"/>
              <a:t>‹#›</a:t>
            </a:fld>
            <a:endParaRPr lang="en-IN"/>
          </a:p>
        </p:txBody>
      </p:sp>
    </p:spTree>
    <p:extLst>
      <p:ext uri="{BB962C8B-B14F-4D97-AF65-F5344CB8AC3E}">
        <p14:creationId xmlns:p14="http://schemas.microsoft.com/office/powerpoint/2010/main" val="31239587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ashishsom@learnbay.c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5B26-386D-4623-8139-406C636B2198}"/>
              </a:ext>
            </a:extLst>
          </p:cNvPr>
          <p:cNvSpPr>
            <a:spLocks noGrp="1"/>
          </p:cNvSpPr>
          <p:nvPr>
            <p:ph type="ctrTitle"/>
          </p:nvPr>
        </p:nvSpPr>
        <p:spPr>
          <a:xfrm>
            <a:off x="2328421" y="1570384"/>
            <a:ext cx="7707984" cy="2733260"/>
          </a:xfrm>
        </p:spPr>
        <p:txBody>
          <a:bodyPr>
            <a:normAutofit/>
          </a:bodyPr>
          <a:lstStyle/>
          <a:p>
            <a:r>
              <a:rPr lang="en-US"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Retail Sales Prediction</a:t>
            </a:r>
            <a:br>
              <a:rPr lang="en-US"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br>
            <a:r>
              <a:rPr lang="en-US"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a:t>
            </a:r>
            <a:r>
              <a:rPr lang="en-US" sz="40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May Placement Project)</a:t>
            </a:r>
            <a:endParaRPr lang="en-IN" dirty="0"/>
          </a:p>
        </p:txBody>
      </p:sp>
      <p:sp>
        <p:nvSpPr>
          <p:cNvPr id="3" name="Subtitle 2">
            <a:extLst>
              <a:ext uri="{FF2B5EF4-FFF2-40B4-BE49-F238E27FC236}">
                <a16:creationId xmlns:a16="http://schemas.microsoft.com/office/drawing/2014/main" id="{8F22AA69-7BC4-4BF9-8CB1-343377C7928F}"/>
              </a:ext>
            </a:extLst>
          </p:cNvPr>
          <p:cNvSpPr>
            <a:spLocks noGrp="1"/>
          </p:cNvSpPr>
          <p:nvPr>
            <p:ph type="subTitle" idx="1"/>
          </p:nvPr>
        </p:nvSpPr>
        <p:spPr>
          <a:xfrm>
            <a:off x="1806805" y="5006632"/>
            <a:ext cx="9144000" cy="1655762"/>
          </a:xfrm>
        </p:spPr>
        <p:txBody>
          <a:bodyPr/>
          <a:lstStyle/>
          <a:p>
            <a:r>
              <a:rPr lang="en-US" dirty="0">
                <a:ln w="0"/>
                <a:solidFill>
                  <a:srgbClr val="FF0000"/>
                </a:solidFill>
                <a:effectLst>
                  <a:outerShdw blurRad="38100" dist="25400" dir="5400000" algn="ctr" rotWithShape="0">
                    <a:srgbClr val="6E747A">
                      <a:alpha val="43000"/>
                    </a:srgbClr>
                  </a:outerShdw>
                </a:effectLst>
                <a:latin typeface="Arial Black" panose="020B0A04020102020204" pitchFamily="34" charset="0"/>
              </a:rPr>
              <a:t>Date:06-06-2024</a:t>
            </a:r>
            <a:endParaRPr lang="en-IN" dirty="0"/>
          </a:p>
        </p:txBody>
      </p:sp>
    </p:spTree>
    <p:extLst>
      <p:ext uri="{BB962C8B-B14F-4D97-AF65-F5344CB8AC3E}">
        <p14:creationId xmlns:p14="http://schemas.microsoft.com/office/powerpoint/2010/main" val="883717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IN" dirty="0"/>
              <a:t>Selection of feedback</a:t>
            </a:r>
            <a:endParaRPr dirty="0"/>
          </a:p>
        </p:txBody>
      </p:sp>
      <p:sp>
        <p:nvSpPr>
          <p:cNvPr id="188" name="Google Shape;188;p27"/>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fontScale="77500" lnSpcReduction="20000"/>
          </a:bodyPr>
          <a:lstStyle/>
          <a:p>
            <a:pPr marL="457200" lvl="0" indent="-360045" algn="l" rtl="0">
              <a:lnSpc>
                <a:spcPct val="100000"/>
              </a:lnSpc>
              <a:spcBef>
                <a:spcPts val="360"/>
              </a:spcBef>
              <a:spcAft>
                <a:spcPts val="0"/>
              </a:spcAft>
              <a:buSzPct val="111290"/>
              <a:buChar char="•"/>
            </a:pPr>
            <a:r>
              <a:rPr lang="en-IN" dirty="0"/>
              <a:t>Selection of candidates will be based on their </a:t>
            </a:r>
            <a:r>
              <a:rPr lang="en-IN" b="1" dirty="0"/>
              <a:t>approach to building a model,  presentation skills(Storytelling skills), and subject knowledge points(a mock round)(Questions related to ML and Python.)</a:t>
            </a:r>
            <a:endParaRPr b="1" dirty="0"/>
          </a:p>
          <a:p>
            <a:pPr marL="457200" lvl="0" indent="-360045" algn="l" rtl="0">
              <a:lnSpc>
                <a:spcPct val="100000"/>
              </a:lnSpc>
              <a:spcBef>
                <a:spcPts val="360"/>
              </a:spcBef>
              <a:spcAft>
                <a:spcPts val="0"/>
              </a:spcAft>
              <a:buSzPct val="111290"/>
              <a:buChar char="•"/>
            </a:pPr>
            <a:r>
              <a:rPr lang="en-IN" b="1" dirty="0"/>
              <a:t>Note: you need to score 80% to clear this round.</a:t>
            </a:r>
            <a:endParaRPr dirty="0"/>
          </a:p>
          <a:p>
            <a:pPr marL="457200" lvl="0" indent="-360045" algn="l" rtl="0">
              <a:lnSpc>
                <a:spcPct val="100000"/>
              </a:lnSpc>
              <a:spcBef>
                <a:spcPts val="360"/>
              </a:spcBef>
              <a:spcAft>
                <a:spcPts val="0"/>
              </a:spcAft>
              <a:buSzPct val="111290"/>
              <a:buChar char="•"/>
            </a:pPr>
            <a:r>
              <a:rPr lang="en-IN" dirty="0"/>
              <a:t>Once the presentation is done every candidate will get their feedback during the session and outcome and score via mail with the status of whether they are selected or not.</a:t>
            </a:r>
            <a:endParaRPr dirty="0"/>
          </a:p>
          <a:p>
            <a:pPr marL="457200" lvl="0" indent="-360045" algn="l" rtl="0">
              <a:lnSpc>
                <a:spcPct val="100000"/>
              </a:lnSpc>
              <a:spcBef>
                <a:spcPts val="360"/>
              </a:spcBef>
              <a:spcAft>
                <a:spcPts val="0"/>
              </a:spcAft>
              <a:buSzPct val="111290"/>
              <a:buChar char="•"/>
            </a:pPr>
            <a:r>
              <a:rPr lang="en-IN" dirty="0"/>
              <a:t>Selected candidates’ data will be shared with the placement team for 1 on 1 resume session.</a:t>
            </a:r>
            <a:endParaRPr dirty="0"/>
          </a:p>
          <a:p>
            <a:pPr marL="457200" lvl="0" indent="-360045" algn="l" rtl="0">
              <a:lnSpc>
                <a:spcPct val="100000"/>
              </a:lnSpc>
              <a:spcBef>
                <a:spcPts val="360"/>
              </a:spcBef>
              <a:spcAft>
                <a:spcPts val="0"/>
              </a:spcAft>
              <a:buSzPct val="111290"/>
              <a:buChar char="•"/>
            </a:pPr>
            <a:r>
              <a:rPr lang="en-IN" dirty="0"/>
              <a:t>Candidates who are not selected in this process will be carried forward to the next project.</a:t>
            </a:r>
            <a:endParaRPr dirty="0"/>
          </a:p>
          <a:p>
            <a:pPr marL="457200" lvl="0" indent="-360045" algn="l" rtl="0">
              <a:lnSpc>
                <a:spcPct val="100000"/>
              </a:lnSpc>
              <a:spcBef>
                <a:spcPts val="360"/>
              </a:spcBef>
              <a:spcAft>
                <a:spcPts val="0"/>
              </a:spcAft>
              <a:buSzPct val="111290"/>
              <a:buChar char="•"/>
            </a:pPr>
            <a:r>
              <a:rPr lang="en-IN" dirty="0"/>
              <a:t>Kindly do not book multiple slots, if found it shall considered as cancelled. If any change in the slot date and time kindly inform or cancel the previous slot.</a:t>
            </a:r>
            <a:endParaRPr dirty="0"/>
          </a:p>
          <a:p>
            <a:pPr marL="457200" lvl="0" indent="-360045" algn="l" rtl="0">
              <a:lnSpc>
                <a:spcPct val="100000"/>
              </a:lnSpc>
              <a:spcBef>
                <a:spcPts val="360"/>
              </a:spcBef>
              <a:spcAft>
                <a:spcPts val="0"/>
              </a:spcAft>
              <a:buSzPct val="111290"/>
              <a:buChar char="•"/>
            </a:pPr>
            <a:r>
              <a:rPr lang="en-IN" dirty="0"/>
              <a:t>If you are absent or unable to present on the day of the presentation, in that case getting another will be subject to availability.</a:t>
            </a:r>
            <a:endParaRPr dirty="0"/>
          </a:p>
          <a:p>
            <a:pPr marL="457200" lvl="0" indent="-228600" algn="l" rtl="0">
              <a:lnSpc>
                <a:spcPct val="100000"/>
              </a:lnSpc>
              <a:spcBef>
                <a:spcPts val="360"/>
              </a:spcBef>
              <a:spcAft>
                <a:spcPts val="0"/>
              </a:spcAft>
              <a:buSzPct val="11129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D56E9-BB9D-4819-A633-C357DD28CE05}"/>
              </a:ext>
            </a:extLst>
          </p:cNvPr>
          <p:cNvSpPr>
            <a:spLocks noGrp="1"/>
          </p:cNvSpPr>
          <p:nvPr>
            <p:ph idx="1"/>
          </p:nvPr>
        </p:nvSpPr>
        <p:spPr/>
        <p:txBody>
          <a:bodyPr>
            <a:normAutofit lnSpcReduction="10000"/>
          </a:bodyPr>
          <a:lstStyle/>
          <a:p>
            <a:r>
              <a:rPr lang="en-US" dirty="0"/>
              <a:t>XYZ operates over 3,000 drug stores in 7 countries. XYZ store managers are currently tasked with predicting their daily sales up to six weeks in advance. Store sales are influenced by many factors, including promotions, competition, school, and state holidays, seasonality, and locality. With thousands of individual managers predicting sales based on their unique circumstances, the accuracy of results can be quite varied.</a:t>
            </a:r>
            <a:endParaRPr lang="en-IN" dirty="0"/>
          </a:p>
          <a:p>
            <a:r>
              <a:rPr lang="en-US" dirty="0"/>
              <a:t>You are provided with historical sales data for 1,115 XYZ stores. The task is to forecast the "Sales" column for the test set. Note that some stores in the dataset were temporarily closed for refurbishment.</a:t>
            </a:r>
            <a:endParaRPr lang="en-IN" dirty="0"/>
          </a:p>
        </p:txBody>
      </p:sp>
      <p:sp>
        <p:nvSpPr>
          <p:cNvPr id="4" name="Rectangle 3">
            <a:extLst>
              <a:ext uri="{FF2B5EF4-FFF2-40B4-BE49-F238E27FC236}">
                <a16:creationId xmlns:a16="http://schemas.microsoft.com/office/drawing/2014/main" id="{4DA6B5BB-2568-4FC8-B074-A06BB43A8B07}"/>
              </a:ext>
            </a:extLst>
          </p:cNvPr>
          <p:cNvSpPr/>
          <p:nvPr/>
        </p:nvSpPr>
        <p:spPr>
          <a:xfrm>
            <a:off x="2528288" y="705151"/>
            <a:ext cx="7493654"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Problem Statement</a:t>
            </a:r>
            <a:endParaRPr lang="en-US" sz="5400" b="0" cap="none" spc="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endParaRPr>
          </a:p>
        </p:txBody>
      </p:sp>
    </p:spTree>
    <p:extLst>
      <p:ext uri="{BB962C8B-B14F-4D97-AF65-F5344CB8AC3E}">
        <p14:creationId xmlns:p14="http://schemas.microsoft.com/office/powerpoint/2010/main" val="41837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292E6A-3398-43D5-954F-66EAA4793B22}"/>
              </a:ext>
            </a:extLst>
          </p:cNvPr>
          <p:cNvSpPr>
            <a:spLocks noGrp="1"/>
          </p:cNvSpPr>
          <p:nvPr>
            <p:ph idx="1"/>
          </p:nvPr>
        </p:nvSpPr>
        <p:spPr>
          <a:xfrm>
            <a:off x="1376163" y="976552"/>
            <a:ext cx="10162243" cy="5495825"/>
          </a:xfrm>
        </p:spPr>
        <p:txBody>
          <a:bodyPr>
            <a:normAutofit/>
          </a:bodyPr>
          <a:lstStyle/>
          <a:p>
            <a:pPr lvl="0"/>
            <a:r>
              <a:rPr lang="en-US" b="1" dirty="0"/>
              <a:t>Id - </a:t>
            </a:r>
            <a:r>
              <a:rPr lang="en-US" dirty="0"/>
              <a:t>an Id that represents a (Store, Date) duple within the set</a:t>
            </a:r>
            <a:endParaRPr lang="en-IN" dirty="0"/>
          </a:p>
          <a:p>
            <a:pPr lvl="0"/>
            <a:r>
              <a:rPr lang="en-US" b="1" dirty="0"/>
              <a:t>Store - </a:t>
            </a:r>
            <a:r>
              <a:rPr lang="en-US" dirty="0"/>
              <a:t>a unique Id for each store</a:t>
            </a:r>
            <a:endParaRPr lang="en-IN" dirty="0"/>
          </a:p>
          <a:p>
            <a:pPr lvl="0"/>
            <a:r>
              <a:rPr lang="en-US" b="1" dirty="0"/>
              <a:t>Sales - </a:t>
            </a:r>
            <a:r>
              <a:rPr lang="en-US" dirty="0"/>
              <a:t>the turnover for any given day (Dependent Variable)</a:t>
            </a:r>
            <a:endParaRPr lang="en-IN" dirty="0"/>
          </a:p>
          <a:p>
            <a:pPr lvl="0"/>
            <a:r>
              <a:rPr lang="en-US" b="1" dirty="0"/>
              <a:t>Customers - </a:t>
            </a:r>
            <a:r>
              <a:rPr lang="en-US" dirty="0"/>
              <a:t>the number of customers on a given day</a:t>
            </a:r>
            <a:endParaRPr lang="en-IN" dirty="0"/>
          </a:p>
          <a:p>
            <a:pPr lvl="0"/>
            <a:r>
              <a:rPr lang="en-US" b="1" dirty="0"/>
              <a:t>Open - </a:t>
            </a:r>
            <a:r>
              <a:rPr lang="en-US" dirty="0"/>
              <a:t>an indicator for whether the store was open: 0 = closed, 1 = open</a:t>
            </a:r>
            <a:endParaRPr lang="en-IN" dirty="0"/>
          </a:p>
          <a:p>
            <a:pPr lvl="0"/>
            <a:r>
              <a:rPr lang="en-US" b="1" dirty="0"/>
              <a:t>State Holiday - </a:t>
            </a:r>
            <a:r>
              <a:rPr lang="en-US" dirty="0"/>
              <a:t>indicates a state holiday. Normally all stores, with few exceptions, are closed on state holidays. Note that all schools are closed on public holidays and weekends. a = public holiday, b = Easter holiday, c = Christmas, 0 = None</a:t>
            </a:r>
            <a:endParaRPr lang="en-IN" dirty="0"/>
          </a:p>
          <a:p>
            <a:pPr lvl="0"/>
            <a:r>
              <a:rPr lang="en-US" b="1" dirty="0"/>
              <a:t>School Holiday - </a:t>
            </a:r>
            <a:r>
              <a:rPr lang="en-US" dirty="0"/>
              <a:t>indicates if the (Store) was affected by the closure of public schools</a:t>
            </a:r>
            <a:endParaRPr lang="en-IN" dirty="0"/>
          </a:p>
          <a:p>
            <a:pPr lvl="0"/>
            <a:r>
              <a:rPr lang="en-US" b="1" dirty="0"/>
              <a:t>Store Type - </a:t>
            </a:r>
            <a:r>
              <a:rPr lang="en-US" dirty="0"/>
              <a:t>differentiates between 4 different store models: a, b, c, d</a:t>
            </a:r>
            <a:endParaRPr lang="en-IN" dirty="0"/>
          </a:p>
          <a:p>
            <a:endParaRPr lang="en-IN" dirty="0"/>
          </a:p>
        </p:txBody>
      </p:sp>
      <p:sp>
        <p:nvSpPr>
          <p:cNvPr id="7" name="TextBox 6">
            <a:extLst>
              <a:ext uri="{FF2B5EF4-FFF2-40B4-BE49-F238E27FC236}">
                <a16:creationId xmlns:a16="http://schemas.microsoft.com/office/drawing/2014/main" id="{993AB962-1090-4025-9E0D-8AF134FD2785}"/>
              </a:ext>
            </a:extLst>
          </p:cNvPr>
          <p:cNvSpPr txBox="1"/>
          <p:nvPr/>
        </p:nvSpPr>
        <p:spPr>
          <a:xfrm>
            <a:off x="1027521" y="31680"/>
            <a:ext cx="10510885" cy="707886"/>
          </a:xfrm>
          <a:prstGeom prst="rect">
            <a:avLst/>
          </a:prstGeom>
          <a:noFill/>
        </p:spPr>
        <p:txBody>
          <a:bodyPr wrap="square" rtlCol="0">
            <a:spAutoFit/>
          </a:bodyPr>
          <a:lstStyle/>
          <a:p>
            <a:pPr algn="ctr"/>
            <a:r>
              <a:rPr lang="en-GB" sz="4000" b="1" dirty="0"/>
              <a:t>Data Dictionary-1</a:t>
            </a:r>
            <a:endParaRPr lang="en-IN" sz="4000" b="1" dirty="0"/>
          </a:p>
        </p:txBody>
      </p:sp>
    </p:spTree>
    <p:extLst>
      <p:ext uri="{BB962C8B-B14F-4D97-AF65-F5344CB8AC3E}">
        <p14:creationId xmlns:p14="http://schemas.microsoft.com/office/powerpoint/2010/main" val="26213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5066-49FA-4F50-B776-DFE53E7E42C9}"/>
              </a:ext>
            </a:extLst>
          </p:cNvPr>
          <p:cNvSpPr>
            <a:spLocks noGrp="1"/>
          </p:cNvSpPr>
          <p:nvPr>
            <p:ph type="title"/>
          </p:nvPr>
        </p:nvSpPr>
        <p:spPr>
          <a:xfrm>
            <a:off x="838200" y="0"/>
            <a:ext cx="10515600" cy="841506"/>
          </a:xfrm>
        </p:spPr>
        <p:txBody>
          <a:bodyPr/>
          <a:lstStyle/>
          <a:p>
            <a:pPr algn="ctr"/>
            <a:r>
              <a:rPr lang="en-GB" b="1" dirty="0"/>
              <a:t>Data Dictionary- 2</a:t>
            </a:r>
            <a:endParaRPr lang="en-IN" b="1" dirty="0"/>
          </a:p>
        </p:txBody>
      </p:sp>
      <p:sp>
        <p:nvSpPr>
          <p:cNvPr id="3" name="Content Placeholder 2">
            <a:extLst>
              <a:ext uri="{FF2B5EF4-FFF2-40B4-BE49-F238E27FC236}">
                <a16:creationId xmlns:a16="http://schemas.microsoft.com/office/drawing/2014/main" id="{F490D4CB-5142-4A48-8DFF-5CB1F9FA48AA}"/>
              </a:ext>
            </a:extLst>
          </p:cNvPr>
          <p:cNvSpPr>
            <a:spLocks noGrp="1"/>
          </p:cNvSpPr>
          <p:nvPr>
            <p:ph idx="1"/>
          </p:nvPr>
        </p:nvSpPr>
        <p:spPr>
          <a:xfrm>
            <a:off x="706224" y="728384"/>
            <a:ext cx="10983012" cy="5538247"/>
          </a:xfrm>
        </p:spPr>
        <p:txBody>
          <a:bodyPr>
            <a:normAutofit fontScale="92500" lnSpcReduction="10000"/>
          </a:bodyPr>
          <a:lstStyle/>
          <a:p>
            <a:pPr lvl="0"/>
            <a:r>
              <a:rPr lang="en-US" b="1" dirty="0"/>
              <a:t>Assortment </a:t>
            </a:r>
            <a:r>
              <a:rPr lang="en-US" dirty="0"/>
              <a:t>- describes an assortment level: a = basic, b = extra, c = extended. An assortment strategy in retailing involves the number and type of products that stores display for purchase by consumers.</a:t>
            </a:r>
            <a:endParaRPr lang="en-IN" dirty="0"/>
          </a:p>
          <a:p>
            <a:pPr lvl="0"/>
            <a:r>
              <a:rPr lang="en-US" b="1" dirty="0"/>
              <a:t>Competition Distance </a:t>
            </a:r>
            <a:r>
              <a:rPr lang="en-US" dirty="0"/>
              <a:t>– the distance in meters to the nearest competitor store</a:t>
            </a:r>
            <a:endParaRPr lang="en-IN" dirty="0"/>
          </a:p>
          <a:p>
            <a:pPr lvl="0"/>
            <a:r>
              <a:rPr lang="en-US" b="1" dirty="0"/>
              <a:t>Competition Open Since[Month/Year] </a:t>
            </a:r>
            <a:r>
              <a:rPr lang="en-US" dirty="0"/>
              <a:t>- gives the approximate year and month of the time the nearest competitor was opened</a:t>
            </a:r>
            <a:endParaRPr lang="en-IN" dirty="0"/>
          </a:p>
          <a:p>
            <a:pPr lvl="0"/>
            <a:r>
              <a:rPr lang="en-US" b="1" dirty="0"/>
              <a:t>Promo </a:t>
            </a:r>
            <a:r>
              <a:rPr lang="en-US" dirty="0"/>
              <a:t>- indicates whether a store is running a promo on that day</a:t>
            </a:r>
            <a:endParaRPr lang="en-IN" dirty="0"/>
          </a:p>
          <a:p>
            <a:pPr lvl="0"/>
            <a:r>
              <a:rPr lang="en-US" b="1" dirty="0"/>
              <a:t>Promo2 </a:t>
            </a:r>
            <a:r>
              <a:rPr lang="en-US" dirty="0"/>
              <a:t>- Promo2 is a continuing and consecutive promotion for some stores: 0</a:t>
            </a:r>
            <a:endParaRPr lang="en-IN" dirty="0"/>
          </a:p>
          <a:p>
            <a:r>
              <a:rPr lang="en-US" dirty="0"/>
              <a:t>= store is not participating, 1 = store is participating</a:t>
            </a:r>
            <a:endParaRPr lang="en-IN" dirty="0"/>
          </a:p>
          <a:p>
            <a:pPr lvl="0"/>
            <a:r>
              <a:rPr lang="en-US" b="1" dirty="0"/>
              <a:t>Promo2  Since[Year/Week] - </a:t>
            </a:r>
            <a:r>
              <a:rPr lang="en-US" dirty="0"/>
              <a:t>describes the year and calendar week when the store started participating in Promo2</a:t>
            </a:r>
            <a:endParaRPr lang="en-IN" dirty="0"/>
          </a:p>
          <a:p>
            <a:pPr lvl="0"/>
            <a:r>
              <a:rPr lang="en-US" b="1" dirty="0"/>
              <a:t>Promo Interval </a:t>
            </a:r>
            <a:r>
              <a:rPr lang="en-US" dirty="0"/>
              <a:t>- describes the consecutive intervals Promo2 is started, naming the months the promotion is started anew. E.g. "Feb, May, Aug, Nov" means each round starts in February, May, August, and November of any given year for that store.</a:t>
            </a:r>
            <a:endParaRPr lang="en-IN" dirty="0"/>
          </a:p>
          <a:p>
            <a:endParaRPr lang="en-IN" dirty="0"/>
          </a:p>
        </p:txBody>
      </p:sp>
    </p:spTree>
    <p:extLst>
      <p:ext uri="{BB962C8B-B14F-4D97-AF65-F5344CB8AC3E}">
        <p14:creationId xmlns:p14="http://schemas.microsoft.com/office/powerpoint/2010/main" val="143558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CF06-0B09-4C0F-A3CB-C5333250D512}"/>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961F760A-C8E0-4077-8F57-B89063A68060}"/>
              </a:ext>
            </a:extLst>
          </p:cNvPr>
          <p:cNvSpPr>
            <a:spLocks noGrp="1"/>
          </p:cNvSpPr>
          <p:nvPr>
            <p:ph idx="1"/>
          </p:nvPr>
        </p:nvSpPr>
        <p:spPr/>
        <p:txBody>
          <a:bodyPr>
            <a:normAutofit fontScale="92500" lnSpcReduction="20000"/>
          </a:bodyPr>
          <a:lstStyle/>
          <a:p>
            <a:r>
              <a:rPr lang="en-US" dirty="0"/>
              <a:t>The interest in a product continues to change occasionally. No business can work on its monetary growth without precisely assessing client interest and future demand for items.</a:t>
            </a:r>
            <a:endParaRPr lang="en-IN" dirty="0"/>
          </a:p>
          <a:p>
            <a:r>
              <a:rPr lang="en-US" dirty="0"/>
              <a:t>Sales forecasting refers to the process of estimating demand for or sales of a particular product over a specific period.</a:t>
            </a:r>
            <a:endParaRPr lang="en-IN" dirty="0"/>
          </a:p>
          <a:p>
            <a:r>
              <a:rPr lang="en-US" dirty="0"/>
              <a:t>For a good sales forecast, it is also extremely important to get a good dataset. Forecasts heavily depend on the records, trends, and patterns observed for sales of a particular store. The variations could be due to several reasons.</a:t>
            </a:r>
            <a:endParaRPr lang="en-IN" dirty="0"/>
          </a:p>
          <a:p>
            <a:r>
              <a:rPr lang="en-US" dirty="0"/>
              <a:t>Talking from a business’s point of view, these sales forecasts are done consistently to improve</a:t>
            </a:r>
            <a:endParaRPr lang="en-IN" dirty="0"/>
          </a:p>
          <a:p>
            <a:endParaRPr lang="en-IN" dirty="0"/>
          </a:p>
        </p:txBody>
      </p:sp>
    </p:spTree>
    <p:extLst>
      <p:ext uri="{BB962C8B-B14F-4D97-AF65-F5344CB8AC3E}">
        <p14:creationId xmlns:p14="http://schemas.microsoft.com/office/powerpoint/2010/main" val="120968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F8B8-3742-4286-9CBD-7B12AC59B4BB}"/>
              </a:ext>
            </a:extLst>
          </p:cNvPr>
          <p:cNvSpPr>
            <a:spLocks noGrp="1"/>
          </p:cNvSpPr>
          <p:nvPr>
            <p:ph type="title"/>
          </p:nvPr>
        </p:nvSpPr>
        <p:spPr>
          <a:xfrm>
            <a:off x="1295402" y="246841"/>
            <a:ext cx="9601196" cy="1303867"/>
          </a:xfrm>
        </p:spPr>
        <p:txBody>
          <a:bodyPr/>
          <a:lstStyle/>
          <a:p>
            <a:r>
              <a:rPr lang="en-GB" dirty="0"/>
              <a:t>Data 1</a:t>
            </a:r>
            <a:endParaRPr lang="en-IN" dirty="0"/>
          </a:p>
        </p:txBody>
      </p:sp>
      <p:graphicFrame>
        <p:nvGraphicFramePr>
          <p:cNvPr id="7" name="Content Placeholder 6">
            <a:extLst>
              <a:ext uri="{FF2B5EF4-FFF2-40B4-BE49-F238E27FC236}">
                <a16:creationId xmlns:a16="http://schemas.microsoft.com/office/drawing/2014/main" id="{995A2833-0D12-4643-8883-5324403B3A23}"/>
              </a:ext>
            </a:extLst>
          </p:cNvPr>
          <p:cNvGraphicFramePr>
            <a:graphicFrameLocks noGrp="1"/>
          </p:cNvGraphicFramePr>
          <p:nvPr>
            <p:ph idx="1"/>
            <p:extLst>
              <p:ext uri="{D42A27DB-BD31-4B8C-83A1-F6EECF244321}">
                <p14:modId xmlns:p14="http://schemas.microsoft.com/office/powerpoint/2010/main" val="3599115815"/>
              </p:ext>
            </p:extLst>
          </p:nvPr>
        </p:nvGraphicFramePr>
        <p:xfrm>
          <a:off x="1395167" y="1310327"/>
          <a:ext cx="9601195" cy="4384352"/>
        </p:xfrm>
        <a:graphic>
          <a:graphicData uri="http://schemas.openxmlformats.org/drawingml/2006/table">
            <a:tbl>
              <a:tblPr/>
              <a:tblGrid>
                <a:gridCol w="934802">
                  <a:extLst>
                    <a:ext uri="{9D8B030D-6E8A-4147-A177-3AD203B41FA5}">
                      <a16:colId xmlns:a16="http://schemas.microsoft.com/office/drawing/2014/main" val="1704459939"/>
                    </a:ext>
                  </a:extLst>
                </a:gridCol>
                <a:gridCol w="1129552">
                  <a:extLst>
                    <a:ext uri="{9D8B030D-6E8A-4147-A177-3AD203B41FA5}">
                      <a16:colId xmlns:a16="http://schemas.microsoft.com/office/drawing/2014/main" val="3665766679"/>
                    </a:ext>
                  </a:extLst>
                </a:gridCol>
                <a:gridCol w="1090602">
                  <a:extLst>
                    <a:ext uri="{9D8B030D-6E8A-4147-A177-3AD203B41FA5}">
                      <a16:colId xmlns:a16="http://schemas.microsoft.com/office/drawing/2014/main" val="2182550784"/>
                    </a:ext>
                  </a:extLst>
                </a:gridCol>
                <a:gridCol w="934802">
                  <a:extLst>
                    <a:ext uri="{9D8B030D-6E8A-4147-A177-3AD203B41FA5}">
                      <a16:colId xmlns:a16="http://schemas.microsoft.com/office/drawing/2014/main" val="2401742492"/>
                    </a:ext>
                  </a:extLst>
                </a:gridCol>
                <a:gridCol w="1012702">
                  <a:extLst>
                    <a:ext uri="{9D8B030D-6E8A-4147-A177-3AD203B41FA5}">
                      <a16:colId xmlns:a16="http://schemas.microsoft.com/office/drawing/2014/main" val="2287103116"/>
                    </a:ext>
                  </a:extLst>
                </a:gridCol>
                <a:gridCol w="934802">
                  <a:extLst>
                    <a:ext uri="{9D8B030D-6E8A-4147-A177-3AD203B41FA5}">
                      <a16:colId xmlns:a16="http://schemas.microsoft.com/office/drawing/2014/main" val="376453026"/>
                    </a:ext>
                  </a:extLst>
                </a:gridCol>
                <a:gridCol w="934802">
                  <a:extLst>
                    <a:ext uri="{9D8B030D-6E8A-4147-A177-3AD203B41FA5}">
                      <a16:colId xmlns:a16="http://schemas.microsoft.com/office/drawing/2014/main" val="3784593803"/>
                    </a:ext>
                  </a:extLst>
                </a:gridCol>
                <a:gridCol w="1324303">
                  <a:extLst>
                    <a:ext uri="{9D8B030D-6E8A-4147-A177-3AD203B41FA5}">
                      <a16:colId xmlns:a16="http://schemas.microsoft.com/office/drawing/2014/main" val="2165870715"/>
                    </a:ext>
                  </a:extLst>
                </a:gridCol>
                <a:gridCol w="1304828">
                  <a:extLst>
                    <a:ext uri="{9D8B030D-6E8A-4147-A177-3AD203B41FA5}">
                      <a16:colId xmlns:a16="http://schemas.microsoft.com/office/drawing/2014/main" val="2418498430"/>
                    </a:ext>
                  </a:extLst>
                </a:gridCol>
              </a:tblGrid>
              <a:tr h="587594">
                <a:tc>
                  <a:txBody>
                    <a:bodyPr/>
                    <a:lstStyle/>
                    <a:p>
                      <a:pPr algn="ctr" fontAlgn="ctr"/>
                      <a:r>
                        <a:rPr lang="en-IN" sz="1100" b="1" i="0" u="none" strike="noStrike">
                          <a:solidFill>
                            <a:srgbClr val="000000"/>
                          </a:solidFill>
                          <a:effectLst/>
                          <a:latin typeface="Calibri" panose="020F0502020204030204" pitchFamily="34" charset="0"/>
                        </a:rPr>
                        <a:t>Store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DayOfWeek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Date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Sales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Customers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Open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Promo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a:solidFill>
                            <a:srgbClr val="000000"/>
                          </a:solidFill>
                          <a:effectLst/>
                          <a:latin typeface="Calibri" panose="020F0502020204030204" pitchFamily="34" charset="0"/>
                        </a:rPr>
                        <a:t>StateHoliday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100" b="1" i="0" u="none" strike="noStrike" dirty="0" err="1">
                          <a:solidFill>
                            <a:srgbClr val="000000"/>
                          </a:solidFill>
                          <a:effectLst/>
                          <a:latin typeface="Calibri" panose="020F0502020204030204" pitchFamily="34" charset="0"/>
                        </a:rPr>
                        <a:t>SchoolHoliday</a:t>
                      </a:r>
                      <a:endParaRPr lang="en-IN" sz="11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657776494"/>
                  </a:ext>
                </a:extLst>
              </a:tr>
              <a:tr h="271197">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5263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8580337"/>
                  </a:ext>
                </a:extLst>
              </a:tr>
              <a:tr h="271197">
                <a:tc>
                  <a:txBody>
                    <a:bodyPr/>
                    <a:lstStyle/>
                    <a:p>
                      <a:pPr algn="r" fontAlgn="b"/>
                      <a:r>
                        <a:rPr lang="en-IN"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5416072"/>
                  </a:ext>
                </a:extLst>
              </a:tr>
              <a:tr h="271197">
                <a:tc>
                  <a:txBody>
                    <a:bodyPr/>
                    <a:lstStyle/>
                    <a:p>
                      <a:pPr algn="r" fontAlgn="b"/>
                      <a:r>
                        <a:rPr lang="en-IN"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8314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5880752"/>
                  </a:ext>
                </a:extLst>
              </a:tr>
              <a:tr h="271197">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13995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588365"/>
                  </a:ext>
                </a:extLst>
              </a:tr>
              <a:tr h="271197">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4822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9738108"/>
                  </a:ext>
                </a:extLst>
              </a:tr>
              <a:tr h="271197">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5651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050563"/>
                  </a:ext>
                </a:extLst>
              </a:tr>
              <a:tr h="271197">
                <a:tc>
                  <a:txBody>
                    <a:bodyPr/>
                    <a:lstStyle/>
                    <a:p>
                      <a:pPr algn="r" fontAlgn="b"/>
                      <a:r>
                        <a:rPr lang="en-IN"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15344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625434"/>
                  </a:ext>
                </a:extLst>
              </a:tr>
              <a:tr h="271197">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8492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371048"/>
                  </a:ext>
                </a:extLst>
              </a:tr>
              <a:tr h="271197">
                <a:tc>
                  <a:txBody>
                    <a:bodyPr/>
                    <a:lstStyle/>
                    <a:p>
                      <a:pPr algn="r" fontAlgn="b"/>
                      <a:r>
                        <a:rPr lang="en-IN" sz="1100" b="0" i="0" u="none" strike="noStrike">
                          <a:solidFill>
                            <a:srgbClr val="000000"/>
                          </a:solidFill>
                          <a:effectLst/>
                          <a:latin typeface="Calibri" panose="020F0502020204030204" pitchFamily="34" charset="0"/>
                        </a:rPr>
                        <a:t>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8565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9845053"/>
                  </a:ext>
                </a:extLst>
              </a:tr>
              <a:tr h="271197">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681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4496553"/>
                  </a:ext>
                </a:extLst>
              </a:tr>
              <a:tr h="271197">
                <a:tc>
                  <a:txBody>
                    <a:bodyPr/>
                    <a:lstStyle/>
                    <a:p>
                      <a:pPr algn="r" fontAlgn="b"/>
                      <a:r>
                        <a:rPr lang="en-IN" sz="1100" b="0" i="0" u="none" strike="noStrike">
                          <a:solidFill>
                            <a:srgbClr val="000000"/>
                          </a:solidFill>
                          <a:effectLst/>
                          <a:latin typeface="Calibri" panose="020F0502020204030204" pitchFamily="34" charset="0"/>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10457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0308335"/>
                  </a:ext>
                </a:extLst>
              </a:tr>
              <a:tr h="271197">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7520966"/>
                  </a:ext>
                </a:extLst>
              </a:tr>
              <a:tr h="271197">
                <a:tc>
                  <a:txBody>
                    <a:bodyPr/>
                    <a:lstStyle/>
                    <a:p>
                      <a:pPr algn="r" fontAlgn="b"/>
                      <a:r>
                        <a:rPr lang="en-IN" sz="1100" b="0" i="0" u="none" strike="noStrike">
                          <a:solidFill>
                            <a:srgbClr val="000000"/>
                          </a:solidFill>
                          <a:effectLst/>
                          <a:latin typeface="Calibri" panose="020F0502020204030204" pitchFamily="34" charset="0"/>
                        </a:rPr>
                        <a:t>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8821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4211840"/>
                  </a:ext>
                </a:extLst>
              </a:tr>
              <a:tr h="271197">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31-07-2015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731400"/>
                  </a:ext>
                </a:extLst>
              </a:tr>
            </a:tbl>
          </a:graphicData>
        </a:graphic>
      </p:graphicFrame>
    </p:spTree>
    <p:extLst>
      <p:ext uri="{BB962C8B-B14F-4D97-AF65-F5344CB8AC3E}">
        <p14:creationId xmlns:p14="http://schemas.microsoft.com/office/powerpoint/2010/main" val="1680085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4C6A-74B8-49ED-9703-5B4BBDDEF54F}"/>
              </a:ext>
            </a:extLst>
          </p:cNvPr>
          <p:cNvSpPr>
            <a:spLocks noGrp="1"/>
          </p:cNvSpPr>
          <p:nvPr>
            <p:ph type="title"/>
          </p:nvPr>
        </p:nvSpPr>
        <p:spPr>
          <a:xfrm>
            <a:off x="1295402" y="218561"/>
            <a:ext cx="9601196" cy="1303867"/>
          </a:xfrm>
        </p:spPr>
        <p:txBody>
          <a:bodyPr/>
          <a:lstStyle/>
          <a:p>
            <a:r>
              <a:rPr lang="en-GB" dirty="0"/>
              <a:t>Data 2</a:t>
            </a:r>
            <a:endParaRPr lang="en-IN" dirty="0"/>
          </a:p>
        </p:txBody>
      </p:sp>
      <p:graphicFrame>
        <p:nvGraphicFramePr>
          <p:cNvPr id="7" name="Content Placeholder 6">
            <a:extLst>
              <a:ext uri="{FF2B5EF4-FFF2-40B4-BE49-F238E27FC236}">
                <a16:creationId xmlns:a16="http://schemas.microsoft.com/office/drawing/2014/main" id="{E2A8C49E-5035-4010-9949-00D99EAFCF92}"/>
              </a:ext>
            </a:extLst>
          </p:cNvPr>
          <p:cNvGraphicFramePr>
            <a:graphicFrameLocks noGrp="1"/>
          </p:cNvGraphicFramePr>
          <p:nvPr>
            <p:ph idx="1"/>
            <p:extLst>
              <p:ext uri="{D42A27DB-BD31-4B8C-83A1-F6EECF244321}">
                <p14:modId xmlns:p14="http://schemas.microsoft.com/office/powerpoint/2010/main" val="2331586667"/>
              </p:ext>
            </p:extLst>
          </p:nvPr>
        </p:nvGraphicFramePr>
        <p:xfrm>
          <a:off x="1451729" y="1282046"/>
          <a:ext cx="9539925" cy="4527300"/>
        </p:xfrm>
        <a:graphic>
          <a:graphicData uri="http://schemas.openxmlformats.org/drawingml/2006/table">
            <a:tbl>
              <a:tblPr/>
              <a:tblGrid>
                <a:gridCol w="523833">
                  <a:extLst>
                    <a:ext uri="{9D8B030D-6E8A-4147-A177-3AD203B41FA5}">
                      <a16:colId xmlns:a16="http://schemas.microsoft.com/office/drawing/2014/main" val="4086569642"/>
                    </a:ext>
                  </a:extLst>
                </a:gridCol>
                <a:gridCol w="707882">
                  <a:extLst>
                    <a:ext uri="{9D8B030D-6E8A-4147-A177-3AD203B41FA5}">
                      <a16:colId xmlns:a16="http://schemas.microsoft.com/office/drawing/2014/main" val="1185613699"/>
                    </a:ext>
                  </a:extLst>
                </a:gridCol>
                <a:gridCol w="792827">
                  <a:extLst>
                    <a:ext uri="{9D8B030D-6E8A-4147-A177-3AD203B41FA5}">
                      <a16:colId xmlns:a16="http://schemas.microsoft.com/office/drawing/2014/main" val="2834974179"/>
                    </a:ext>
                  </a:extLst>
                </a:gridCol>
                <a:gridCol w="778670">
                  <a:extLst>
                    <a:ext uri="{9D8B030D-6E8A-4147-A177-3AD203B41FA5}">
                      <a16:colId xmlns:a16="http://schemas.microsoft.com/office/drawing/2014/main" val="3168021446"/>
                    </a:ext>
                  </a:extLst>
                </a:gridCol>
                <a:gridCol w="920247">
                  <a:extLst>
                    <a:ext uri="{9D8B030D-6E8A-4147-A177-3AD203B41FA5}">
                      <a16:colId xmlns:a16="http://schemas.microsoft.com/office/drawing/2014/main" val="1017713260"/>
                    </a:ext>
                  </a:extLst>
                </a:gridCol>
                <a:gridCol w="991035">
                  <a:extLst>
                    <a:ext uri="{9D8B030D-6E8A-4147-A177-3AD203B41FA5}">
                      <a16:colId xmlns:a16="http://schemas.microsoft.com/office/drawing/2014/main" val="55396854"/>
                    </a:ext>
                  </a:extLst>
                </a:gridCol>
                <a:gridCol w="679566">
                  <a:extLst>
                    <a:ext uri="{9D8B030D-6E8A-4147-A177-3AD203B41FA5}">
                      <a16:colId xmlns:a16="http://schemas.microsoft.com/office/drawing/2014/main" val="43941789"/>
                    </a:ext>
                  </a:extLst>
                </a:gridCol>
                <a:gridCol w="920247">
                  <a:extLst>
                    <a:ext uri="{9D8B030D-6E8A-4147-A177-3AD203B41FA5}">
                      <a16:colId xmlns:a16="http://schemas.microsoft.com/office/drawing/2014/main" val="2376134123"/>
                    </a:ext>
                  </a:extLst>
                </a:gridCol>
                <a:gridCol w="736198">
                  <a:extLst>
                    <a:ext uri="{9D8B030D-6E8A-4147-A177-3AD203B41FA5}">
                      <a16:colId xmlns:a16="http://schemas.microsoft.com/office/drawing/2014/main" val="1182420086"/>
                    </a:ext>
                  </a:extLst>
                </a:gridCol>
                <a:gridCol w="2489420">
                  <a:extLst>
                    <a:ext uri="{9D8B030D-6E8A-4147-A177-3AD203B41FA5}">
                      <a16:colId xmlns:a16="http://schemas.microsoft.com/office/drawing/2014/main" val="3914608217"/>
                    </a:ext>
                  </a:extLst>
                </a:gridCol>
              </a:tblGrid>
              <a:tr h="679095">
                <a:tc>
                  <a:txBody>
                    <a:bodyPr/>
                    <a:lstStyle/>
                    <a:p>
                      <a:pPr algn="ctr" fontAlgn="ctr"/>
                      <a:r>
                        <a:rPr lang="en-IN" sz="1200" b="1" i="0" u="none" strike="noStrike" dirty="0">
                          <a:solidFill>
                            <a:srgbClr val="000000"/>
                          </a:solidFill>
                          <a:effectLst/>
                          <a:latin typeface="Calibri" panose="020F0502020204030204" pitchFamily="34" charset="0"/>
                        </a:rPr>
                        <a:t>Store</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StoreType</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Assortment</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CompetitionDistance</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CompetitionOpenSinceMonth</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CompetitionOpenSinceYear</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Promo2</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Promo2SinceWeek</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Promo2SinceYear</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IN" sz="1200" b="1" i="0" u="none" strike="noStrike">
                          <a:solidFill>
                            <a:srgbClr val="000000"/>
                          </a:solidFill>
                          <a:effectLst/>
                          <a:latin typeface="Calibri" panose="020F0502020204030204" pitchFamily="34" charset="0"/>
                        </a:rPr>
                        <a:t>PromoInterval</a:t>
                      </a:r>
                    </a:p>
                  </a:txBody>
                  <a:tcPr marL="6912" marR="6912" marT="691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310562610"/>
                  </a:ext>
                </a:extLst>
              </a:tr>
              <a:tr h="226365">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1270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2008</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2280095"/>
                  </a:ext>
                </a:extLst>
              </a:tr>
              <a:tr h="226365">
                <a:tc>
                  <a:txBody>
                    <a:bodyPr/>
                    <a:lstStyle/>
                    <a:p>
                      <a:pPr algn="r" fontAlgn="b"/>
                      <a:r>
                        <a:rPr lang="en-IN" sz="1200" b="1" i="0" u="none" strike="noStrike">
                          <a:solidFill>
                            <a:srgbClr val="000000"/>
                          </a:solidFill>
                          <a:effectLst/>
                          <a:latin typeface="Calibri" panose="020F0502020204030204" pitchFamily="34" charset="0"/>
                        </a:rPr>
                        <a:t>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570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2007</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Jan,Apr,Jul,Oct</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3320558"/>
                  </a:ext>
                </a:extLst>
              </a:tr>
              <a:tr h="226365">
                <a:tc>
                  <a:txBody>
                    <a:bodyPr/>
                    <a:lstStyle/>
                    <a:p>
                      <a:pPr algn="r" fontAlgn="b"/>
                      <a:r>
                        <a:rPr lang="en-IN" sz="1200" b="1" i="0" u="none" strike="noStrike">
                          <a:solidFill>
                            <a:srgbClr val="000000"/>
                          </a:solidFill>
                          <a:effectLst/>
                          <a:latin typeface="Calibri" panose="020F0502020204030204" pitchFamily="34" charset="0"/>
                        </a:rPr>
                        <a:t>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14130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2006</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Jan,Apr,Jul,Oct</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3398394"/>
                  </a:ext>
                </a:extLst>
              </a:tr>
              <a:tr h="226365">
                <a:tc>
                  <a:txBody>
                    <a:bodyPr/>
                    <a:lstStyle/>
                    <a:p>
                      <a:pPr algn="r" fontAlgn="b"/>
                      <a:r>
                        <a:rPr lang="en-IN" sz="1200" b="1" i="0" u="none" strike="noStrike">
                          <a:solidFill>
                            <a:srgbClr val="000000"/>
                          </a:solidFill>
                          <a:effectLst/>
                          <a:latin typeface="Calibri" panose="020F0502020204030204" pitchFamily="34" charset="0"/>
                        </a:rPr>
                        <a:t>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620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067499"/>
                  </a:ext>
                </a:extLst>
              </a:tr>
              <a:tr h="226365">
                <a:tc>
                  <a:txBody>
                    <a:bodyPr/>
                    <a:lstStyle/>
                    <a:p>
                      <a:pPr algn="r" fontAlgn="b"/>
                      <a:r>
                        <a:rPr lang="en-IN" sz="1200" b="1" i="0" u="none" strike="noStrike">
                          <a:solidFill>
                            <a:srgbClr val="000000"/>
                          </a:solidFill>
                          <a:effectLst/>
                          <a:latin typeface="Calibri" panose="020F0502020204030204" pitchFamily="34" charset="0"/>
                        </a:rPr>
                        <a:t>5</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29910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2015</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262264"/>
                  </a:ext>
                </a:extLst>
              </a:tr>
              <a:tr h="226365">
                <a:tc>
                  <a:txBody>
                    <a:bodyPr/>
                    <a:lstStyle/>
                    <a:p>
                      <a:pPr algn="r" fontAlgn="b"/>
                      <a:r>
                        <a:rPr lang="en-IN" sz="1200" b="1" i="0" u="none" strike="noStrike">
                          <a:solidFill>
                            <a:srgbClr val="000000"/>
                          </a:solidFill>
                          <a:effectLst/>
                          <a:latin typeface="Calibri" panose="020F0502020204030204" pitchFamily="34" charset="0"/>
                        </a:rPr>
                        <a:t>6</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355149"/>
                  </a:ext>
                </a:extLst>
              </a:tr>
              <a:tr h="226365">
                <a:tc>
                  <a:txBody>
                    <a:bodyPr/>
                    <a:lstStyle/>
                    <a:p>
                      <a:pPr algn="r" fontAlgn="b"/>
                      <a:r>
                        <a:rPr lang="en-IN" sz="1200" b="1" i="0" u="none" strike="noStrike">
                          <a:solidFill>
                            <a:srgbClr val="000000"/>
                          </a:solidFill>
                          <a:effectLst/>
                          <a:latin typeface="Calibri" panose="020F0502020204030204" pitchFamily="34" charset="0"/>
                        </a:rPr>
                        <a:t>7</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24000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2013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502961"/>
                  </a:ext>
                </a:extLst>
              </a:tr>
              <a:tr h="226365">
                <a:tc>
                  <a:txBody>
                    <a:bodyPr/>
                    <a:lstStyle/>
                    <a:p>
                      <a:pPr algn="r" fontAlgn="b"/>
                      <a:r>
                        <a:rPr lang="en-IN" sz="1200" b="1" i="0" u="none" strike="noStrike">
                          <a:solidFill>
                            <a:srgbClr val="000000"/>
                          </a:solidFill>
                          <a:effectLst/>
                          <a:latin typeface="Calibri" panose="020F0502020204030204" pitchFamily="34" charset="0"/>
                        </a:rPr>
                        <a:t>8</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7520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2014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289462"/>
                  </a:ext>
                </a:extLst>
              </a:tr>
              <a:tr h="226365">
                <a:tc>
                  <a:txBody>
                    <a:bodyPr/>
                    <a:lstStyle/>
                    <a:p>
                      <a:pPr algn="r" fontAlgn="b"/>
                      <a:r>
                        <a:rPr lang="en-IN" sz="1200" b="1" i="0" u="none" strike="noStrike">
                          <a:solidFill>
                            <a:srgbClr val="000000"/>
                          </a:solidFill>
                          <a:effectLst/>
                          <a:latin typeface="Calibri" panose="020F0502020204030204" pitchFamily="34" charset="0"/>
                        </a:rPr>
                        <a:t>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2030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8</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200190"/>
                  </a:ext>
                </a:extLst>
              </a:tr>
              <a:tr h="226365">
                <a:tc>
                  <a:txBody>
                    <a:bodyPr/>
                    <a:lstStyle/>
                    <a:p>
                      <a:pPr algn="r" fontAlgn="b"/>
                      <a:r>
                        <a:rPr lang="en-IN" sz="1200" b="1" i="0" u="none" strike="noStrike">
                          <a:solidFill>
                            <a:srgbClr val="000000"/>
                          </a:solidFill>
                          <a:effectLst/>
                          <a:latin typeface="Calibri" panose="020F0502020204030204" pitchFamily="34" charset="0"/>
                        </a:rPr>
                        <a:t>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3160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0008907"/>
                  </a:ext>
                </a:extLst>
              </a:tr>
              <a:tr h="226365">
                <a:tc>
                  <a:txBody>
                    <a:bodyPr/>
                    <a:lstStyle/>
                    <a:p>
                      <a:pPr algn="r" fontAlgn="b"/>
                      <a:r>
                        <a:rPr lang="en-IN" sz="1200" b="1" i="0" u="none" strike="noStrike">
                          <a:solidFill>
                            <a:srgbClr val="000000"/>
                          </a:solidFill>
                          <a:effectLst/>
                          <a:latin typeface="Calibri" panose="020F0502020204030204" pitchFamily="34" charset="0"/>
                        </a:rPr>
                        <a:t>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960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Jan,Apr,Jul,Oct</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8907637"/>
                  </a:ext>
                </a:extLst>
              </a:tr>
              <a:tr h="226365">
                <a:tc>
                  <a:txBody>
                    <a:bodyPr/>
                    <a:lstStyle/>
                    <a:p>
                      <a:pPr algn="r" fontAlgn="b"/>
                      <a:r>
                        <a:rPr lang="en-IN" sz="1200" b="1" i="0" u="none" strike="noStrike">
                          <a:solidFill>
                            <a:srgbClr val="000000"/>
                          </a:solidFill>
                          <a:effectLst/>
                          <a:latin typeface="Calibri" panose="020F0502020204030204" pitchFamily="34" charset="0"/>
                        </a:rPr>
                        <a:t>12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1070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2010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Jan,Apr,Jul,Oct</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3136362"/>
                  </a:ext>
                </a:extLst>
              </a:tr>
              <a:tr h="226365">
                <a:tc>
                  <a:txBody>
                    <a:bodyPr/>
                    <a:lstStyle/>
                    <a:p>
                      <a:pPr algn="r" fontAlgn="b"/>
                      <a:r>
                        <a:rPr lang="en-IN" sz="1200" b="1" i="0" u="none" strike="noStrike">
                          <a:solidFill>
                            <a:srgbClr val="000000"/>
                          </a:solidFill>
                          <a:effectLst/>
                          <a:latin typeface="Calibri" panose="020F0502020204030204" pitchFamily="34" charset="0"/>
                        </a:rPr>
                        <a:t>13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d</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45</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solidFill>
                            <a:srgbClr val="000000"/>
                          </a:solidFill>
                          <a:effectLst/>
                          <a:latin typeface="Calibri" panose="020F0502020204030204" pitchFamily="34" charset="0"/>
                        </a:rPr>
                        <a:t>2009</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err="1">
                          <a:solidFill>
                            <a:srgbClr val="000000"/>
                          </a:solidFill>
                          <a:effectLst/>
                          <a:latin typeface="Calibri" panose="020F0502020204030204" pitchFamily="34" charset="0"/>
                        </a:rPr>
                        <a:t>Feb,May,Aug,Nov</a:t>
                      </a:r>
                      <a:endParaRPr lang="en-IN" sz="1200" b="1" i="0" u="none" strike="noStrike" dirty="0">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516514"/>
                  </a:ext>
                </a:extLst>
              </a:tr>
              <a:tr h="226365">
                <a:tc>
                  <a:txBody>
                    <a:bodyPr/>
                    <a:lstStyle/>
                    <a:p>
                      <a:pPr algn="r" fontAlgn="b"/>
                      <a:r>
                        <a:rPr lang="en-IN" sz="1200" b="1" i="0" u="none" strike="noStrike">
                          <a:solidFill>
                            <a:srgbClr val="000000"/>
                          </a:solidFill>
                          <a:effectLst/>
                          <a:latin typeface="Calibri" panose="020F0502020204030204" pitchFamily="34" charset="0"/>
                        </a:rPr>
                        <a:t>14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1300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40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err="1">
                          <a:solidFill>
                            <a:srgbClr val="000000"/>
                          </a:solidFill>
                          <a:effectLst/>
                          <a:latin typeface="Calibri" panose="020F0502020204030204" pitchFamily="34" charset="0"/>
                        </a:rPr>
                        <a:t>Jan,Apr,Jul,Oct</a:t>
                      </a:r>
                      <a:endParaRPr lang="en-IN" sz="1200" b="1" i="0" u="none" strike="noStrike" dirty="0">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805739"/>
                  </a:ext>
                </a:extLst>
              </a:tr>
              <a:tr h="226365">
                <a:tc>
                  <a:txBody>
                    <a:bodyPr/>
                    <a:lstStyle/>
                    <a:p>
                      <a:pPr algn="r" fontAlgn="b"/>
                      <a:r>
                        <a:rPr lang="en-IN" sz="1200" b="1" i="0" u="none" strike="noStrike">
                          <a:solidFill>
                            <a:srgbClr val="000000"/>
                          </a:solidFill>
                          <a:effectLst/>
                          <a:latin typeface="Calibri" panose="020F0502020204030204" pitchFamily="34" charset="0"/>
                        </a:rPr>
                        <a:t>15</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d</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4110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14</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err="1">
                          <a:solidFill>
                            <a:srgbClr val="000000"/>
                          </a:solidFill>
                          <a:effectLst/>
                          <a:latin typeface="Calibri" panose="020F0502020204030204" pitchFamily="34" charset="0"/>
                        </a:rPr>
                        <a:t>Jan,Apr,Jul,Oct</a:t>
                      </a:r>
                      <a:endParaRPr lang="en-IN" sz="1200" b="1" i="0" u="none" strike="noStrike" dirty="0">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8717669"/>
                  </a:ext>
                </a:extLst>
              </a:tr>
              <a:tr h="226365">
                <a:tc>
                  <a:txBody>
                    <a:bodyPr/>
                    <a:lstStyle/>
                    <a:p>
                      <a:pPr algn="r" fontAlgn="b"/>
                      <a:r>
                        <a:rPr lang="en-IN" sz="1200" b="1" i="0" u="none" strike="noStrike">
                          <a:solidFill>
                            <a:srgbClr val="000000"/>
                          </a:solidFill>
                          <a:effectLst/>
                          <a:latin typeface="Calibri" panose="020F0502020204030204" pitchFamily="34" charset="0"/>
                        </a:rPr>
                        <a:t>16</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c</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3270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a:solidFill>
                            <a:srgbClr val="000000"/>
                          </a:solidFill>
                          <a:effectLst/>
                          <a:latin typeface="Calibri" panose="020F0502020204030204" pitchFamily="34" charset="0"/>
                        </a:rPr>
                        <a:t> </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8014758"/>
                  </a:ext>
                </a:extLst>
              </a:tr>
              <a:tr h="226365">
                <a:tc>
                  <a:txBody>
                    <a:bodyPr/>
                    <a:lstStyle/>
                    <a:p>
                      <a:pPr algn="r" fontAlgn="b"/>
                      <a:r>
                        <a:rPr lang="en-IN" sz="1200" b="1" i="0" u="none" strike="noStrike">
                          <a:solidFill>
                            <a:srgbClr val="000000"/>
                          </a:solidFill>
                          <a:effectLst/>
                          <a:latin typeface="Calibri" panose="020F0502020204030204" pitchFamily="34" charset="0"/>
                        </a:rPr>
                        <a:t>17</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a</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50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12</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2005</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1</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26</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a:solidFill>
                            <a:srgbClr val="000000"/>
                          </a:solidFill>
                          <a:effectLst/>
                          <a:latin typeface="Calibri" panose="020F0502020204030204" pitchFamily="34" charset="0"/>
                        </a:rPr>
                        <a:t>2010</a:t>
                      </a: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dirty="0" err="1">
                          <a:solidFill>
                            <a:srgbClr val="000000"/>
                          </a:solidFill>
                          <a:effectLst/>
                          <a:latin typeface="Calibri" panose="020F0502020204030204" pitchFamily="34" charset="0"/>
                        </a:rPr>
                        <a:t>Jan,Apr,Jul,Oct</a:t>
                      </a:r>
                      <a:endParaRPr lang="en-IN" sz="1200" b="1" i="0" u="none" strike="noStrike" dirty="0">
                        <a:solidFill>
                          <a:srgbClr val="000000"/>
                        </a:solidFill>
                        <a:effectLst/>
                        <a:latin typeface="Calibri" panose="020F0502020204030204" pitchFamily="34" charset="0"/>
                      </a:endParaRPr>
                    </a:p>
                  </a:txBody>
                  <a:tcPr marL="6912" marR="6912" marT="69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0138472"/>
                  </a:ext>
                </a:extLst>
              </a:tr>
            </a:tbl>
          </a:graphicData>
        </a:graphic>
      </p:graphicFrame>
    </p:spTree>
    <p:extLst>
      <p:ext uri="{BB962C8B-B14F-4D97-AF65-F5344CB8AC3E}">
        <p14:creationId xmlns:p14="http://schemas.microsoft.com/office/powerpoint/2010/main" val="297013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1EE-2B3D-4CED-8BBD-ED72FCDC515A}"/>
              </a:ext>
            </a:extLst>
          </p:cNvPr>
          <p:cNvSpPr>
            <a:spLocks noGrp="1"/>
          </p:cNvSpPr>
          <p:nvPr>
            <p:ph type="title"/>
          </p:nvPr>
        </p:nvSpPr>
        <p:spPr/>
        <p:txBody>
          <a:bodyPr/>
          <a:lstStyle/>
          <a:p>
            <a:r>
              <a:rPr lang="en-GB" dirty="0"/>
              <a:t>Data Structure</a:t>
            </a:r>
            <a:endParaRPr lang="en-IN" dirty="0"/>
          </a:p>
        </p:txBody>
      </p:sp>
      <p:sp>
        <p:nvSpPr>
          <p:cNvPr id="3" name="Content Placeholder 2">
            <a:extLst>
              <a:ext uri="{FF2B5EF4-FFF2-40B4-BE49-F238E27FC236}">
                <a16:creationId xmlns:a16="http://schemas.microsoft.com/office/drawing/2014/main" id="{11468F61-0594-4CC5-B9BB-64F4EF1B763B}"/>
              </a:ext>
            </a:extLst>
          </p:cNvPr>
          <p:cNvSpPr>
            <a:spLocks noGrp="1"/>
          </p:cNvSpPr>
          <p:nvPr>
            <p:ph idx="1"/>
          </p:nvPr>
        </p:nvSpPr>
        <p:spPr/>
        <p:txBody>
          <a:bodyPr/>
          <a:lstStyle/>
          <a:p>
            <a:r>
              <a:rPr lang="en-GB" b="1" dirty="0"/>
              <a:t>Data 1- Columns- 9,  Rows- 1017210 (sample- 50k-1 lakh)</a:t>
            </a:r>
          </a:p>
          <a:p>
            <a:endParaRPr lang="en-GB" b="1" dirty="0"/>
          </a:p>
          <a:p>
            <a:r>
              <a:rPr lang="en-GB" b="1" dirty="0"/>
              <a:t>Data 2 – Columns – 10, Rows – 1115</a:t>
            </a:r>
          </a:p>
          <a:p>
            <a:endParaRPr lang="en-GB" b="1" dirty="0"/>
          </a:p>
          <a:p>
            <a:r>
              <a:rPr lang="en-GB" b="1" dirty="0"/>
              <a:t>Note: We need a batch prediction as per store id (one day or multiple days it’s your discretion)</a:t>
            </a:r>
            <a:endParaRPr lang="en-IN" b="1" dirty="0"/>
          </a:p>
        </p:txBody>
      </p:sp>
    </p:spTree>
    <p:extLst>
      <p:ext uri="{BB962C8B-B14F-4D97-AF65-F5344CB8AC3E}">
        <p14:creationId xmlns:p14="http://schemas.microsoft.com/office/powerpoint/2010/main" val="98369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title"/>
          </p:nvPr>
        </p:nvSpPr>
        <p:spPr>
          <a:xfrm>
            <a:off x="3860231" y="804863"/>
            <a:ext cx="4785862" cy="84023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sz="5400" b="0" cap="none">
              <a:solidFill>
                <a:schemeClr val="accent1"/>
              </a:solidFill>
              <a:latin typeface="Arial Black"/>
              <a:ea typeface="Arial Black"/>
              <a:cs typeface="Arial Black"/>
              <a:sym typeface="Arial Black"/>
            </a:endParaRPr>
          </a:p>
        </p:txBody>
      </p:sp>
      <p:sp>
        <p:nvSpPr>
          <p:cNvPr id="182" name="Google Shape;18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175259" algn="l" rtl="0">
              <a:lnSpc>
                <a:spcPct val="90000"/>
              </a:lnSpc>
              <a:spcBef>
                <a:spcPts val="0"/>
              </a:spcBef>
              <a:spcAft>
                <a:spcPts val="0"/>
              </a:spcAft>
              <a:buClr>
                <a:schemeClr val="dk1"/>
              </a:buClr>
              <a:buSzPts val="2400"/>
              <a:buChar char="•"/>
            </a:pPr>
            <a:r>
              <a:rPr lang="en-IN" dirty="0"/>
              <a:t>The dataset will be given through a drive link mentioned below</a:t>
            </a:r>
            <a:endParaRPr dirty="0"/>
          </a:p>
          <a:p>
            <a:pPr marL="228600" lvl="0" indent="-175259" algn="l" rtl="0">
              <a:lnSpc>
                <a:spcPct val="90000"/>
              </a:lnSpc>
              <a:spcBef>
                <a:spcPts val="1000"/>
              </a:spcBef>
              <a:spcAft>
                <a:spcPts val="0"/>
              </a:spcAft>
              <a:buClr>
                <a:schemeClr val="dk1"/>
              </a:buClr>
              <a:buSzPts val="2400"/>
              <a:buChar char="•"/>
            </a:pPr>
            <a:r>
              <a:rPr lang="en-IN" dirty="0"/>
              <a:t>You have to submit the project with a Ppt presentation by 16</a:t>
            </a:r>
            <a:r>
              <a:rPr lang="en-IN" baseline="30000" dirty="0"/>
              <a:t>th</a:t>
            </a:r>
            <a:r>
              <a:rPr lang="en-IN" dirty="0"/>
              <a:t> June 2024 by EOD.</a:t>
            </a:r>
            <a:endParaRPr dirty="0"/>
          </a:p>
          <a:p>
            <a:pPr marL="228600" lvl="0" indent="-175259" algn="l" rtl="0">
              <a:lnSpc>
                <a:spcPct val="90000"/>
              </a:lnSpc>
              <a:spcBef>
                <a:spcPts val="1000"/>
              </a:spcBef>
              <a:spcAft>
                <a:spcPts val="0"/>
              </a:spcAft>
              <a:buClr>
                <a:schemeClr val="dk1"/>
              </a:buClr>
              <a:buSzPts val="2400"/>
              <a:buChar char="•"/>
            </a:pPr>
            <a:r>
              <a:rPr lang="en-IN" dirty="0"/>
              <a:t>Kindly submit your ‘</a:t>
            </a:r>
            <a:r>
              <a:rPr lang="en-IN" dirty="0" err="1"/>
              <a:t>XYZ.ipynb</a:t>
            </a:r>
            <a:r>
              <a:rPr lang="en-IN" dirty="0"/>
              <a:t>’ file and ‘XYZ.ppt’ to sagar</a:t>
            </a:r>
            <a:r>
              <a:rPr lang="en-IN" u="sng" dirty="0">
                <a:solidFill>
                  <a:schemeClr val="hlink"/>
                </a:solidFill>
                <a:hlinkClick r:id="rId3"/>
              </a:rPr>
              <a:t>@learnbay.co</a:t>
            </a:r>
            <a:r>
              <a:rPr lang="en-IN" dirty="0"/>
              <a:t> within the timeframe, submission of the project after the due date will be considered disqualified. Late submission will be considered with a valid reason.</a:t>
            </a:r>
            <a:endParaRPr dirty="0"/>
          </a:p>
          <a:p>
            <a:pPr marL="228600" lvl="0" indent="-175259" algn="l" rtl="0">
              <a:lnSpc>
                <a:spcPct val="90000"/>
              </a:lnSpc>
              <a:spcBef>
                <a:spcPts val="1000"/>
              </a:spcBef>
              <a:spcAft>
                <a:spcPts val="0"/>
              </a:spcAft>
              <a:buClr>
                <a:schemeClr val="dk1"/>
              </a:buClr>
              <a:buSzPts val="2400"/>
              <a:buChar char="•"/>
            </a:pPr>
            <a:r>
              <a:rPr lang="en-IN" dirty="0"/>
              <a:t>After submission of the project you’ll get a link to book a time for the project presentation on 17</a:t>
            </a:r>
            <a:r>
              <a:rPr lang="en-IN" baseline="30000" dirty="0"/>
              <a:t>th</a:t>
            </a:r>
            <a:r>
              <a:rPr lang="en-IN" dirty="0"/>
              <a:t> June 2024</a:t>
            </a:r>
            <a:endParaRPr dirty="0"/>
          </a:p>
          <a:p>
            <a:pPr marL="228600" lvl="0" indent="-175259" algn="l" rtl="0">
              <a:lnSpc>
                <a:spcPct val="90000"/>
              </a:lnSpc>
              <a:spcBef>
                <a:spcPts val="1000"/>
              </a:spcBef>
              <a:spcAft>
                <a:spcPts val="0"/>
              </a:spcAft>
              <a:buClr>
                <a:schemeClr val="dk1"/>
              </a:buClr>
              <a:buSzPts val="2400"/>
              <a:buChar char="•"/>
            </a:pPr>
            <a:r>
              <a:rPr lang="en-IN" dirty="0"/>
              <a:t>If you missed your date of presentation, you will get the chance to present this current project in the next project slot.</a:t>
            </a:r>
            <a:endParaRPr dirty="0"/>
          </a:p>
          <a:p>
            <a:pPr marL="228600" lvl="0" indent="-64135" algn="l" rtl="0">
              <a:lnSpc>
                <a:spcPct val="90000"/>
              </a:lnSpc>
              <a:spcBef>
                <a:spcPts val="1000"/>
              </a:spcBef>
              <a:spcAft>
                <a:spcPts val="0"/>
              </a:spcAft>
              <a:buClr>
                <a:schemeClr val="dk1"/>
              </a:buClr>
              <a:buSzPts val="2400"/>
              <a:buNone/>
            </a:pPr>
            <a:endParaRPr dirty="0"/>
          </a:p>
          <a:p>
            <a:pPr marL="228600" lvl="0" indent="-64135" algn="l" rtl="0">
              <a:lnSpc>
                <a:spcPct val="90000"/>
              </a:lnSpc>
              <a:spcBef>
                <a:spcPts val="1000"/>
              </a:spcBef>
              <a:spcAft>
                <a:spcPts val="0"/>
              </a:spcAft>
              <a:buClr>
                <a:schemeClr val="dk1"/>
              </a:buClr>
              <a:buSzPts val="2400"/>
              <a:buNone/>
            </a:pPr>
            <a:endParaRP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88</TotalTime>
  <Words>1293</Words>
  <Application>Microsoft Office PowerPoint</Application>
  <PresentationFormat>Widescreen</PresentationFormat>
  <Paragraphs>365</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Garamond</vt:lpstr>
      <vt:lpstr>Organic</vt:lpstr>
      <vt:lpstr>Retail Sales Prediction (May Placement Project)</vt:lpstr>
      <vt:lpstr>PowerPoint Presentation</vt:lpstr>
      <vt:lpstr>PowerPoint Presentation</vt:lpstr>
      <vt:lpstr>Data Dictionary- 2</vt:lpstr>
      <vt:lpstr>Introduction</vt:lpstr>
      <vt:lpstr>Data 1</vt:lpstr>
      <vt:lpstr>Data 2</vt:lpstr>
      <vt:lpstr>Data Structure</vt:lpstr>
      <vt:lpstr>Instructions</vt:lpstr>
      <vt:lpstr>Selection of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Prediction Project 6 (Repeated group)</dc:title>
  <dc:creator>STANLEY</dc:creator>
  <cp:lastModifiedBy>STANLEY</cp:lastModifiedBy>
  <cp:revision>7</cp:revision>
  <dcterms:created xsi:type="dcterms:W3CDTF">2023-05-22T11:59:19Z</dcterms:created>
  <dcterms:modified xsi:type="dcterms:W3CDTF">2024-06-06T11:33:57Z</dcterms:modified>
</cp:coreProperties>
</file>