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6858000" cy="9144000"/>
  <p:embeddedFontLst>
    <p:embeddedFont>
      <p:font typeface="Funtastic" charset="1" panose="00000000000000000000"/>
      <p:regular r:id="rId39"/>
    </p:embeddedFont>
    <p:embeddedFont>
      <p:font typeface="Eastman Grotesque" charset="1" panose="00000500000000000000"/>
      <p:regular r:id="rId40"/>
    </p:embeddedFont>
    <p:embeddedFont>
      <p:font typeface="Eastman Grotesque Bold" charset="1" panose="000008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838C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49554" y="4180000"/>
            <a:ext cx="10188891" cy="5668729"/>
          </a:xfrm>
          <a:custGeom>
            <a:avLst/>
            <a:gdLst/>
            <a:ahLst/>
            <a:cxnLst/>
            <a:rect r="r" b="b" t="t" l="l"/>
            <a:pathLst>
              <a:path h="5668729" w="10188891">
                <a:moveTo>
                  <a:pt x="0" y="0"/>
                </a:moveTo>
                <a:lnTo>
                  <a:pt x="10188892" y="0"/>
                </a:lnTo>
                <a:lnTo>
                  <a:pt x="10188892" y="5668729"/>
                </a:lnTo>
                <a:lnTo>
                  <a:pt x="0" y="5668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68441" y="2006395"/>
            <a:ext cx="15551117" cy="1487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>
                <a:solidFill>
                  <a:srgbClr val="FFFFFF"/>
                </a:solidFill>
                <a:latin typeface="Funtastic"/>
              </a:rPr>
              <a:t>SALARY PREDICTION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79094" y="3431970"/>
            <a:ext cx="13337307" cy="7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FFFFFF"/>
                </a:solidFill>
                <a:latin typeface="Eastman Grotesque"/>
              </a:rPr>
              <a:t>of Data professions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4DBFE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08779" y="6969689"/>
            <a:ext cx="4185382" cy="3180890"/>
          </a:xfrm>
          <a:custGeom>
            <a:avLst/>
            <a:gdLst/>
            <a:ahLst/>
            <a:cxnLst/>
            <a:rect r="r" b="b" t="t" l="l"/>
            <a:pathLst>
              <a:path h="3180890" w="4185382">
                <a:moveTo>
                  <a:pt x="0" y="0"/>
                </a:moveTo>
                <a:lnTo>
                  <a:pt x="4185382" y="0"/>
                </a:lnTo>
                <a:lnTo>
                  <a:pt x="4185382" y="3180890"/>
                </a:lnTo>
                <a:lnTo>
                  <a:pt x="0" y="318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6063" y="2628344"/>
            <a:ext cx="4528065" cy="6629956"/>
          </a:xfrm>
          <a:custGeom>
            <a:avLst/>
            <a:gdLst/>
            <a:ahLst/>
            <a:cxnLst/>
            <a:rect r="r" b="b" t="t" l="l"/>
            <a:pathLst>
              <a:path h="6629956" w="4528065">
                <a:moveTo>
                  <a:pt x="0" y="0"/>
                </a:moveTo>
                <a:lnTo>
                  <a:pt x="4528065" y="0"/>
                </a:lnTo>
                <a:lnTo>
                  <a:pt x="4528065" y="6629956"/>
                </a:lnTo>
                <a:lnTo>
                  <a:pt x="0" y="662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19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95483" y="1158332"/>
            <a:ext cx="15691545" cy="1945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22"/>
              </a:lnSpc>
            </a:pPr>
            <a:r>
              <a:rPr lang="en-US" sz="3730">
                <a:solidFill>
                  <a:srgbClr val="000000"/>
                </a:solidFill>
                <a:latin typeface="Eastman Grotesque"/>
              </a:rPr>
              <a:t>Now i have removed the null rows if the no.of rows are 1 else i have filled the missing or null values in the rows of specific columns with a suitable value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705781" y="5768950"/>
            <a:ext cx="3665857" cy="1293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22"/>
              </a:lnSpc>
            </a:pPr>
            <a:r>
              <a:rPr lang="en-US" sz="3730">
                <a:solidFill>
                  <a:srgbClr val="000000"/>
                </a:solidFill>
                <a:latin typeface="Eastman Grotesque"/>
              </a:rPr>
              <a:t>Before removing null values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36439" y="5117837"/>
            <a:ext cx="7961356" cy="5510649"/>
          </a:xfrm>
          <a:custGeom>
            <a:avLst/>
            <a:gdLst/>
            <a:ahLst/>
            <a:cxnLst/>
            <a:rect r="r" b="b" t="t" l="l"/>
            <a:pathLst>
              <a:path h="5510649" w="7961356">
                <a:moveTo>
                  <a:pt x="0" y="0"/>
                </a:moveTo>
                <a:lnTo>
                  <a:pt x="7961356" y="0"/>
                </a:lnTo>
                <a:lnTo>
                  <a:pt x="7961356" y="5510649"/>
                </a:lnTo>
                <a:lnTo>
                  <a:pt x="0" y="5510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858" t="0" r="0" b="-15120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9128" y="2312090"/>
            <a:ext cx="10587311" cy="2805747"/>
          </a:xfrm>
          <a:custGeom>
            <a:avLst/>
            <a:gdLst/>
            <a:ahLst/>
            <a:cxnLst/>
            <a:rect r="r" b="b" t="t" l="l"/>
            <a:pathLst>
              <a:path h="2805747" w="10587311">
                <a:moveTo>
                  <a:pt x="0" y="0"/>
                </a:moveTo>
                <a:lnTo>
                  <a:pt x="10587311" y="0"/>
                </a:lnTo>
                <a:lnTo>
                  <a:pt x="10587311" y="2805747"/>
                </a:lnTo>
                <a:lnTo>
                  <a:pt x="0" y="28057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869473"/>
            <a:ext cx="7741446" cy="2831271"/>
          </a:xfrm>
          <a:custGeom>
            <a:avLst/>
            <a:gdLst/>
            <a:ahLst/>
            <a:cxnLst/>
            <a:rect r="r" b="b" t="t" l="l"/>
            <a:pathLst>
              <a:path h="2831271" w="7741446">
                <a:moveTo>
                  <a:pt x="0" y="0"/>
                </a:moveTo>
                <a:lnTo>
                  <a:pt x="7741446" y="0"/>
                </a:lnTo>
                <a:lnTo>
                  <a:pt x="7741446" y="2831270"/>
                </a:lnTo>
                <a:lnTo>
                  <a:pt x="0" y="28312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49128" y="584541"/>
            <a:ext cx="10587311" cy="145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6"/>
              </a:lnSpc>
            </a:pPr>
            <a:r>
              <a:rPr lang="en-US" sz="4162">
                <a:solidFill>
                  <a:srgbClr val="000000"/>
                </a:solidFill>
                <a:latin typeface="Eastman Grotesque"/>
              </a:rPr>
              <a:t>removing null values from LAST NAME column.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9128" y="5413112"/>
            <a:ext cx="12151420" cy="145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6"/>
              </a:lnSpc>
            </a:pPr>
            <a:r>
              <a:rPr lang="en-US" sz="4162">
                <a:solidFill>
                  <a:srgbClr val="000000"/>
                </a:solidFill>
                <a:latin typeface="Eastman Grotesque"/>
              </a:rPr>
              <a:t>filiing the null values in AGE column with the their mean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411580" y="-686982"/>
            <a:ext cx="9652085" cy="11344637"/>
          </a:xfrm>
          <a:custGeom>
            <a:avLst/>
            <a:gdLst/>
            <a:ahLst/>
            <a:cxnLst/>
            <a:rect r="r" b="b" t="t" l="l"/>
            <a:pathLst>
              <a:path h="11344637" w="9652085">
                <a:moveTo>
                  <a:pt x="9652085" y="0"/>
                </a:moveTo>
                <a:lnTo>
                  <a:pt x="0" y="0"/>
                </a:lnTo>
                <a:lnTo>
                  <a:pt x="0" y="11344636"/>
                </a:lnTo>
                <a:lnTo>
                  <a:pt x="9652085" y="11344636"/>
                </a:lnTo>
                <a:lnTo>
                  <a:pt x="96520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0804" y="2079336"/>
            <a:ext cx="10009265" cy="2669137"/>
          </a:xfrm>
          <a:custGeom>
            <a:avLst/>
            <a:gdLst/>
            <a:ahLst/>
            <a:cxnLst/>
            <a:rect r="r" b="b" t="t" l="l"/>
            <a:pathLst>
              <a:path h="2669137" w="10009265">
                <a:moveTo>
                  <a:pt x="0" y="0"/>
                </a:moveTo>
                <a:lnTo>
                  <a:pt x="10009265" y="0"/>
                </a:lnTo>
                <a:lnTo>
                  <a:pt x="10009265" y="2669138"/>
                </a:lnTo>
                <a:lnTo>
                  <a:pt x="0" y="2669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3622" y="5875825"/>
            <a:ext cx="9901546" cy="3105910"/>
          </a:xfrm>
          <a:custGeom>
            <a:avLst/>
            <a:gdLst/>
            <a:ahLst/>
            <a:cxnLst/>
            <a:rect r="r" b="b" t="t" l="l"/>
            <a:pathLst>
              <a:path h="3105910" w="9901546">
                <a:moveTo>
                  <a:pt x="0" y="0"/>
                </a:moveTo>
                <a:lnTo>
                  <a:pt x="9901547" y="0"/>
                </a:lnTo>
                <a:lnTo>
                  <a:pt x="9901547" y="3105909"/>
                </a:lnTo>
                <a:lnTo>
                  <a:pt x="0" y="31059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21820" y="414438"/>
            <a:ext cx="12176536" cy="115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2"/>
              </a:lnSpc>
            </a:pPr>
            <a:r>
              <a:rPr lang="en-US" sz="3322">
                <a:solidFill>
                  <a:srgbClr val="000000"/>
                </a:solidFill>
                <a:latin typeface="Eastman Grotesque"/>
              </a:rPr>
              <a:t>filling the null values in LEAVES REMAINING column with their mean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3622" y="5067300"/>
            <a:ext cx="12176536" cy="572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2"/>
              </a:lnSpc>
            </a:pPr>
            <a:r>
              <a:rPr lang="en-US" sz="3322">
                <a:solidFill>
                  <a:srgbClr val="000000"/>
                </a:solidFill>
                <a:latin typeface="Eastman Grotesque"/>
              </a:rPr>
              <a:t>filling the null values in LEAVES USED column with their mean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76356">
            <a:off x="-1345754" y="404705"/>
            <a:ext cx="10368068" cy="12186171"/>
          </a:xfrm>
          <a:custGeom>
            <a:avLst/>
            <a:gdLst/>
            <a:ahLst/>
            <a:cxnLst/>
            <a:rect r="r" b="b" t="t" l="l"/>
            <a:pathLst>
              <a:path h="12186171" w="10368068">
                <a:moveTo>
                  <a:pt x="0" y="0"/>
                </a:moveTo>
                <a:lnTo>
                  <a:pt x="10368068" y="0"/>
                </a:lnTo>
                <a:lnTo>
                  <a:pt x="10368068" y="12186171"/>
                </a:lnTo>
                <a:lnTo>
                  <a:pt x="0" y="12186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60676" y="2419882"/>
            <a:ext cx="5289873" cy="7304330"/>
          </a:xfrm>
          <a:custGeom>
            <a:avLst/>
            <a:gdLst/>
            <a:ahLst/>
            <a:cxnLst/>
            <a:rect r="r" b="b" t="t" l="l"/>
            <a:pathLst>
              <a:path h="7304330" w="5289873">
                <a:moveTo>
                  <a:pt x="0" y="0"/>
                </a:moveTo>
                <a:lnTo>
                  <a:pt x="5289873" y="0"/>
                </a:lnTo>
                <a:lnTo>
                  <a:pt x="5289873" y="7304331"/>
                </a:lnTo>
                <a:lnTo>
                  <a:pt x="0" y="73043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06698" y="756792"/>
            <a:ext cx="9197830" cy="130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22"/>
              </a:lnSpc>
            </a:pPr>
            <a:r>
              <a:rPr lang="en-US" sz="3730">
                <a:solidFill>
                  <a:srgbClr val="000000"/>
                </a:solidFill>
                <a:latin typeface="Eastman Grotesque Bold"/>
              </a:rPr>
              <a:t>After clearing the null values or filling the null values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73515" y="5143500"/>
            <a:ext cx="7924280" cy="5484986"/>
          </a:xfrm>
          <a:custGeom>
            <a:avLst/>
            <a:gdLst/>
            <a:ahLst/>
            <a:cxnLst/>
            <a:rect r="r" b="b" t="t" l="l"/>
            <a:pathLst>
              <a:path h="5484986" w="7924280">
                <a:moveTo>
                  <a:pt x="0" y="0"/>
                </a:moveTo>
                <a:lnTo>
                  <a:pt x="7924280" y="0"/>
                </a:lnTo>
                <a:lnTo>
                  <a:pt x="7924280" y="5484986"/>
                </a:lnTo>
                <a:lnTo>
                  <a:pt x="0" y="5484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858" t="0" r="0" b="-15120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6341" y="377139"/>
            <a:ext cx="10596119" cy="4120013"/>
          </a:xfrm>
          <a:custGeom>
            <a:avLst/>
            <a:gdLst/>
            <a:ahLst/>
            <a:cxnLst/>
            <a:rect r="r" b="b" t="t" l="l"/>
            <a:pathLst>
              <a:path h="4120013" w="10596119">
                <a:moveTo>
                  <a:pt x="0" y="0"/>
                </a:moveTo>
                <a:lnTo>
                  <a:pt x="10596119" y="0"/>
                </a:lnTo>
                <a:lnTo>
                  <a:pt x="10596119" y="4120013"/>
                </a:lnTo>
                <a:lnTo>
                  <a:pt x="0" y="41200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423" y="5143500"/>
            <a:ext cx="11276017" cy="4570204"/>
          </a:xfrm>
          <a:custGeom>
            <a:avLst/>
            <a:gdLst/>
            <a:ahLst/>
            <a:cxnLst/>
            <a:rect r="r" b="b" t="t" l="l"/>
            <a:pathLst>
              <a:path h="4570204" w="11276017">
                <a:moveTo>
                  <a:pt x="0" y="0"/>
                </a:moveTo>
                <a:lnTo>
                  <a:pt x="11276016" y="0"/>
                </a:lnTo>
                <a:lnTo>
                  <a:pt x="11276016" y="4570204"/>
                </a:lnTo>
                <a:lnTo>
                  <a:pt x="0" y="45702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097406" y="1202838"/>
            <a:ext cx="5243458" cy="292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8592" indent="-449296" lvl="1">
              <a:lnSpc>
                <a:spcPts val="5826"/>
              </a:lnSpc>
              <a:buFont typeface="Arial"/>
              <a:buChar char="•"/>
            </a:pPr>
            <a:r>
              <a:rPr lang="en-US" sz="4162">
                <a:solidFill>
                  <a:srgbClr val="000000"/>
                </a:solidFill>
                <a:latin typeface="Eastman Grotesque"/>
              </a:rPr>
              <a:t>Now create the dummies for the data having string datatype.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803858" y="-533135"/>
            <a:ext cx="9336730" cy="10973982"/>
          </a:xfrm>
          <a:custGeom>
            <a:avLst/>
            <a:gdLst/>
            <a:ahLst/>
            <a:cxnLst/>
            <a:rect r="r" b="b" t="t" l="l"/>
            <a:pathLst>
              <a:path h="10973982" w="9336730">
                <a:moveTo>
                  <a:pt x="9336730" y="0"/>
                </a:moveTo>
                <a:lnTo>
                  <a:pt x="0" y="0"/>
                </a:lnTo>
                <a:lnTo>
                  <a:pt x="0" y="10973982"/>
                </a:lnTo>
                <a:lnTo>
                  <a:pt x="9336730" y="10973982"/>
                </a:lnTo>
                <a:lnTo>
                  <a:pt x="93367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9984" y="709241"/>
            <a:ext cx="9325108" cy="8549059"/>
          </a:xfrm>
          <a:custGeom>
            <a:avLst/>
            <a:gdLst/>
            <a:ahLst/>
            <a:cxnLst/>
            <a:rect r="r" b="b" t="t" l="l"/>
            <a:pathLst>
              <a:path h="8549059" w="9325108">
                <a:moveTo>
                  <a:pt x="0" y="0"/>
                </a:moveTo>
                <a:lnTo>
                  <a:pt x="9325109" y="0"/>
                </a:lnTo>
                <a:lnTo>
                  <a:pt x="9325109" y="8549059"/>
                </a:lnTo>
                <a:lnTo>
                  <a:pt x="0" y="85490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76356">
            <a:off x="-1345754" y="404705"/>
            <a:ext cx="10368068" cy="12186171"/>
          </a:xfrm>
          <a:custGeom>
            <a:avLst/>
            <a:gdLst/>
            <a:ahLst/>
            <a:cxnLst/>
            <a:rect r="r" b="b" t="t" l="l"/>
            <a:pathLst>
              <a:path h="12186171" w="10368068">
                <a:moveTo>
                  <a:pt x="0" y="0"/>
                </a:moveTo>
                <a:lnTo>
                  <a:pt x="10368068" y="0"/>
                </a:lnTo>
                <a:lnTo>
                  <a:pt x="10368068" y="12186171"/>
                </a:lnTo>
                <a:lnTo>
                  <a:pt x="0" y="12186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73406" y="195514"/>
            <a:ext cx="8876393" cy="4294565"/>
          </a:xfrm>
          <a:custGeom>
            <a:avLst/>
            <a:gdLst/>
            <a:ahLst/>
            <a:cxnLst/>
            <a:rect r="r" b="b" t="t" l="l"/>
            <a:pathLst>
              <a:path h="4294565" w="8876393">
                <a:moveTo>
                  <a:pt x="0" y="0"/>
                </a:moveTo>
                <a:lnTo>
                  <a:pt x="8876393" y="0"/>
                </a:lnTo>
                <a:lnTo>
                  <a:pt x="8876393" y="4294565"/>
                </a:lnTo>
                <a:lnTo>
                  <a:pt x="0" y="42945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54150" y="5352746"/>
            <a:ext cx="6995649" cy="4634060"/>
          </a:xfrm>
          <a:custGeom>
            <a:avLst/>
            <a:gdLst/>
            <a:ahLst/>
            <a:cxnLst/>
            <a:rect r="r" b="b" t="t" l="l"/>
            <a:pathLst>
              <a:path h="4634060" w="6995649">
                <a:moveTo>
                  <a:pt x="0" y="0"/>
                </a:moveTo>
                <a:lnTo>
                  <a:pt x="6995649" y="0"/>
                </a:lnTo>
                <a:lnTo>
                  <a:pt x="6995649" y="4634060"/>
                </a:lnTo>
                <a:lnTo>
                  <a:pt x="0" y="46340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36439" y="5117837"/>
            <a:ext cx="7961356" cy="5510649"/>
          </a:xfrm>
          <a:custGeom>
            <a:avLst/>
            <a:gdLst/>
            <a:ahLst/>
            <a:cxnLst/>
            <a:rect r="r" b="b" t="t" l="l"/>
            <a:pathLst>
              <a:path h="5510649" w="7961356">
                <a:moveTo>
                  <a:pt x="0" y="0"/>
                </a:moveTo>
                <a:lnTo>
                  <a:pt x="7961356" y="0"/>
                </a:lnTo>
                <a:lnTo>
                  <a:pt x="7961356" y="5510649"/>
                </a:lnTo>
                <a:lnTo>
                  <a:pt x="0" y="5510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858" t="0" r="0" b="-15120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8239" y="762289"/>
            <a:ext cx="6361635" cy="4158409"/>
          </a:xfrm>
          <a:custGeom>
            <a:avLst/>
            <a:gdLst/>
            <a:ahLst/>
            <a:cxnLst/>
            <a:rect r="r" b="b" t="t" l="l"/>
            <a:pathLst>
              <a:path h="4158409" w="6361635">
                <a:moveTo>
                  <a:pt x="0" y="0"/>
                </a:moveTo>
                <a:lnTo>
                  <a:pt x="6361636" y="0"/>
                </a:lnTo>
                <a:lnTo>
                  <a:pt x="6361636" y="4158409"/>
                </a:lnTo>
                <a:lnTo>
                  <a:pt x="0" y="4158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4508" y="5510444"/>
            <a:ext cx="6003658" cy="4109887"/>
          </a:xfrm>
          <a:custGeom>
            <a:avLst/>
            <a:gdLst/>
            <a:ahLst/>
            <a:cxnLst/>
            <a:rect r="r" b="b" t="t" l="l"/>
            <a:pathLst>
              <a:path h="4109887" w="6003658">
                <a:moveTo>
                  <a:pt x="0" y="0"/>
                </a:moveTo>
                <a:lnTo>
                  <a:pt x="6003659" y="0"/>
                </a:lnTo>
                <a:lnTo>
                  <a:pt x="6003659" y="4109887"/>
                </a:lnTo>
                <a:lnTo>
                  <a:pt x="0" y="41098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411580" y="-686982"/>
            <a:ext cx="9652085" cy="11344637"/>
          </a:xfrm>
          <a:custGeom>
            <a:avLst/>
            <a:gdLst/>
            <a:ahLst/>
            <a:cxnLst/>
            <a:rect r="r" b="b" t="t" l="l"/>
            <a:pathLst>
              <a:path h="11344637" w="9652085">
                <a:moveTo>
                  <a:pt x="9652085" y="0"/>
                </a:moveTo>
                <a:lnTo>
                  <a:pt x="0" y="0"/>
                </a:lnTo>
                <a:lnTo>
                  <a:pt x="0" y="11344636"/>
                </a:lnTo>
                <a:lnTo>
                  <a:pt x="9652085" y="11344636"/>
                </a:lnTo>
                <a:lnTo>
                  <a:pt x="96520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0292" y="544607"/>
            <a:ext cx="9116327" cy="3339229"/>
          </a:xfrm>
          <a:custGeom>
            <a:avLst/>
            <a:gdLst/>
            <a:ahLst/>
            <a:cxnLst/>
            <a:rect r="r" b="b" t="t" l="l"/>
            <a:pathLst>
              <a:path h="3339229" w="9116327">
                <a:moveTo>
                  <a:pt x="0" y="0"/>
                </a:moveTo>
                <a:lnTo>
                  <a:pt x="9116327" y="0"/>
                </a:lnTo>
                <a:lnTo>
                  <a:pt x="9116327" y="3339229"/>
                </a:lnTo>
                <a:lnTo>
                  <a:pt x="0" y="33392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52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4777" y="4715249"/>
            <a:ext cx="11701797" cy="4543051"/>
          </a:xfrm>
          <a:custGeom>
            <a:avLst/>
            <a:gdLst/>
            <a:ahLst/>
            <a:cxnLst/>
            <a:rect r="r" b="b" t="t" l="l"/>
            <a:pathLst>
              <a:path h="4543051" w="11701797">
                <a:moveTo>
                  <a:pt x="0" y="0"/>
                </a:moveTo>
                <a:lnTo>
                  <a:pt x="11701797" y="0"/>
                </a:lnTo>
                <a:lnTo>
                  <a:pt x="11701797" y="4543051"/>
                </a:lnTo>
                <a:lnTo>
                  <a:pt x="0" y="45430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76356">
            <a:off x="-1345754" y="404705"/>
            <a:ext cx="10368068" cy="12186171"/>
          </a:xfrm>
          <a:custGeom>
            <a:avLst/>
            <a:gdLst/>
            <a:ahLst/>
            <a:cxnLst/>
            <a:rect r="r" b="b" t="t" l="l"/>
            <a:pathLst>
              <a:path h="12186171" w="10368068">
                <a:moveTo>
                  <a:pt x="0" y="0"/>
                </a:moveTo>
                <a:lnTo>
                  <a:pt x="10368068" y="0"/>
                </a:lnTo>
                <a:lnTo>
                  <a:pt x="10368068" y="12186171"/>
                </a:lnTo>
                <a:lnTo>
                  <a:pt x="0" y="12186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79384" y="1905457"/>
            <a:ext cx="11208616" cy="7489931"/>
          </a:xfrm>
          <a:custGeom>
            <a:avLst/>
            <a:gdLst/>
            <a:ahLst/>
            <a:cxnLst/>
            <a:rect r="r" b="b" t="t" l="l"/>
            <a:pathLst>
              <a:path h="7489931" w="11208616">
                <a:moveTo>
                  <a:pt x="0" y="0"/>
                </a:moveTo>
                <a:lnTo>
                  <a:pt x="11208616" y="0"/>
                </a:lnTo>
                <a:lnTo>
                  <a:pt x="11208616" y="7489931"/>
                </a:lnTo>
                <a:lnTo>
                  <a:pt x="0" y="74899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32339" y="380506"/>
            <a:ext cx="9197830" cy="64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22"/>
              </a:lnSpc>
            </a:pPr>
            <a:r>
              <a:rPr lang="en-US" sz="3730">
                <a:solidFill>
                  <a:srgbClr val="000000"/>
                </a:solidFill>
                <a:latin typeface="Eastman Grotesque Bold"/>
              </a:rPr>
              <a:t>These are the features represented by X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36439" y="5117837"/>
            <a:ext cx="7961356" cy="5510649"/>
          </a:xfrm>
          <a:custGeom>
            <a:avLst/>
            <a:gdLst/>
            <a:ahLst/>
            <a:cxnLst/>
            <a:rect r="r" b="b" t="t" l="l"/>
            <a:pathLst>
              <a:path h="5510649" w="7961356">
                <a:moveTo>
                  <a:pt x="0" y="0"/>
                </a:moveTo>
                <a:lnTo>
                  <a:pt x="7961356" y="0"/>
                </a:lnTo>
                <a:lnTo>
                  <a:pt x="7961356" y="5510649"/>
                </a:lnTo>
                <a:lnTo>
                  <a:pt x="0" y="5510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858" t="0" r="0" b="-15120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88807" y="1126195"/>
            <a:ext cx="14473469" cy="2335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150"/>
              </a:lnSpc>
            </a:pPr>
            <a:r>
              <a:rPr lang="en-US" sz="12250">
                <a:solidFill>
                  <a:srgbClr val="868EF0"/>
                </a:solidFill>
                <a:latin typeface="Funtastic"/>
              </a:rPr>
              <a:t>LET'S GO!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4640" y="3340876"/>
            <a:ext cx="13852477" cy="292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8592" indent="-449296" lvl="1">
              <a:lnSpc>
                <a:spcPts val="5826"/>
              </a:lnSpc>
              <a:buFont typeface="Arial"/>
              <a:buChar char="•"/>
            </a:pPr>
            <a:r>
              <a:rPr lang="en-US" sz="4162">
                <a:solidFill>
                  <a:srgbClr val="000000"/>
                </a:solidFill>
                <a:latin typeface="Eastman Grotesque"/>
              </a:rPr>
              <a:t>First we have to do the data preprocessing which includes the removal of outliers, filling or removal of missing values in the given data and get dummies for string values.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4640" y="7947470"/>
            <a:ext cx="10587311" cy="145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8597" indent="-449298" lvl="1">
              <a:lnSpc>
                <a:spcPts val="5826"/>
              </a:lnSpc>
              <a:buFont typeface="Arial"/>
              <a:buChar char="•"/>
            </a:pPr>
            <a:r>
              <a:rPr lang="en-US" sz="4162">
                <a:solidFill>
                  <a:srgbClr val="000000"/>
                </a:solidFill>
                <a:latin typeface="Eastman Grotesque"/>
              </a:rPr>
              <a:t>and then compare the metrics to know the better model.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4640" y="6376809"/>
            <a:ext cx="10587311" cy="145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8597" indent="-449298" lvl="1">
              <a:lnSpc>
                <a:spcPts val="5826"/>
              </a:lnSpc>
              <a:buFont typeface="Arial"/>
              <a:buChar char="•"/>
            </a:pPr>
            <a:r>
              <a:rPr lang="en-US" sz="4162">
                <a:solidFill>
                  <a:srgbClr val="000000"/>
                </a:solidFill>
                <a:latin typeface="Eastman Grotesque"/>
              </a:rPr>
              <a:t>And then we have to train different models on the data.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36439" y="5117837"/>
            <a:ext cx="7961356" cy="5510649"/>
          </a:xfrm>
          <a:custGeom>
            <a:avLst/>
            <a:gdLst/>
            <a:ahLst/>
            <a:cxnLst/>
            <a:rect r="r" b="b" t="t" l="l"/>
            <a:pathLst>
              <a:path h="5510649" w="7961356">
                <a:moveTo>
                  <a:pt x="0" y="0"/>
                </a:moveTo>
                <a:lnTo>
                  <a:pt x="7961356" y="0"/>
                </a:lnTo>
                <a:lnTo>
                  <a:pt x="7961356" y="5510649"/>
                </a:lnTo>
                <a:lnTo>
                  <a:pt x="0" y="5510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858" t="0" r="0" b="-15120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571" y="1486651"/>
            <a:ext cx="9294404" cy="7946628"/>
          </a:xfrm>
          <a:custGeom>
            <a:avLst/>
            <a:gdLst/>
            <a:ahLst/>
            <a:cxnLst/>
            <a:rect r="r" b="b" t="t" l="l"/>
            <a:pathLst>
              <a:path h="7946628" w="9294404">
                <a:moveTo>
                  <a:pt x="0" y="0"/>
                </a:moveTo>
                <a:lnTo>
                  <a:pt x="9294405" y="0"/>
                </a:lnTo>
                <a:lnTo>
                  <a:pt x="9294405" y="7946628"/>
                </a:lnTo>
                <a:lnTo>
                  <a:pt x="0" y="7946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6764" y="305753"/>
            <a:ext cx="13852477" cy="722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8592" indent="-449296" lvl="1">
              <a:lnSpc>
                <a:spcPts val="5826"/>
              </a:lnSpc>
              <a:buFont typeface="Arial"/>
              <a:buChar char="•"/>
            </a:pPr>
            <a:r>
              <a:rPr lang="en-US" sz="4162">
                <a:solidFill>
                  <a:srgbClr val="000000"/>
                </a:solidFill>
                <a:latin typeface="Eastman Grotesque"/>
              </a:rPr>
              <a:t>These are the labels represented by Y.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38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30749" y="-762786"/>
            <a:ext cx="9295727" cy="11399127"/>
          </a:xfrm>
          <a:custGeom>
            <a:avLst/>
            <a:gdLst/>
            <a:ahLst/>
            <a:cxnLst/>
            <a:rect r="r" b="b" t="t" l="l"/>
            <a:pathLst>
              <a:path h="11399127" w="9295727">
                <a:moveTo>
                  <a:pt x="0" y="0"/>
                </a:moveTo>
                <a:lnTo>
                  <a:pt x="9295727" y="0"/>
                </a:lnTo>
                <a:lnTo>
                  <a:pt x="9295727" y="11399127"/>
                </a:lnTo>
                <a:lnTo>
                  <a:pt x="0" y="113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6254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4452" y="19050"/>
            <a:ext cx="13001850" cy="968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79"/>
              </a:lnSpc>
            </a:pPr>
            <a:r>
              <a:rPr lang="en-US" sz="14978">
                <a:solidFill>
                  <a:srgbClr val="FFFFFF"/>
                </a:solidFill>
                <a:latin typeface="Funtastic"/>
              </a:rPr>
              <a:t>LET’S TRAIN DIFFERENT MODELS ON OBTAINED DATA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76356">
            <a:off x="-1345754" y="404705"/>
            <a:ext cx="10368068" cy="12186171"/>
          </a:xfrm>
          <a:custGeom>
            <a:avLst/>
            <a:gdLst/>
            <a:ahLst/>
            <a:cxnLst/>
            <a:rect r="r" b="b" t="t" l="l"/>
            <a:pathLst>
              <a:path h="12186171" w="10368068">
                <a:moveTo>
                  <a:pt x="0" y="0"/>
                </a:moveTo>
                <a:lnTo>
                  <a:pt x="10368068" y="0"/>
                </a:lnTo>
                <a:lnTo>
                  <a:pt x="10368068" y="12186171"/>
                </a:lnTo>
                <a:lnTo>
                  <a:pt x="0" y="12186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27755" y="2854712"/>
            <a:ext cx="9493779" cy="5656915"/>
          </a:xfrm>
          <a:custGeom>
            <a:avLst/>
            <a:gdLst/>
            <a:ahLst/>
            <a:cxnLst/>
            <a:rect r="r" b="b" t="t" l="l"/>
            <a:pathLst>
              <a:path h="5656915" w="9493779">
                <a:moveTo>
                  <a:pt x="0" y="0"/>
                </a:moveTo>
                <a:lnTo>
                  <a:pt x="9493778" y="0"/>
                </a:lnTo>
                <a:lnTo>
                  <a:pt x="9493778" y="5656915"/>
                </a:lnTo>
                <a:lnTo>
                  <a:pt x="0" y="56569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45158" y="333128"/>
            <a:ext cx="9197830" cy="130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22"/>
              </a:lnSpc>
            </a:pPr>
            <a:r>
              <a:rPr lang="en-US" sz="3730">
                <a:solidFill>
                  <a:srgbClr val="000000"/>
                </a:solidFill>
                <a:latin typeface="Eastman Grotesque Bold"/>
              </a:rPr>
              <a:t>Let’s us first start with linear regression model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36439" y="5117837"/>
            <a:ext cx="7961356" cy="5510649"/>
          </a:xfrm>
          <a:custGeom>
            <a:avLst/>
            <a:gdLst/>
            <a:ahLst/>
            <a:cxnLst/>
            <a:rect r="r" b="b" t="t" l="l"/>
            <a:pathLst>
              <a:path h="5510649" w="7961356">
                <a:moveTo>
                  <a:pt x="0" y="0"/>
                </a:moveTo>
                <a:lnTo>
                  <a:pt x="7961356" y="0"/>
                </a:lnTo>
                <a:lnTo>
                  <a:pt x="7961356" y="5510649"/>
                </a:lnTo>
                <a:lnTo>
                  <a:pt x="0" y="5510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858" t="0" r="0" b="-15120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30296" y="3264970"/>
            <a:ext cx="10714364" cy="4357516"/>
          </a:xfrm>
          <a:custGeom>
            <a:avLst/>
            <a:gdLst/>
            <a:ahLst/>
            <a:cxnLst/>
            <a:rect r="r" b="b" t="t" l="l"/>
            <a:pathLst>
              <a:path h="4357516" w="10714364">
                <a:moveTo>
                  <a:pt x="0" y="0"/>
                </a:moveTo>
                <a:lnTo>
                  <a:pt x="10714363" y="0"/>
                </a:lnTo>
                <a:lnTo>
                  <a:pt x="10714363" y="4357516"/>
                </a:lnTo>
                <a:lnTo>
                  <a:pt x="0" y="43575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4640" y="305753"/>
            <a:ext cx="13852477" cy="722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8592" indent="-449296" lvl="1">
              <a:lnSpc>
                <a:spcPts val="5826"/>
              </a:lnSpc>
              <a:buFont typeface="Arial"/>
              <a:buChar char="•"/>
            </a:pPr>
            <a:r>
              <a:rPr lang="en-US" sz="4162">
                <a:solidFill>
                  <a:srgbClr val="000000"/>
                </a:solidFill>
                <a:latin typeface="Eastman Grotesque"/>
              </a:rPr>
              <a:t>Second one is the Decision Tree Classifier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30296" y="2542023"/>
            <a:ext cx="13852477" cy="722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26"/>
              </a:lnSpc>
            </a:pPr>
            <a:r>
              <a:rPr lang="en-US" sz="4162">
                <a:solidFill>
                  <a:srgbClr val="000000"/>
                </a:solidFill>
                <a:latin typeface="Eastman Grotesque"/>
              </a:rPr>
              <a:t>Before applying oversampling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411580" y="-686982"/>
            <a:ext cx="9652085" cy="11344637"/>
          </a:xfrm>
          <a:custGeom>
            <a:avLst/>
            <a:gdLst/>
            <a:ahLst/>
            <a:cxnLst/>
            <a:rect r="r" b="b" t="t" l="l"/>
            <a:pathLst>
              <a:path h="11344637" w="9652085">
                <a:moveTo>
                  <a:pt x="9652085" y="0"/>
                </a:moveTo>
                <a:lnTo>
                  <a:pt x="0" y="0"/>
                </a:lnTo>
                <a:lnTo>
                  <a:pt x="0" y="11344636"/>
                </a:lnTo>
                <a:lnTo>
                  <a:pt x="9652085" y="11344636"/>
                </a:lnTo>
                <a:lnTo>
                  <a:pt x="96520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321320"/>
            <a:ext cx="11023902" cy="5781933"/>
          </a:xfrm>
          <a:custGeom>
            <a:avLst/>
            <a:gdLst/>
            <a:ahLst/>
            <a:cxnLst/>
            <a:rect r="r" b="b" t="t" l="l"/>
            <a:pathLst>
              <a:path h="5781933" w="11023902">
                <a:moveTo>
                  <a:pt x="0" y="0"/>
                </a:moveTo>
                <a:lnTo>
                  <a:pt x="11023902" y="0"/>
                </a:lnTo>
                <a:lnTo>
                  <a:pt x="11023902" y="5781933"/>
                </a:lnTo>
                <a:lnTo>
                  <a:pt x="0" y="57819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33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56638"/>
            <a:ext cx="10125246" cy="572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2"/>
              </a:lnSpc>
            </a:pPr>
            <a:r>
              <a:rPr lang="en-US" sz="3322">
                <a:solidFill>
                  <a:srgbClr val="000000"/>
                </a:solidFill>
                <a:latin typeface="Eastman Grotesque"/>
              </a:rPr>
              <a:t>After oversampling the data.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76356">
            <a:off x="-1345754" y="404705"/>
            <a:ext cx="10368068" cy="12186171"/>
          </a:xfrm>
          <a:custGeom>
            <a:avLst/>
            <a:gdLst/>
            <a:ahLst/>
            <a:cxnLst/>
            <a:rect r="r" b="b" t="t" l="l"/>
            <a:pathLst>
              <a:path h="12186171" w="10368068">
                <a:moveTo>
                  <a:pt x="0" y="0"/>
                </a:moveTo>
                <a:lnTo>
                  <a:pt x="10368068" y="0"/>
                </a:lnTo>
                <a:lnTo>
                  <a:pt x="10368068" y="12186171"/>
                </a:lnTo>
                <a:lnTo>
                  <a:pt x="0" y="12186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67964" y="1880349"/>
            <a:ext cx="10613240" cy="8144792"/>
          </a:xfrm>
          <a:custGeom>
            <a:avLst/>
            <a:gdLst/>
            <a:ahLst/>
            <a:cxnLst/>
            <a:rect r="r" b="b" t="t" l="l"/>
            <a:pathLst>
              <a:path h="8144792" w="10613240">
                <a:moveTo>
                  <a:pt x="0" y="0"/>
                </a:moveTo>
                <a:lnTo>
                  <a:pt x="10613240" y="0"/>
                </a:lnTo>
                <a:lnTo>
                  <a:pt x="10613240" y="8144792"/>
                </a:lnTo>
                <a:lnTo>
                  <a:pt x="0" y="8144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06698" y="661741"/>
            <a:ext cx="9197830" cy="64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22"/>
              </a:lnSpc>
            </a:pPr>
            <a:r>
              <a:rPr lang="en-US" sz="3730">
                <a:solidFill>
                  <a:srgbClr val="000000"/>
                </a:solidFill>
                <a:latin typeface="Eastman Grotesque Bold"/>
              </a:rPr>
              <a:t>Random Forest Classifier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18432" y="3855286"/>
            <a:ext cx="9864170" cy="6827729"/>
          </a:xfrm>
          <a:custGeom>
            <a:avLst/>
            <a:gdLst/>
            <a:ahLst/>
            <a:cxnLst/>
            <a:rect r="r" b="b" t="t" l="l"/>
            <a:pathLst>
              <a:path h="6827729" w="9864170">
                <a:moveTo>
                  <a:pt x="0" y="0"/>
                </a:moveTo>
                <a:lnTo>
                  <a:pt x="9864170" y="0"/>
                </a:lnTo>
                <a:lnTo>
                  <a:pt x="9864170" y="6827729"/>
                </a:lnTo>
                <a:lnTo>
                  <a:pt x="0" y="6827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858" t="0" r="0" b="-15120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008559"/>
            <a:ext cx="12499864" cy="4920895"/>
          </a:xfrm>
          <a:custGeom>
            <a:avLst/>
            <a:gdLst/>
            <a:ahLst/>
            <a:cxnLst/>
            <a:rect r="r" b="b" t="t" l="l"/>
            <a:pathLst>
              <a:path h="4920895" w="12499864">
                <a:moveTo>
                  <a:pt x="0" y="0"/>
                </a:moveTo>
                <a:lnTo>
                  <a:pt x="12499864" y="0"/>
                </a:lnTo>
                <a:lnTo>
                  <a:pt x="12499864" y="4920895"/>
                </a:lnTo>
                <a:lnTo>
                  <a:pt x="0" y="4920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0039" y="333128"/>
            <a:ext cx="17447921" cy="130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2"/>
              </a:lnSpc>
            </a:pPr>
            <a:r>
              <a:rPr lang="en-US" sz="3730">
                <a:solidFill>
                  <a:srgbClr val="000000"/>
                </a:solidFill>
                <a:latin typeface="Eastman Grotesque Bold"/>
              </a:rPr>
              <a:t>Here using max_depth,random_state and min_samples_split and variating the min_sample_split in for loop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411580" y="-686982"/>
            <a:ext cx="9652085" cy="11344637"/>
          </a:xfrm>
          <a:custGeom>
            <a:avLst/>
            <a:gdLst/>
            <a:ahLst/>
            <a:cxnLst/>
            <a:rect r="r" b="b" t="t" l="l"/>
            <a:pathLst>
              <a:path h="11344637" w="9652085">
                <a:moveTo>
                  <a:pt x="9652085" y="0"/>
                </a:moveTo>
                <a:lnTo>
                  <a:pt x="0" y="0"/>
                </a:lnTo>
                <a:lnTo>
                  <a:pt x="0" y="11344636"/>
                </a:lnTo>
                <a:lnTo>
                  <a:pt x="9652085" y="11344636"/>
                </a:lnTo>
                <a:lnTo>
                  <a:pt x="96520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9522" y="1365123"/>
            <a:ext cx="10387058" cy="6117531"/>
          </a:xfrm>
          <a:custGeom>
            <a:avLst/>
            <a:gdLst/>
            <a:ahLst/>
            <a:cxnLst/>
            <a:rect r="r" b="b" t="t" l="l"/>
            <a:pathLst>
              <a:path h="6117531" w="10387058">
                <a:moveTo>
                  <a:pt x="0" y="0"/>
                </a:moveTo>
                <a:lnTo>
                  <a:pt x="10387058" y="0"/>
                </a:lnTo>
                <a:lnTo>
                  <a:pt x="10387058" y="6117531"/>
                </a:lnTo>
                <a:lnTo>
                  <a:pt x="0" y="611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76356">
            <a:off x="-1884217" y="1030689"/>
            <a:ext cx="10368068" cy="12186171"/>
          </a:xfrm>
          <a:custGeom>
            <a:avLst/>
            <a:gdLst/>
            <a:ahLst/>
            <a:cxnLst/>
            <a:rect r="r" b="b" t="t" l="l"/>
            <a:pathLst>
              <a:path h="12186171" w="10368068">
                <a:moveTo>
                  <a:pt x="0" y="0"/>
                </a:moveTo>
                <a:lnTo>
                  <a:pt x="10368067" y="0"/>
                </a:lnTo>
                <a:lnTo>
                  <a:pt x="10368067" y="12186172"/>
                </a:lnTo>
                <a:lnTo>
                  <a:pt x="0" y="12186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06694" y="2960482"/>
            <a:ext cx="11511531" cy="3526888"/>
          </a:xfrm>
          <a:custGeom>
            <a:avLst/>
            <a:gdLst/>
            <a:ahLst/>
            <a:cxnLst/>
            <a:rect r="r" b="b" t="t" l="l"/>
            <a:pathLst>
              <a:path h="3526888" w="11511531">
                <a:moveTo>
                  <a:pt x="0" y="0"/>
                </a:moveTo>
                <a:lnTo>
                  <a:pt x="11511531" y="0"/>
                </a:lnTo>
                <a:lnTo>
                  <a:pt x="11511531" y="3526888"/>
                </a:lnTo>
                <a:lnTo>
                  <a:pt x="0" y="35268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30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06694" y="218328"/>
            <a:ext cx="11223479" cy="196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22"/>
              </a:lnSpc>
            </a:pPr>
            <a:r>
              <a:rPr lang="en-US" sz="3730">
                <a:solidFill>
                  <a:srgbClr val="000000"/>
                </a:solidFill>
                <a:latin typeface="Eastman Grotesque Bold"/>
              </a:rPr>
              <a:t>Here using max_depth,random_state and  max_leaf_nodes as parameters and varaiting the max_leaf_nodes in for loop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18432" y="3855286"/>
            <a:ext cx="9864170" cy="6827729"/>
          </a:xfrm>
          <a:custGeom>
            <a:avLst/>
            <a:gdLst/>
            <a:ahLst/>
            <a:cxnLst/>
            <a:rect r="r" b="b" t="t" l="l"/>
            <a:pathLst>
              <a:path h="6827729" w="9864170">
                <a:moveTo>
                  <a:pt x="0" y="0"/>
                </a:moveTo>
                <a:lnTo>
                  <a:pt x="9864170" y="0"/>
                </a:lnTo>
                <a:lnTo>
                  <a:pt x="9864170" y="6827729"/>
                </a:lnTo>
                <a:lnTo>
                  <a:pt x="0" y="6827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858" t="0" r="0" b="-15120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4672" y="1842666"/>
            <a:ext cx="9193760" cy="7004769"/>
          </a:xfrm>
          <a:custGeom>
            <a:avLst/>
            <a:gdLst/>
            <a:ahLst/>
            <a:cxnLst/>
            <a:rect r="r" b="b" t="t" l="l"/>
            <a:pathLst>
              <a:path h="7004769" w="9193760">
                <a:moveTo>
                  <a:pt x="0" y="0"/>
                </a:moveTo>
                <a:lnTo>
                  <a:pt x="9193760" y="0"/>
                </a:lnTo>
                <a:lnTo>
                  <a:pt x="9193760" y="7004769"/>
                </a:lnTo>
                <a:lnTo>
                  <a:pt x="0" y="7004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50700"/>
            <a:ext cx="16716600" cy="9093600"/>
            <a:chOff x="0" y="0"/>
            <a:chExt cx="4402726" cy="2395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726" cy="2395022"/>
            </a:xfrm>
            <a:custGeom>
              <a:avLst/>
              <a:gdLst/>
              <a:ahLst/>
              <a:cxnLst/>
              <a:rect r="r" b="b" t="t" l="l"/>
              <a:pathLst>
                <a:path h="2395022" w="4402726">
                  <a:moveTo>
                    <a:pt x="23620" y="0"/>
                  </a:moveTo>
                  <a:lnTo>
                    <a:pt x="4379106" y="0"/>
                  </a:lnTo>
                  <a:cubicBezTo>
                    <a:pt x="4392151" y="0"/>
                    <a:pt x="4402726" y="10575"/>
                    <a:pt x="4402726" y="23620"/>
                  </a:cubicBezTo>
                  <a:lnTo>
                    <a:pt x="4402726" y="2371403"/>
                  </a:lnTo>
                  <a:cubicBezTo>
                    <a:pt x="4402726" y="2377667"/>
                    <a:pt x="4400237" y="2383675"/>
                    <a:pt x="4395808" y="2388104"/>
                  </a:cubicBezTo>
                  <a:cubicBezTo>
                    <a:pt x="4391378" y="2392534"/>
                    <a:pt x="4385371" y="2395022"/>
                    <a:pt x="4379106" y="2395022"/>
                  </a:cubicBezTo>
                  <a:lnTo>
                    <a:pt x="23620" y="2395022"/>
                  </a:lnTo>
                  <a:cubicBezTo>
                    <a:pt x="17355" y="2395022"/>
                    <a:pt x="11348" y="2392534"/>
                    <a:pt x="6918" y="2388104"/>
                  </a:cubicBezTo>
                  <a:cubicBezTo>
                    <a:pt x="2488" y="2383675"/>
                    <a:pt x="0" y="2377667"/>
                    <a:pt x="0" y="2371403"/>
                  </a:cubicBezTo>
                  <a:lnTo>
                    <a:pt x="0" y="23620"/>
                  </a:lnTo>
                  <a:cubicBezTo>
                    <a:pt x="0" y="17355"/>
                    <a:pt x="2488" y="11348"/>
                    <a:pt x="6918" y="6918"/>
                  </a:cubicBezTo>
                  <a:cubicBezTo>
                    <a:pt x="11348" y="2488"/>
                    <a:pt x="17355" y="0"/>
                    <a:pt x="23620" y="0"/>
                  </a:cubicBezTo>
                  <a:close/>
                </a:path>
              </a:pathLst>
            </a:custGeom>
            <a:solidFill>
              <a:srgbClr val="D4DBFE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726" cy="2433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11000" y="7681790"/>
            <a:ext cx="4107999" cy="3122079"/>
          </a:xfrm>
          <a:custGeom>
            <a:avLst/>
            <a:gdLst/>
            <a:ahLst/>
            <a:cxnLst/>
            <a:rect r="r" b="b" t="t" l="l"/>
            <a:pathLst>
              <a:path h="3122079" w="4107999">
                <a:moveTo>
                  <a:pt x="0" y="0"/>
                </a:moveTo>
                <a:lnTo>
                  <a:pt x="4107999" y="0"/>
                </a:lnTo>
                <a:lnTo>
                  <a:pt x="4107999" y="3122078"/>
                </a:lnTo>
                <a:lnTo>
                  <a:pt x="0" y="3122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96999" y="3789000"/>
            <a:ext cx="12358776" cy="6197556"/>
          </a:xfrm>
          <a:custGeom>
            <a:avLst/>
            <a:gdLst/>
            <a:ahLst/>
            <a:cxnLst/>
            <a:rect r="r" b="b" t="t" l="l"/>
            <a:pathLst>
              <a:path h="6197556" w="12358776">
                <a:moveTo>
                  <a:pt x="0" y="0"/>
                </a:moveTo>
                <a:lnTo>
                  <a:pt x="12358775" y="0"/>
                </a:lnTo>
                <a:lnTo>
                  <a:pt x="12358775" y="6197555"/>
                </a:lnTo>
                <a:lnTo>
                  <a:pt x="0" y="61975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6819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324999"/>
            <a:ext cx="15227074" cy="1293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22"/>
              </a:lnSpc>
            </a:pPr>
            <a:r>
              <a:rPr lang="en-US" sz="3730">
                <a:solidFill>
                  <a:srgbClr val="000000"/>
                </a:solidFill>
                <a:latin typeface="Eastman Grotesque"/>
              </a:rPr>
              <a:t>At first go through the data and observe the data types and number of missing value in each columns.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2031" y="307800"/>
            <a:ext cx="15445506" cy="171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645"/>
              </a:lnSpc>
            </a:pPr>
            <a:r>
              <a:rPr lang="en-US" sz="9032">
                <a:solidFill>
                  <a:srgbClr val="838CED"/>
                </a:solidFill>
                <a:latin typeface="Funtastic"/>
              </a:rPr>
              <a:t>DATA PREPROCESSING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411580" y="-686982"/>
            <a:ext cx="9652085" cy="11344637"/>
          </a:xfrm>
          <a:custGeom>
            <a:avLst/>
            <a:gdLst/>
            <a:ahLst/>
            <a:cxnLst/>
            <a:rect r="r" b="b" t="t" l="l"/>
            <a:pathLst>
              <a:path h="11344637" w="9652085">
                <a:moveTo>
                  <a:pt x="9652085" y="0"/>
                </a:moveTo>
                <a:lnTo>
                  <a:pt x="0" y="0"/>
                </a:lnTo>
                <a:lnTo>
                  <a:pt x="0" y="11344636"/>
                </a:lnTo>
                <a:lnTo>
                  <a:pt x="9652085" y="11344636"/>
                </a:lnTo>
                <a:lnTo>
                  <a:pt x="96520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9522" y="2352574"/>
            <a:ext cx="11787290" cy="4331768"/>
          </a:xfrm>
          <a:custGeom>
            <a:avLst/>
            <a:gdLst/>
            <a:ahLst/>
            <a:cxnLst/>
            <a:rect r="r" b="b" t="t" l="l"/>
            <a:pathLst>
              <a:path h="4331768" w="11787290">
                <a:moveTo>
                  <a:pt x="0" y="0"/>
                </a:moveTo>
                <a:lnTo>
                  <a:pt x="11787289" y="0"/>
                </a:lnTo>
                <a:lnTo>
                  <a:pt x="11787289" y="4331768"/>
                </a:lnTo>
                <a:lnTo>
                  <a:pt x="0" y="43317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4638" y="414438"/>
            <a:ext cx="11945766" cy="115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2"/>
              </a:lnSpc>
            </a:pPr>
            <a:r>
              <a:rPr lang="en-US" sz="3322">
                <a:solidFill>
                  <a:srgbClr val="000000"/>
                </a:solidFill>
                <a:latin typeface="Eastman Grotesque"/>
              </a:rPr>
              <a:t>Here using max_depth and random_state as parameters and varaiting max_depth in for loop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76356">
            <a:off x="-1345754" y="404705"/>
            <a:ext cx="10368068" cy="12186171"/>
          </a:xfrm>
          <a:custGeom>
            <a:avLst/>
            <a:gdLst/>
            <a:ahLst/>
            <a:cxnLst/>
            <a:rect r="r" b="b" t="t" l="l"/>
            <a:pathLst>
              <a:path h="12186171" w="10368068">
                <a:moveTo>
                  <a:pt x="0" y="0"/>
                </a:moveTo>
                <a:lnTo>
                  <a:pt x="10368068" y="0"/>
                </a:lnTo>
                <a:lnTo>
                  <a:pt x="10368068" y="12186171"/>
                </a:lnTo>
                <a:lnTo>
                  <a:pt x="0" y="12186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89667" y="1531256"/>
            <a:ext cx="10725541" cy="6626075"/>
          </a:xfrm>
          <a:custGeom>
            <a:avLst/>
            <a:gdLst/>
            <a:ahLst/>
            <a:cxnLst/>
            <a:rect r="r" b="b" t="t" l="l"/>
            <a:pathLst>
              <a:path h="6626075" w="10725541">
                <a:moveTo>
                  <a:pt x="0" y="0"/>
                </a:moveTo>
                <a:lnTo>
                  <a:pt x="10725541" y="0"/>
                </a:lnTo>
                <a:lnTo>
                  <a:pt x="10725541" y="6626076"/>
                </a:lnTo>
                <a:lnTo>
                  <a:pt x="0" y="66260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18432" y="3855286"/>
            <a:ext cx="9864170" cy="6827729"/>
          </a:xfrm>
          <a:custGeom>
            <a:avLst/>
            <a:gdLst/>
            <a:ahLst/>
            <a:cxnLst/>
            <a:rect r="r" b="b" t="t" l="l"/>
            <a:pathLst>
              <a:path h="6827729" w="9864170">
                <a:moveTo>
                  <a:pt x="0" y="0"/>
                </a:moveTo>
                <a:lnTo>
                  <a:pt x="9864170" y="0"/>
                </a:lnTo>
                <a:lnTo>
                  <a:pt x="9864170" y="6827729"/>
                </a:lnTo>
                <a:lnTo>
                  <a:pt x="0" y="6827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858" t="0" r="0" b="-15120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0303" y="2226738"/>
            <a:ext cx="11482618" cy="5228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9"/>
              </a:lnSpc>
            </a:pPr>
            <a:r>
              <a:rPr lang="en-US" sz="5977">
                <a:solidFill>
                  <a:srgbClr val="000000"/>
                </a:solidFill>
                <a:latin typeface="Eastman Grotesque Bold"/>
              </a:rPr>
              <a:t>From the observation, we can conclude that linear regression gives the better score for given data as it is predicting the continuous values(salary) 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38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30749" y="-762786"/>
            <a:ext cx="9295727" cy="11399127"/>
          </a:xfrm>
          <a:custGeom>
            <a:avLst/>
            <a:gdLst/>
            <a:ahLst/>
            <a:cxnLst/>
            <a:rect r="r" b="b" t="t" l="l"/>
            <a:pathLst>
              <a:path h="11399127" w="9295727">
                <a:moveTo>
                  <a:pt x="0" y="0"/>
                </a:moveTo>
                <a:lnTo>
                  <a:pt x="9295727" y="0"/>
                </a:lnTo>
                <a:lnTo>
                  <a:pt x="9295727" y="11399127"/>
                </a:lnTo>
                <a:lnTo>
                  <a:pt x="0" y="113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6254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76763" y="2167235"/>
            <a:ext cx="13001850" cy="411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79"/>
              </a:lnSpc>
            </a:pPr>
            <a:r>
              <a:rPr lang="en-US" sz="14978">
                <a:solidFill>
                  <a:srgbClr val="FFFFFF"/>
                </a:solidFill>
                <a:latin typeface="Funtastic"/>
              </a:rPr>
              <a:t>THANK </a:t>
            </a:r>
          </a:p>
          <a:p>
            <a:pPr algn="l">
              <a:lnSpc>
                <a:spcPts val="14679"/>
              </a:lnSpc>
            </a:pPr>
            <a:r>
              <a:rPr lang="en-US" sz="14978">
                <a:solidFill>
                  <a:srgbClr val="FFFFFF"/>
                </a:solidFill>
                <a:latin typeface="Funtastic"/>
              </a:rPr>
              <a:t>      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11865" y="-1039134"/>
            <a:ext cx="16528888" cy="11501582"/>
          </a:xfrm>
          <a:prstGeom prst="rect">
            <a:avLst/>
          </a:prstGeom>
          <a:solidFill>
            <a:srgbClr val="858EF0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2758915" cy="2658591"/>
          </a:xfrm>
          <a:custGeom>
            <a:avLst/>
            <a:gdLst/>
            <a:ahLst/>
            <a:cxnLst/>
            <a:rect r="r" b="b" t="t" l="l"/>
            <a:pathLst>
              <a:path h="2658591" w="2758915">
                <a:moveTo>
                  <a:pt x="0" y="0"/>
                </a:moveTo>
                <a:lnTo>
                  <a:pt x="2758915" y="0"/>
                </a:lnTo>
                <a:lnTo>
                  <a:pt x="2758915" y="2658591"/>
                </a:lnTo>
                <a:lnTo>
                  <a:pt x="0" y="26585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7591" y="2171661"/>
            <a:ext cx="11836841" cy="7766760"/>
          </a:xfrm>
          <a:custGeom>
            <a:avLst/>
            <a:gdLst/>
            <a:ahLst/>
            <a:cxnLst/>
            <a:rect r="r" b="b" t="t" l="l"/>
            <a:pathLst>
              <a:path h="7766760" w="11836841">
                <a:moveTo>
                  <a:pt x="0" y="0"/>
                </a:moveTo>
                <a:lnTo>
                  <a:pt x="11836841" y="0"/>
                </a:lnTo>
                <a:lnTo>
                  <a:pt x="11836841" y="7766760"/>
                </a:lnTo>
                <a:lnTo>
                  <a:pt x="0" y="7766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890" t="-8533" r="-8982" b="-820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12604" y="117958"/>
            <a:ext cx="15359093" cy="130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67"/>
              </a:lnSpc>
            </a:pPr>
            <a:r>
              <a:rPr lang="en-US" sz="3762">
                <a:solidFill>
                  <a:srgbClr val="FFFFFF"/>
                </a:solidFill>
                <a:latin typeface="Eastman Grotesque"/>
              </a:rPr>
              <a:t>Now we have to remove the outliers by checking every column of given</a:t>
            </a:r>
          </a:p>
          <a:p>
            <a:pPr algn="r">
              <a:lnSpc>
                <a:spcPts val="5267"/>
              </a:lnSpc>
            </a:pPr>
            <a:r>
              <a:rPr lang="en-US" sz="3762">
                <a:solidFill>
                  <a:srgbClr val="FFFFFF"/>
                </a:solidFill>
                <a:latin typeface="Eastman Grotesque"/>
              </a:rPr>
              <a:t>data. The outliers are present in AGE,SALARY,PAST EXP  columns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411580" y="-686982"/>
            <a:ext cx="9652085" cy="11344637"/>
          </a:xfrm>
          <a:custGeom>
            <a:avLst/>
            <a:gdLst/>
            <a:ahLst/>
            <a:cxnLst/>
            <a:rect r="r" b="b" t="t" l="l"/>
            <a:pathLst>
              <a:path h="11344637" w="9652085">
                <a:moveTo>
                  <a:pt x="9652085" y="0"/>
                </a:moveTo>
                <a:lnTo>
                  <a:pt x="0" y="0"/>
                </a:lnTo>
                <a:lnTo>
                  <a:pt x="0" y="11344636"/>
                </a:lnTo>
                <a:lnTo>
                  <a:pt x="9652085" y="11344636"/>
                </a:lnTo>
                <a:lnTo>
                  <a:pt x="96520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416411"/>
            <a:ext cx="10239626" cy="6320695"/>
          </a:xfrm>
          <a:custGeom>
            <a:avLst/>
            <a:gdLst/>
            <a:ahLst/>
            <a:cxnLst/>
            <a:rect r="r" b="b" t="t" l="l"/>
            <a:pathLst>
              <a:path h="6320695" w="10239626">
                <a:moveTo>
                  <a:pt x="0" y="0"/>
                </a:moveTo>
                <a:lnTo>
                  <a:pt x="10239626" y="0"/>
                </a:lnTo>
                <a:lnTo>
                  <a:pt x="10239626" y="6320695"/>
                </a:lnTo>
                <a:lnTo>
                  <a:pt x="0" y="63206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0022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4DBFE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50784" y="3360996"/>
            <a:ext cx="6341153" cy="7074309"/>
          </a:xfrm>
          <a:custGeom>
            <a:avLst/>
            <a:gdLst/>
            <a:ahLst/>
            <a:cxnLst/>
            <a:rect r="r" b="b" t="t" l="l"/>
            <a:pathLst>
              <a:path h="7074309" w="6341153">
                <a:moveTo>
                  <a:pt x="0" y="0"/>
                </a:moveTo>
                <a:lnTo>
                  <a:pt x="6341153" y="0"/>
                </a:lnTo>
                <a:lnTo>
                  <a:pt x="6341153" y="7074309"/>
                </a:lnTo>
                <a:lnTo>
                  <a:pt x="0" y="70743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6678" y="1370280"/>
            <a:ext cx="10520410" cy="6619006"/>
          </a:xfrm>
          <a:custGeom>
            <a:avLst/>
            <a:gdLst/>
            <a:ahLst/>
            <a:cxnLst/>
            <a:rect r="r" b="b" t="t" l="l"/>
            <a:pathLst>
              <a:path h="6619006" w="10520410">
                <a:moveTo>
                  <a:pt x="0" y="0"/>
                </a:moveTo>
                <a:lnTo>
                  <a:pt x="10520410" y="0"/>
                </a:lnTo>
                <a:lnTo>
                  <a:pt x="10520410" y="6619007"/>
                </a:lnTo>
                <a:lnTo>
                  <a:pt x="0" y="6619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5375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96037" y="-919773"/>
            <a:ext cx="16528888" cy="11501582"/>
          </a:xfrm>
          <a:prstGeom prst="rect">
            <a:avLst/>
          </a:prstGeom>
          <a:solidFill>
            <a:srgbClr val="858EF0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2359959" y="6636603"/>
            <a:ext cx="5383153" cy="3455005"/>
          </a:xfrm>
          <a:custGeom>
            <a:avLst/>
            <a:gdLst/>
            <a:ahLst/>
            <a:cxnLst/>
            <a:rect r="r" b="b" t="t" l="l"/>
            <a:pathLst>
              <a:path h="3455005" w="5383153">
                <a:moveTo>
                  <a:pt x="0" y="0"/>
                </a:moveTo>
                <a:lnTo>
                  <a:pt x="5383153" y="0"/>
                </a:lnTo>
                <a:lnTo>
                  <a:pt x="5383153" y="3455005"/>
                </a:lnTo>
                <a:lnTo>
                  <a:pt x="0" y="3455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2000" y="1481577"/>
            <a:ext cx="10701090" cy="6640636"/>
          </a:xfrm>
          <a:custGeom>
            <a:avLst/>
            <a:gdLst/>
            <a:ahLst/>
            <a:cxnLst/>
            <a:rect r="r" b="b" t="t" l="l"/>
            <a:pathLst>
              <a:path h="6640636" w="10701090">
                <a:moveTo>
                  <a:pt x="0" y="0"/>
                </a:moveTo>
                <a:lnTo>
                  <a:pt x="10701089" y="0"/>
                </a:lnTo>
                <a:lnTo>
                  <a:pt x="10701089" y="6640635"/>
                </a:lnTo>
                <a:lnTo>
                  <a:pt x="0" y="66406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2939" b="-123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03027" y="221868"/>
            <a:ext cx="7740973" cy="650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3"/>
              </a:lnSpc>
            </a:pPr>
            <a:r>
              <a:rPr lang="en-US" sz="3766">
                <a:solidFill>
                  <a:srgbClr val="FFFFFF"/>
                </a:solidFill>
                <a:latin typeface="Eastman Grotesque"/>
              </a:rPr>
              <a:t>After removing outliers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76356">
            <a:off x="-1345754" y="404705"/>
            <a:ext cx="10368068" cy="12186171"/>
          </a:xfrm>
          <a:custGeom>
            <a:avLst/>
            <a:gdLst/>
            <a:ahLst/>
            <a:cxnLst/>
            <a:rect r="r" b="b" t="t" l="l"/>
            <a:pathLst>
              <a:path h="12186171" w="10368068">
                <a:moveTo>
                  <a:pt x="0" y="0"/>
                </a:moveTo>
                <a:lnTo>
                  <a:pt x="10368068" y="0"/>
                </a:lnTo>
                <a:lnTo>
                  <a:pt x="10368068" y="12186171"/>
                </a:lnTo>
                <a:lnTo>
                  <a:pt x="0" y="12186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768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0789" y="1913832"/>
            <a:ext cx="9878511" cy="5843949"/>
          </a:xfrm>
          <a:custGeom>
            <a:avLst/>
            <a:gdLst/>
            <a:ahLst/>
            <a:cxnLst/>
            <a:rect r="r" b="b" t="t" l="l"/>
            <a:pathLst>
              <a:path h="5843949" w="9878511">
                <a:moveTo>
                  <a:pt x="0" y="0"/>
                </a:moveTo>
                <a:lnTo>
                  <a:pt x="9878511" y="0"/>
                </a:lnTo>
                <a:lnTo>
                  <a:pt x="9878511" y="5843949"/>
                </a:lnTo>
                <a:lnTo>
                  <a:pt x="0" y="5843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9184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18432" y="3855286"/>
            <a:ext cx="9864170" cy="6827729"/>
          </a:xfrm>
          <a:custGeom>
            <a:avLst/>
            <a:gdLst/>
            <a:ahLst/>
            <a:cxnLst/>
            <a:rect r="r" b="b" t="t" l="l"/>
            <a:pathLst>
              <a:path h="6827729" w="9864170">
                <a:moveTo>
                  <a:pt x="0" y="0"/>
                </a:moveTo>
                <a:lnTo>
                  <a:pt x="9864170" y="0"/>
                </a:lnTo>
                <a:lnTo>
                  <a:pt x="9864170" y="6827729"/>
                </a:lnTo>
                <a:lnTo>
                  <a:pt x="0" y="6827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5858" t="0" r="0" b="-15120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0957" y="1215470"/>
            <a:ext cx="10844385" cy="6053681"/>
          </a:xfrm>
          <a:custGeom>
            <a:avLst/>
            <a:gdLst/>
            <a:ahLst/>
            <a:cxnLst/>
            <a:rect r="r" b="b" t="t" l="l"/>
            <a:pathLst>
              <a:path h="6053681" w="10844385">
                <a:moveTo>
                  <a:pt x="0" y="0"/>
                </a:moveTo>
                <a:lnTo>
                  <a:pt x="10844385" y="0"/>
                </a:lnTo>
                <a:lnTo>
                  <a:pt x="10844385" y="6053681"/>
                </a:lnTo>
                <a:lnTo>
                  <a:pt x="0" y="6053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467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DAGH7uiS9D4</dc:identifier>
  <dcterms:modified xsi:type="dcterms:W3CDTF">2011-08-01T06:04:30Z</dcterms:modified>
  <cp:revision>1</cp:revision>
  <dc:title>Salary prediction</dc:title>
</cp:coreProperties>
</file>