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alatino Linotype"/>
      <p:regular r:id="rId32"/>
      <p:bold r:id="rId33"/>
      <p:italic r:id="rId34"/>
      <p:boldItalic r:id="rId35"/>
    </p:embeddedFont>
    <p:embeddedFont>
      <p:font typeface="Spectral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667473-92E0-4A60-AE0A-8988B90B4744}">
  <a:tblStyle styleId="{67667473-92E0-4A60-AE0A-8988B90B4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alatinoLinotype-bold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regular.fntdata"/><Relationship Id="rId13" Type="http://schemas.openxmlformats.org/officeDocument/2006/relationships/slide" Target="slides/slide8.xml"/><Relationship Id="rId35" Type="http://schemas.openxmlformats.org/officeDocument/2006/relationships/font" Target="fonts/PalatinoLinotype-boldItalic.fntdata"/><Relationship Id="rId12" Type="http://schemas.openxmlformats.org/officeDocument/2006/relationships/slide" Target="slides/slide7.xml"/><Relationship Id="rId34" Type="http://schemas.openxmlformats.org/officeDocument/2006/relationships/font" Target="fonts/PalatinoLinotype-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bold.fntdata"/><Relationship Id="rId14" Type="http://schemas.openxmlformats.org/officeDocument/2006/relationships/slide" Target="slides/slide9.xml"/><Relationship Id="rId36" Type="http://schemas.openxmlformats.org/officeDocument/2006/relationships/font" Target="fonts/Spectral-regular.fntdata"/><Relationship Id="rId17" Type="http://schemas.openxmlformats.org/officeDocument/2006/relationships/slide" Target="slides/slide12.xml"/><Relationship Id="rId39" Type="http://schemas.openxmlformats.org/officeDocument/2006/relationships/font" Target="fonts/Spectral-boldItalic.fntdata"/><Relationship Id="rId16" Type="http://schemas.openxmlformats.org/officeDocument/2006/relationships/slide" Target="slides/slide11.xml"/><Relationship Id="rId38" Type="http://schemas.openxmlformats.org/officeDocument/2006/relationships/font" Target="fonts/Spectra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20c82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20c82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ec7faf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5ec7fa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a6086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a6086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20c827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20c827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99312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99312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a7d49e2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a7d49e2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20c8277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20c8277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a7d49e2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a7d49e2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a7d49e2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a7d49e2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194ab6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194ab6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7c9822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7c9822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a7d49e2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a7d49e2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a7d49e2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a7d49e2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a7d49e2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a7d49e2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a7d49e2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a7d49e2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a7d49e2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a7d49e2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16a0f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16a0f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16a0f74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16a0f7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380c1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380c1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bbb330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bbb330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ec7faf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ec7faf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bbb330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bbb330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5ec7fa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5ec7f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0911d32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0911d32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5ec7fa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5ec7fa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14:prism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00" y="0"/>
            <a:ext cx="1603800" cy="7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075" y="1079300"/>
            <a:ext cx="3539925" cy="29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876300" y="1181100"/>
            <a:ext cx="4216500" cy="22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980000"/>
                </a:solidFill>
                <a:latin typeface="Spectral"/>
                <a:ea typeface="Spectral"/>
                <a:cs typeface="Spectral"/>
                <a:sym typeface="Spectral"/>
              </a:rPr>
              <a:t>Calendar</a:t>
            </a:r>
            <a:endParaRPr b="1" sz="4800">
              <a:solidFill>
                <a:srgbClr val="98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1955650" y="1500450"/>
            <a:ext cx="30441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Clock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50" y="1252702"/>
            <a:ext cx="3426350" cy="2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500" y="0"/>
            <a:ext cx="1882075" cy="9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46725" y="350050"/>
            <a:ext cx="82824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Angle traced by minute hand in 60 min. = 360°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 in 1 min min hand traced 6°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Angle traced by hour hand in 12 hrs = 360°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 in 1 min hour hand traced 1/2°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Note: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434343"/>
                </a:solidFill>
              </a:rPr>
              <a:t>In one min. </a:t>
            </a:r>
            <a:r>
              <a:rPr lang="en">
                <a:solidFill>
                  <a:srgbClr val="434343"/>
                </a:solidFill>
              </a:rPr>
              <a:t>m</a:t>
            </a:r>
            <a:r>
              <a:rPr lang="en">
                <a:solidFill>
                  <a:srgbClr val="434343"/>
                </a:solidFill>
              </a:rPr>
              <a:t>inute  hand gains 5 ½° over the hour hand </a:t>
            </a:r>
            <a:endParaRPr>
              <a:solidFill>
                <a:srgbClr val="434343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434343"/>
                </a:solidFill>
              </a:rPr>
              <a:t>In one hour minute  hand gains 55 min spaces over the hour hand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13350" y="0"/>
            <a:ext cx="1154975" cy="62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0" y="381975"/>
            <a:ext cx="8520600" cy="13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Angle =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850" y="779675"/>
            <a:ext cx="30765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8750" y="0"/>
            <a:ext cx="1175250" cy="8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650825" y="2326650"/>
            <a:ext cx="27687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80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Ex: 2 :40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Min - 40*6           = 240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hour-2*30 + 40/2 = 80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--------------------------------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	Angle         = 160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200050" y="2196950"/>
            <a:ext cx="27687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280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Ex:  2 :40 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750" y="0"/>
            <a:ext cx="1175250" cy="8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53325" y="825925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angle between the hands of the clock at 7:20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53325" y="1578175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angle between the hands of the clock at 4:35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53325" y="2317475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angle between the hands of the clock at 8:15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85450" y="3614500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angle between the hands of the clock at 11:45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85450" y="2771425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the angle between the hands of the clock at 10:25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430800" y="337225"/>
            <a:ext cx="82824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The time in a clock is 20 minute past 5. What is the angle between the minute and hour hands of the clock??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ctrTitle"/>
          </p:nvPr>
        </p:nvSpPr>
        <p:spPr>
          <a:xfrm>
            <a:off x="430800" y="1870350"/>
            <a:ext cx="82824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The time in a clock is 20 minute past to 7. What is the angle between the minute and hour hands of the clock??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35275" y="1021975"/>
            <a:ext cx="828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accurate clock shows 8 o'clock in the morning. Through how many degrees will the hour hand rotate when the clock shows 2 o'clock in the afternoon?</a:t>
            </a:r>
            <a:endParaRPr sz="3600"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689550" y="3205825"/>
            <a:ext cx="7764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	144º		B.	150º		C.	168º		D.	180º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8"/>
          <p:cNvGraphicFramePr/>
          <p:nvPr/>
        </p:nvGraphicFramePr>
        <p:xfrm>
          <a:off x="0" y="3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{67667473-92E0-4A60-AE0A-8988B90B4744}</a:tableStyleId>
              </a:tblPr>
              <a:tblGrid>
                <a:gridCol w="1583800"/>
                <a:gridCol w="1496050"/>
                <a:gridCol w="1457775"/>
                <a:gridCol w="1594150"/>
                <a:gridCol w="1555675"/>
              </a:tblGrid>
              <a:tr h="123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Position In Clock</a:t>
                      </a:r>
                      <a:endParaRPr b="1" sz="1800">
                        <a:solidFill>
                          <a:srgbClr val="00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Angle /</a:t>
                      </a:r>
                      <a:endParaRPr b="1" sz="1800">
                        <a:solidFill>
                          <a:srgbClr val="00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Min </a:t>
                      </a:r>
                      <a:endParaRPr b="1" sz="1800">
                        <a:solidFill>
                          <a:srgbClr val="00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 Of Times in 1 Hour</a:t>
                      </a:r>
                      <a:endParaRPr b="1" sz="1800">
                        <a:solidFill>
                          <a:srgbClr val="00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 Of Times in 12 Hours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00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 Of Times in 24 Hours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</a:tr>
              <a:tr h="10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Co-inside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Angle - 0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Min - 0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11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22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</a:tr>
              <a:tr h="10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Right Angle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Angle - 90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Min - 15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22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44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</a:tr>
              <a:tr h="10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Opposite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Angle - 180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Min - 30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11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900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22</a:t>
                      </a:r>
                      <a:endParaRPr b="1" sz="1800">
                        <a:solidFill>
                          <a:srgbClr val="9900FF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74" name="Google Shape;174;p28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7972075" y="-76200"/>
            <a:ext cx="1083150" cy="8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7790475" y="1933888"/>
            <a:ext cx="1011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(5H)12/11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687450" y="3072150"/>
            <a:ext cx="1409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(5H∓ 15)12/11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667925" y="3876425"/>
            <a:ext cx="1409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(5H+30)12/11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667925" y="4314275"/>
            <a:ext cx="1409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(5H-30)12/11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7752100" y="652650"/>
            <a:ext cx="14094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Time</a:t>
            </a:r>
            <a:endParaRPr sz="24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lang="en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</a:t>
            </a:r>
            <a:r>
              <a:rPr b="1" lang="en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 in minutes</a:t>
            </a:r>
            <a:r>
              <a:rPr b="1" lang="en" sz="24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b="1" sz="24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278400" y="454175"/>
            <a:ext cx="8282400" cy="12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4 and 5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O'clock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will the hands of a clock together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76200"/>
            <a:ext cx="1208825" cy="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type="ctrTitle"/>
          </p:nvPr>
        </p:nvSpPr>
        <p:spPr>
          <a:xfrm>
            <a:off x="216900" y="2098950"/>
            <a:ext cx="82824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4 and 5 o’clock will the hands of a clock </a:t>
            </a:r>
            <a:r>
              <a:rPr lang="en" sz="24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Right Angle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to each other?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7" name="Google Shape;187;p29"/>
          <p:cNvSpPr txBox="1"/>
          <p:nvPr>
            <p:ph type="ctrTitle"/>
          </p:nvPr>
        </p:nvSpPr>
        <p:spPr>
          <a:xfrm>
            <a:off x="369300" y="3547950"/>
            <a:ext cx="82824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4 and 5 o’clock will the hands of a clock </a:t>
            </a:r>
            <a:r>
              <a:rPr lang="en" sz="24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Opposite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to each other?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449250" y="455300"/>
            <a:ext cx="82455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7 and 8 O’ clock will the hands of a clock </a:t>
            </a:r>
            <a:r>
              <a:rPr lang="en" sz="24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Opposite 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to each other?</a:t>
            </a:r>
            <a:endParaRPr sz="3600"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65445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type="ctrTitle"/>
          </p:nvPr>
        </p:nvSpPr>
        <p:spPr>
          <a:xfrm>
            <a:off x="449250" y="1821150"/>
            <a:ext cx="82455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9 and 10 O’ clock will the hands of a clock </a:t>
            </a:r>
            <a:r>
              <a:rPr lang="en" sz="24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Opposite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to each other?</a:t>
            </a:r>
            <a:endParaRPr sz="3600"/>
          </a:p>
        </p:txBody>
      </p:sp>
      <p:sp>
        <p:nvSpPr>
          <p:cNvPr id="195" name="Google Shape;195;p30"/>
          <p:cNvSpPr txBox="1"/>
          <p:nvPr>
            <p:ph type="ctrTitle"/>
          </p:nvPr>
        </p:nvSpPr>
        <p:spPr>
          <a:xfrm>
            <a:off x="449250" y="3187000"/>
            <a:ext cx="82455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At what time between 9 and 10 O’ clock will the hands of a clock </a:t>
            </a:r>
            <a:r>
              <a:rPr lang="en" sz="24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co-inside</a:t>
            </a: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 to each other?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4309325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3806700" y="39594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840275" y="1238525"/>
            <a:ext cx="7333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 A clock strikes 4 taking 9 seconds. In order to strike 12 at the same rate, the time taken is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A. 33 seconds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B. 30 seconds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C. 36 seconds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D. 27 seconds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82525" y="385325"/>
            <a:ext cx="79572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Odd days concept :</a:t>
            </a:r>
            <a:endParaRPr b="1" sz="1800">
              <a:solidFill>
                <a:srgbClr val="99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First 5 years contain 4 normal years and one leap year so 4*1+1*2=6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S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o 6 odd days 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100 years </a:t>
            </a:r>
            <a:r>
              <a:rPr b="1"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contain</a:t>
            </a: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76 normal years and 24 leap years =76*1+24*2 =124/7 = 5 odd days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Similarly,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200 years contain 5 × 2 = 10, i.e., 3 odd days.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300 years contain 5 × 3 = 15 i.e., 1 odd day. 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400 years contain 5 × 4 + 1 = 21, i.e., no odd day.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Similarly, 800, 1200 years etc. contain no odd day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238100" y="2224550"/>
            <a:ext cx="27894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1600 Years  -  0 odd days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1700 Years  -  5 odd days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1800 Years  -  3 odd days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1900 Years  -  1 odd days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2000 Years  -  0 odd days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2100 Years  -  5 odd days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430800" y="589550"/>
            <a:ext cx="8282400" cy="11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watch gains 5 seconds in 3 minutes and was set right at 8 AM. What time will it show at 10 PM on the same day?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type="ctrTitle"/>
          </p:nvPr>
        </p:nvSpPr>
        <p:spPr>
          <a:xfrm>
            <a:off x="6927725" y="1648875"/>
            <a:ext cx="1858200" cy="14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alatino Linotype"/>
                <a:ea typeface="Palatino Linotype"/>
                <a:cs typeface="Palatino Linotype"/>
                <a:sym typeface="Palatino Linotype"/>
              </a:rPr>
              <a:t>A) 10 : 27 : 41 AM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alatino Linotype"/>
                <a:ea typeface="Palatino Linotype"/>
                <a:cs typeface="Palatino Linotype"/>
                <a:sym typeface="Palatino Linotype"/>
              </a:rPr>
              <a:t>B) 8 : 51 : 04 AM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alatino Linotype"/>
                <a:ea typeface="Palatino Linotype"/>
                <a:cs typeface="Palatino Linotype"/>
                <a:sym typeface="Palatino Linotype"/>
              </a:rPr>
              <a:t>C) 9 : 45 : 15 PM	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Palatino Linotype"/>
                <a:ea typeface="Palatino Linotype"/>
                <a:cs typeface="Palatino Linotype"/>
                <a:sym typeface="Palatino Linotype"/>
              </a:rPr>
              <a:t>D) 10 : 23 : 20 PM</a:t>
            </a:r>
            <a:endParaRPr sz="14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21425" y="923300"/>
            <a:ext cx="8282400" cy="16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clock is set right at 8 a.m. The clock gains 10 minutes in 24 hours. What will be the true time when the clock indicates 1 p.m. on the following day 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76950" y="477425"/>
            <a:ext cx="8990100" cy="23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A watch which gains 5 seconds in 3 minutes was set right at 7 a.m. In the afternoon of the same day, when the watch indicated quarter past 4 o'clock, the true time is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ctrTitle"/>
          </p:nvPr>
        </p:nvSpPr>
        <p:spPr>
          <a:xfrm>
            <a:off x="295450" y="774100"/>
            <a:ext cx="82824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watch loses 5 minutes every hour and was set right at 8 AM on a Monday. When will it show the correct time again?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251200" y="478800"/>
            <a:ext cx="8282400" cy="16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watch gains 5 seconds in 3 minutes and was set right at 8 AM. If it shows 5:15 in the afternoon on the same day, what is the correct time?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ctrTitle"/>
          </p:nvPr>
        </p:nvSpPr>
        <p:spPr>
          <a:xfrm>
            <a:off x="411175" y="380350"/>
            <a:ext cx="8282400" cy="23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clock is set right at 5 a.m. The clock loses 16 minutes in 24 hours.What will be the true time when the clock indicates 10 p.m. on 4th day?</a:t>
            </a:r>
            <a:endParaRPr sz="36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-76200"/>
            <a:ext cx="1208825" cy="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>
            <p:ph type="ctrTitle"/>
          </p:nvPr>
        </p:nvSpPr>
        <p:spPr>
          <a:xfrm>
            <a:off x="330400" y="1080500"/>
            <a:ext cx="82824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alatino Linotype"/>
                <a:ea typeface="Palatino Linotype"/>
                <a:cs typeface="Palatino Linotype"/>
                <a:sym typeface="Palatino Linotype"/>
              </a:rPr>
              <a:t>A watch which gains uniformly ,is 5 min,slow at 8 o'clock in the morning on sunday and it is 5 min 48 sec.fast at 8 p.m on following sunday. when was it correct?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7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998625"/>
            <a:ext cx="9056400" cy="44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Day of Week =(Date + Month code + No.of years + No.of leap years completed + Century code)/7</a:t>
            </a:r>
            <a:endParaRPr b="1" sz="16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593725" y="3102700"/>
            <a:ext cx="36984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Century Codes:- </a:t>
            </a:r>
            <a:endParaRPr b="1" sz="1800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1500 - 1599 ---&gt; 6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1600 - 1699 ---&gt; 5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1700 - 1799 ---&gt; 3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1800 - 1899 ---&gt;1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27850" y="2012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{67667473-92E0-4A60-AE0A-8988B90B4744}</a:tableStyleId>
              </a:tblPr>
              <a:tblGrid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  <a:gridCol w="682925"/>
              </a:tblGrid>
              <a:tr h="36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Jan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Feb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Mar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Apr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May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Jun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July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Aug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Sep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Oct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Nov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Dec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0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5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0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6</a:t>
                      </a:r>
                      <a:endParaRPr sz="18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421900" y="1633700"/>
            <a:ext cx="1597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Month Code:-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25400" y="3399700"/>
            <a:ext cx="2082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1900 - 1999 ---&gt; 6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2000 - 2099 ---&gt; 5</a:t>
            </a: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2100 - 2199 ---&gt; 3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2200 - 2299 ---&gt; 1 </a:t>
            </a:r>
            <a:endParaRPr sz="1800">
              <a:solidFill>
                <a:srgbClr val="00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1: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48825" y="1175925"/>
            <a:ext cx="83094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alatino Linotype"/>
              <a:buChar char="➢"/>
            </a:pPr>
            <a:r>
              <a:rPr lang="en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Father of Nation Mahatma Gandhi died on 30th January 1948. What was the day on which he died?</a:t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alatino Linotype"/>
              <a:buChar char="➢"/>
            </a:pPr>
            <a:r>
              <a:rPr lang="en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 2007, What was the date of last Saturday in May month?</a:t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0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89950" y="3841400"/>
            <a:ext cx="7594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A) 21		B) 22		C) 25		D) 26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1: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0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38675" y="976150"/>
            <a:ext cx="84867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On what dates of  April 2009 did Thursday falls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a)1,8,15,22,29  		b)2,9,16,23,30           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   	c)3,10,17,24        		d)4,11,18,25  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								e)5,12,19,26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2: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0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28650" y="966825"/>
            <a:ext cx="84867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If the given year divides with 4 then possible remainders are 0,1,2,3.</a:t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3: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96725" y="2165675"/>
            <a:ext cx="54879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-28 years -- 0 -- + 28 years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-11 years -- 1 -- +  6 years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-11 years -- 2 -- + 11 years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- 6 years -- 3 -- + 11 years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448825" y="1175925"/>
            <a:ext cx="8309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000000"/>
                </a:solidFill>
              </a:rPr>
              <a:t>It was Tuesday on January-1-2006. Find the day of the week on January-1-2010?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0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88650" y="2351825"/>
            <a:ext cx="7594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A) Sunday	B) Saturday	C) Friday	D) Wednesday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4: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417300" y="3030650"/>
            <a:ext cx="8309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000000"/>
                </a:solidFill>
              </a:rPr>
              <a:t>It was Tuesday on March-19-1992. Find the day of the week on Sep-08-2018?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448825" y="1175925"/>
            <a:ext cx="8309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000000"/>
                </a:solidFill>
              </a:rPr>
              <a:t>If March 4th is a Tuesday, what day of the week will it be on April 4th?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0"/>
            <a:ext cx="1154975" cy="8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88650" y="2351825"/>
            <a:ext cx="7594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A) Tuesday	B) Saturday	C) Friday	D) Wednesday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48825" y="518025"/>
            <a:ext cx="2073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 4:</a:t>
            </a:r>
            <a:endParaRPr b="1" sz="1800">
              <a:solidFill>
                <a:srgbClr val="FF99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417300" y="3030650"/>
            <a:ext cx="8309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➢"/>
            </a:pPr>
            <a:r>
              <a:rPr lang="en">
                <a:solidFill>
                  <a:srgbClr val="000000"/>
                </a:solidFill>
              </a:rPr>
              <a:t>It was Tuesday on March-19-1992. Find the day of the week on Sep-08-2018?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89025" y="4309325"/>
            <a:ext cx="1154975" cy="8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50" y="110188"/>
            <a:ext cx="8577550" cy="49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935175" y="0"/>
            <a:ext cx="1208825" cy="9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