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Constantia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Palatino Linotype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nstanti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Constantia-italic.fntdata"/><Relationship Id="rId25" Type="http://schemas.openxmlformats.org/officeDocument/2006/relationships/font" Target="fonts/Constantia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Constantia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alatinoLinotype-bold.fntdata"/><Relationship Id="rId30" Type="http://schemas.openxmlformats.org/officeDocument/2006/relationships/font" Target="fonts/PalatinoLinotype-regular.fntdata"/><Relationship Id="rId11" Type="http://schemas.openxmlformats.org/officeDocument/2006/relationships/slide" Target="slides/slide5.xml"/><Relationship Id="rId33" Type="http://schemas.openxmlformats.org/officeDocument/2006/relationships/font" Target="fonts/PalatinoLinotype-boldItalic.fntdata"/><Relationship Id="rId10" Type="http://schemas.openxmlformats.org/officeDocument/2006/relationships/slide" Target="slides/slide4.xml"/><Relationship Id="rId32" Type="http://schemas.openxmlformats.org/officeDocument/2006/relationships/font" Target="fonts/PalatinoLinotype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91a50d0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91a50d0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91a50d0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91a50d0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91a50d0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91a50d0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491a50d0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491a50d0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491a50d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491a50d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91a50d0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91a50d0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491a50d0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491a50d0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491a50d0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491a50d0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2985de08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2985de08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7ca60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e7ca60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7ca602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7ca602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e7ca602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e7ca602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7ca602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7ca602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7ca602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7ca602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91a50d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91a50d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491a50d0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491a50d0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03150" y="1210250"/>
            <a:ext cx="785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1400"/>
              <a:buFont typeface="Calibri"/>
              <a:buNone/>
              <a:defRPr b="1" i="1" sz="5600" u="none" cap="none" strike="noStrike">
                <a:solidFill>
                  <a:srgbClr val="4CE0EA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33400" y="2421402"/>
            <a:ext cx="78546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" y="1451610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33400" y="1028700"/>
            <a:ext cx="785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33400" y="2421402"/>
            <a:ext cx="7854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530352" y="987552"/>
            <a:ext cx="7772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530352" y="2028498"/>
            <a:ext cx="7772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440064"/>
            <a:ext cx="40386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648200" y="1440064"/>
            <a:ext cx="40386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7200" y="1391436"/>
            <a:ext cx="40401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645025" y="1394818"/>
            <a:ext cx="4041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457200" y="1885950"/>
            <a:ext cx="40401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4" type="body"/>
          </p:nvPr>
        </p:nvSpPr>
        <p:spPr>
          <a:xfrm>
            <a:off x="4645025" y="1885950"/>
            <a:ext cx="40419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528066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rtl="0">
              <a:spcBef>
                <a:spcPts val="520"/>
              </a:spcBef>
              <a:spcAft>
                <a:spcPts val="0"/>
              </a:spcAft>
              <a:buSzPts val="2470"/>
              <a:buChar char="●"/>
              <a:defRPr/>
            </a:lvl1pPr>
            <a:lvl2pPr indent="-358140" lvl="1" marL="914400" rtl="0">
              <a:spcBef>
                <a:spcPts val="480"/>
              </a:spcBef>
              <a:spcAft>
                <a:spcPts val="0"/>
              </a:spcAft>
              <a:buSzPts val="2040"/>
              <a:buChar char="●"/>
              <a:defRPr/>
            </a:lvl2pPr>
            <a:lvl3pPr indent="-321944" lvl="2" marL="1371600" rtl="0">
              <a:spcBef>
                <a:spcPts val="420"/>
              </a:spcBef>
              <a:spcAft>
                <a:spcPts val="0"/>
              </a:spcAft>
              <a:buSzPts val="1470"/>
              <a:buChar char="●"/>
              <a:defRPr/>
            </a:lvl3pPr>
            <a:lvl4pPr indent="-311150" lvl="3" marL="1828800" rtl="0">
              <a:spcBef>
                <a:spcPts val="4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400"/>
              </a:spcBef>
              <a:spcAft>
                <a:spcPts val="0"/>
              </a:spcAft>
              <a:buSzPts val="1300"/>
              <a:buChar char="●"/>
              <a:defRPr/>
            </a:lvl5pPr>
            <a:lvl6pPr indent="-320039" lvl="5" marL="2743200" rtl="0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09879" lvl="6" marL="3200400" rtl="0">
              <a:spcBef>
                <a:spcPts val="320"/>
              </a:spcBef>
              <a:spcAft>
                <a:spcPts val="0"/>
              </a:spcAft>
              <a:buSzPts val="1280"/>
              <a:buChar char="●"/>
              <a:defRPr/>
            </a:lvl7pPr>
            <a:lvl8pPr indent="-330200" lvl="7" marL="3657600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685800" y="385764"/>
            <a:ext cx="2743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685800" y="1257300"/>
            <a:ext cx="274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3575050" y="1257300"/>
            <a:ext cx="5111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flipH="1" rot="-10484290">
            <a:off x="3174373" y="822269"/>
            <a:ext cx="5240584" cy="3103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6" name="Google Shape;146;p25"/>
          <p:cNvSpPr/>
          <p:nvPr/>
        </p:nvSpPr>
        <p:spPr>
          <a:xfrm flipH="1" rot="-10486525">
            <a:off x="8004370" y="4019358"/>
            <a:ext cx="154843" cy="117332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609600" y="882747"/>
            <a:ext cx="22128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609600" y="2121589"/>
            <a:ext cx="22098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077200" y="4767263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5"/>
          <p:cNvSpPr/>
          <p:nvPr>
            <p:ph idx="2" type="pic"/>
          </p:nvPr>
        </p:nvSpPr>
        <p:spPr>
          <a:xfrm rot="315703">
            <a:off x="3493345" y="891169"/>
            <a:ext cx="4602795" cy="296605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59080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54000" lvl="2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10819" lvl="3" marL="118872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18439" lvl="4" marL="146304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13360" lvl="5" marL="173736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93039" lvl="6" marL="192024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87960" lvl="7" marL="219456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82879" lvl="8" marL="246888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3" name="Google Shape;153;p25"/>
          <p:cNvSpPr/>
          <p:nvPr/>
        </p:nvSpPr>
        <p:spPr>
          <a:xfrm flipH="1" rot="10800000">
            <a:off x="-9525" y="4362300"/>
            <a:ext cx="9162900" cy="7812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4" name="Google Shape;154;p25"/>
          <p:cNvSpPr/>
          <p:nvPr/>
        </p:nvSpPr>
        <p:spPr>
          <a:xfrm flipH="1" rot="10800000">
            <a:off x="4381500" y="4665000"/>
            <a:ext cx="4762500" cy="47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 rot="5400000">
            <a:off x="2926050" y="-1017240"/>
            <a:ext cx="3291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 rot="5400000">
            <a:off x="5703750" y="1611451"/>
            <a:ext cx="390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 rot="5400000">
            <a:off x="1512750" y="-369749"/>
            <a:ext cx="390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rtl="0">
              <a:spcBef>
                <a:spcPts val="520"/>
              </a:spcBef>
              <a:spcAft>
                <a:spcPts val="0"/>
              </a:spcAft>
              <a:buSzPts val="2470"/>
              <a:buChar char="●"/>
              <a:defRPr/>
            </a:lvl1pPr>
            <a:lvl2pPr indent="-358140" lvl="1" marL="914400" rtl="0">
              <a:spcBef>
                <a:spcPts val="480"/>
              </a:spcBef>
              <a:spcAft>
                <a:spcPts val="0"/>
              </a:spcAft>
              <a:buSzPts val="2040"/>
              <a:buChar char="●"/>
              <a:defRPr/>
            </a:lvl2pPr>
            <a:lvl3pPr indent="-321944" lvl="2" marL="1371600" rtl="0">
              <a:spcBef>
                <a:spcPts val="420"/>
              </a:spcBef>
              <a:spcAft>
                <a:spcPts val="0"/>
              </a:spcAft>
              <a:buSzPts val="1470"/>
              <a:buChar char="●"/>
              <a:defRPr/>
            </a:lvl3pPr>
            <a:lvl4pPr indent="-311150" lvl="3" marL="1828800" rtl="0">
              <a:spcBef>
                <a:spcPts val="4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400"/>
              </a:spcBef>
              <a:spcAft>
                <a:spcPts val="0"/>
              </a:spcAft>
              <a:buSzPts val="1300"/>
              <a:buChar char="●"/>
              <a:defRPr/>
            </a:lvl5pPr>
            <a:lvl6pPr indent="-320039" lvl="5" marL="2743200" rtl="0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09879" lvl="6" marL="3200400" rtl="0">
              <a:spcBef>
                <a:spcPts val="320"/>
              </a:spcBef>
              <a:spcAft>
                <a:spcPts val="0"/>
              </a:spcAft>
              <a:buSzPts val="1280"/>
              <a:buChar char="●"/>
              <a:defRPr/>
            </a:lvl7pPr>
            <a:lvl8pPr indent="-330200" lvl="7" marL="3657600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" name="Google Shape;33;p5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34" name="Google Shape;34;p5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5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" name="Google Shape;36;p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37" name="Google Shape;37;p5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" name="Google Shape;39;p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65000">
              <a:srgbClr val="F0EBD5"/>
            </a:gs>
            <a:gs pos="100000">
              <a:srgbClr val="D1C39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525" y="-5358"/>
            <a:ext cx="9162900" cy="7809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81500" y="-5358"/>
            <a:ext cx="4762500" cy="47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451610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294" y="-12022"/>
            <a:ext cx="9198083" cy="814725"/>
            <a:chOff x="-29322" y="-1887"/>
            <a:chExt cx="9198083" cy="1086300"/>
          </a:xfrm>
        </p:grpSpPr>
        <p:sp>
          <p:nvSpPr>
            <p:cNvPr id="14" name="Google Shape;14;p1"/>
            <p:cNvSpPr/>
            <p:nvPr/>
          </p:nvSpPr>
          <p:spPr>
            <a:xfrm rot="-164275">
              <a:off x="-19102" y="216595"/>
              <a:ext cx="9163160" cy="649336"/>
            </a:xfrm>
            <a:custGeom>
              <a:rect b="b" l="l" r="r" t="t"/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274">
              <a:off x="-14376" y="290053"/>
              <a:ext cx="9175774" cy="530399"/>
            </a:xfrm>
            <a:custGeom>
              <a:rect b="b" l="l" r="r" t="t"/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>
    <mc:Choice Requires="p14">
      <p:transition p14:dur="0">
        <p14:prism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9525" y="-5358"/>
            <a:ext cx="9162900" cy="7812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381500" y="-5358"/>
            <a:ext cx="4762500" cy="47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57200" y="1451610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-29294" y="-12022"/>
            <a:ext cx="9198083" cy="814725"/>
            <a:chOff x="-29322" y="-1887"/>
            <a:chExt cx="9198083" cy="1086300"/>
          </a:xfrm>
        </p:grpSpPr>
        <p:sp>
          <p:nvSpPr>
            <p:cNvPr id="92" name="Google Shape;92;p16"/>
            <p:cNvSpPr/>
            <p:nvPr/>
          </p:nvSpPr>
          <p:spPr>
            <a:xfrm rot="-164275">
              <a:off x="-19102" y="216595"/>
              <a:ext cx="9163160" cy="649336"/>
            </a:xfrm>
            <a:custGeom>
              <a:rect b="b" l="l" r="r" t="t"/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-164274">
              <a:off x="-14376" y="290053"/>
              <a:ext cx="9175774" cy="530399"/>
            </a:xfrm>
            <a:custGeom>
              <a:rect b="b" l="l" r="r" t="t"/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ctrTitle"/>
          </p:nvPr>
        </p:nvSpPr>
        <p:spPr>
          <a:xfrm>
            <a:off x="503150" y="1210250"/>
            <a:ext cx="78516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Data Interpretation</a:t>
            </a:r>
            <a:r>
              <a:rPr lang="en"/>
              <a:t> </a:t>
            </a:r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76" name="Google Shape;1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2850"/>
            <a:ext cx="4216225" cy="39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4462525" y="808475"/>
            <a:ext cx="44985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If 33 ⅓% chairs of M and 16 ⅔% chairs of P are defective, then find the good chairs manufactured by these two companies. 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(a) 23,000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(b) 24,000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(c) 21,000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(d) 21,500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(e) 22,400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238" name="Google Shape;2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2850"/>
            <a:ext cx="4216225" cy="39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/>
          <p:nvPr/>
        </p:nvSpPr>
        <p:spPr>
          <a:xfrm>
            <a:off x="4390075" y="965875"/>
            <a:ext cx="4571100" cy="3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What is the difference between chairs produced by Q and R?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(a) 4200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(b) 5000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(c) 4400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(d) 4800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(e) 3600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245" name="Google Shape;24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Nn1Gb6387XWaRvMrC9F4eXBcTNDhWazmiI6vqanYEjBgD9sMP00Dw94U91Vqq3hQNZLOujMuVTxeLgriqKgtJeGykt4lhNhMjgE0cIoI7WiHYkLS6HqodMh0Wbn9hrR0eZLq4BfHT2E" id="250" name="Google Shape;2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000"/>
              </a:srgbClr>
            </a:outerShdw>
          </a:effectLst>
        </p:spPr>
      </p:pic>
      <p:pic>
        <p:nvPicPr>
          <p:cNvPr id="251" name="Google Shape;2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00" y="417275"/>
            <a:ext cx="7917824" cy="27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 txBox="1"/>
          <p:nvPr/>
        </p:nvSpPr>
        <p:spPr>
          <a:xfrm>
            <a:off x="355800" y="3286200"/>
            <a:ext cx="84324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What is the average number of participants in football?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(a) 1675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(b) 1680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(c) 1600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(d) 1690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(e) 1569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Nn1Gb6387XWaRvMrC9F4eXBcTNDhWazmiI6vqanYEjBgD9sMP00Dw94U91Vqq3hQNZLOujMuVTxeLgriqKgtJeGykt4lhNhMjgE0cIoI7WiHYkLS6HqodMh0Wbn9hrR0eZLq4BfHT2E" id="257" name="Google Shape;2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000"/>
              </a:srgbClr>
            </a:outerShdw>
          </a:effectLst>
        </p:spPr>
      </p:pic>
      <p:pic>
        <p:nvPicPr>
          <p:cNvPr id="258" name="Google Shape;2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00" y="417275"/>
            <a:ext cx="7917824" cy="27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 txBox="1"/>
          <p:nvPr/>
        </p:nvSpPr>
        <p:spPr>
          <a:xfrm>
            <a:off x="239875" y="3068875"/>
            <a:ext cx="84324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By approximately what percent is the number of all Badminton participants less than those in Cricket?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) 88%		(b) 90%		(c) 86%		(d) 89%		(e) 87%		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Nn1Gb6387XWaRvMrC9F4eXBcTNDhWazmiI6vqanYEjBgD9sMP00Dw94U91Vqq3hQNZLOujMuVTxeLgriqKgtJeGykt4lhNhMjgE0cIoI7WiHYkLS6HqodMh0Wbn9hrR0eZLq4BfHT2E" id="264" name="Google Shape;2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000"/>
              </a:srgbClr>
            </a:outerShdw>
          </a:effectLst>
        </p:spPr>
      </p:pic>
      <p:pic>
        <p:nvPicPr>
          <p:cNvPr id="265" name="Google Shape;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00" y="417275"/>
            <a:ext cx="7917824" cy="27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 txBox="1"/>
          <p:nvPr/>
        </p:nvSpPr>
        <p:spPr>
          <a:xfrm>
            <a:off x="166900" y="3010925"/>
            <a:ext cx="84324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What is the percentage (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approximate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) of total number of participating students in Volleyball over chess?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685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(a) 8%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685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(b) 5%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685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(c) 7%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685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(d) 9%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685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(e) 4%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Nn1Gb6387XWaRvMrC9F4eXBcTNDhWazmiI6vqanYEjBgD9sMP00Dw94U91Vqq3hQNZLOujMuVTxeLgriqKgtJeGykt4lhNhMjgE0cIoI7WiHYkLS6HqodMh0Wbn9hrR0eZLq4BfHT2E" id="271" name="Google Shape;27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76200"/>
            <a:ext cx="1341300" cy="72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000"/>
              </a:srgbClr>
            </a:outerShdw>
          </a:effectLst>
        </p:spPr>
      </p:pic>
      <p:sp>
        <p:nvSpPr>
          <p:cNvPr id="272" name="Google Shape;272;p43"/>
          <p:cNvSpPr txBox="1"/>
          <p:nvPr/>
        </p:nvSpPr>
        <p:spPr>
          <a:xfrm>
            <a:off x="101400" y="2952800"/>
            <a:ext cx="86352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What is the ratio of Water man pens sold in the years 2002 and 2004 together to Paper mate pens sold in same two years together?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(a) 7 : 5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(b) 5 : 7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(c) 3 : 5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(d) 5 : 3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(e) 4: 7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100"/>
            <a:ext cx="7577600" cy="29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Nn1Gb6387XWaRvMrC9F4eXBcTNDhWazmiI6vqanYEjBgD9sMP00Dw94U91Vqq3hQNZLOujMuVTxeLgriqKgtJeGykt4lhNhMjgE0cIoI7WiHYkLS6HqodMh0Wbn9hrR0eZLq4BfHT2E" id="278" name="Google Shape;27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76200"/>
            <a:ext cx="1341300" cy="72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000"/>
              </a:srgbClr>
            </a:outerShdw>
          </a:effectLst>
        </p:spPr>
      </p:pic>
      <p:sp>
        <p:nvSpPr>
          <p:cNvPr id="279" name="Google Shape;279;p44"/>
          <p:cNvSpPr txBox="1"/>
          <p:nvPr/>
        </p:nvSpPr>
        <p:spPr>
          <a:xfrm>
            <a:off x="101400" y="2952800"/>
            <a:ext cx="86352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What is the average production of Water man pens over all the years?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(a) 165 thousand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(b) 170 thousand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(c) 185 thousand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(d) 155 thousand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(e) 210 thousand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100"/>
            <a:ext cx="7577600" cy="29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Nn1Gb6387XWaRvMrC9F4eXBcTNDhWazmiI6vqanYEjBgD9sMP00Dw94U91Vqq3hQNZLOujMuVTxeLgriqKgtJeGykt4lhNhMjgE0cIoI7WiHYkLS6HqodMh0Wbn9hrR0eZLq4BfHT2E" id="285" name="Google Shape;2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76200"/>
            <a:ext cx="1341300" cy="72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9000"/>
              </a:srgbClr>
            </a:outerShdw>
          </a:effectLst>
        </p:spPr>
      </p:pic>
      <p:sp>
        <p:nvSpPr>
          <p:cNvPr id="286" name="Google Shape;286;p45"/>
          <p:cNvSpPr txBox="1"/>
          <p:nvPr/>
        </p:nvSpPr>
        <p:spPr>
          <a:xfrm>
            <a:off x="101400" y="2942125"/>
            <a:ext cx="86352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The number of Paper mate pens sold in the year 2005 is approximately what percent more or less than the number of Water man pens sold in the same year?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(a) 24%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(b) 25%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(c) 22%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(d) 20%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(e) 21%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00" y="0"/>
            <a:ext cx="7577600" cy="29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470350" y="281975"/>
            <a:ext cx="79503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Formulae: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Average = Sum of Values / No.of Values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Percentage =  (Given Value/Total Value)*100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Part   =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Given Value/Total Value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Char char="➢"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By what % the value is less/more than the given value = (difference between values/initial value ) *100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Ratio = comparison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125"/>
            <a:ext cx="4495925" cy="49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4495925" y="1228450"/>
            <a:ext cx="45759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What is the amount spent on transport subsidy and canteen subsidy together?</a:t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 1) ` 334000 2) ` 343000 3) ` 330000 4) ` 333000 5) None of these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89" name="Google Shape;18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125"/>
            <a:ext cx="4495925" cy="49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4495925" y="845600"/>
            <a:ext cx="4575900" cy="3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What is the difference between the expenditure on salary and that on loans to staff?</a:t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1) ` 37200 2) ` 35700 3) ` 37500 4) ` 35000 5) None of these</a:t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96" name="Google Shape;19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125"/>
            <a:ext cx="4495925" cy="49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4495925" y="845600"/>
            <a:ext cx="4575900" cy="3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The amount spent on medical is what per cent of the amount spent on salary?</a:t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1) 30% 2) 33% 3) 25% 4) 22% 5) None of these</a:t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203" name="Google Shape;2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125"/>
            <a:ext cx="4495925" cy="49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/>
        </p:nvSpPr>
        <p:spPr>
          <a:xfrm>
            <a:off x="4495925" y="482600"/>
            <a:ext cx="4575900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What is the amount spent on telephone? </a:t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1) ` 275500 2) ` 270500 3) ` 277500 4) ` 277000 5) None of these</a:t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210" name="Google Shape;21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125"/>
            <a:ext cx="4495925" cy="49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4361150" y="379525"/>
            <a:ext cx="4710600" cy="4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What is the total expenditure on electricity and water together?</a:t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1) ` 425000 2) ` 425500 3) ` 422500 4) ` 425800 5) None of these</a:t>
            </a:r>
            <a:endParaRPr sz="3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217" name="Google Shape;21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2850"/>
            <a:ext cx="4216225" cy="39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4462525" y="808475"/>
            <a:ext cx="44985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Find the total number of chairs manufactured by companies M, N and P together. 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(a) 48,000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(b) 40,800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(c) 44,800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(d) 38,400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(e) 40,400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224" name="Google Shape;22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2850"/>
            <a:ext cx="4216225" cy="39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4462525" y="808475"/>
            <a:ext cx="44985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What is the ratio of number of chairs manufactured by O and R together to that of N and Q together ?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(a) 7: 11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(b) 11: 7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(c) 5: 11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(d) 11: 5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(e) 11: 12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231" name="Google Shape;23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verages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