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Constantia"/>
      <p:regular r:id="rId31"/>
      <p:bold r:id="rId32"/>
      <p:italic r:id="rId33"/>
      <p:boldItalic r:id="rId34"/>
    </p:embeddedFont>
    <p:embeddedFont>
      <p:font typeface="Palatino Linotyp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nstanti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onstantia-italic.fntdata"/><Relationship Id="rId10" Type="http://schemas.openxmlformats.org/officeDocument/2006/relationships/slide" Target="slides/slide6.xml"/><Relationship Id="rId32" Type="http://schemas.openxmlformats.org/officeDocument/2006/relationships/font" Target="fonts/Constantia-bold.fntdata"/><Relationship Id="rId13" Type="http://schemas.openxmlformats.org/officeDocument/2006/relationships/slide" Target="slides/slide9.xml"/><Relationship Id="rId35" Type="http://schemas.openxmlformats.org/officeDocument/2006/relationships/font" Target="fonts/PalatinoLinotype-regular.fntdata"/><Relationship Id="rId12" Type="http://schemas.openxmlformats.org/officeDocument/2006/relationships/slide" Target="slides/slide8.xml"/><Relationship Id="rId34" Type="http://schemas.openxmlformats.org/officeDocument/2006/relationships/font" Target="fonts/Constantia-boldItalic.fntdata"/><Relationship Id="rId15" Type="http://schemas.openxmlformats.org/officeDocument/2006/relationships/slide" Target="slides/slide11.xml"/><Relationship Id="rId37" Type="http://schemas.openxmlformats.org/officeDocument/2006/relationships/font" Target="fonts/PalatinoLinotype-italic.fntdata"/><Relationship Id="rId14" Type="http://schemas.openxmlformats.org/officeDocument/2006/relationships/slide" Target="slides/slide10.xml"/><Relationship Id="rId36" Type="http://schemas.openxmlformats.org/officeDocument/2006/relationships/font" Target="fonts/PalatinoLinotype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PalatinoLinotype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c7a09da3d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c7a09da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c7a09da3d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c7a09da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029c9c8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029c9c8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d99c06d1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d99c06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4d7c078b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24d7c078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769ac29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0769ac297_0_2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c7a09da3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c7a09da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c7a09da3d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c7a09da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c7a09da3d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c7a09da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7767e01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407767e0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33400" y="1028700"/>
            <a:ext cx="78516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33400" y="2421402"/>
            <a:ext cx="7854696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451610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525" y="-5358"/>
            <a:ext cx="9163050" cy="78105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81500" y="-5358"/>
            <a:ext cx="4762500" cy="4786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294" y="-12085"/>
            <a:ext cx="9198255" cy="814700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0" y="2343150"/>
            <a:ext cx="7854696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b="1" i="0" lang="en" sz="3600" u="none" cap="none" strike="noStrike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Mixtures &amp; Alligations</a:t>
            </a:r>
            <a:endParaRPr/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ctrTitle"/>
          </p:nvPr>
        </p:nvSpPr>
        <p:spPr>
          <a:xfrm>
            <a:off x="399900" y="770500"/>
            <a:ext cx="8344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sum of Rs.41 was divided 50 students. If each boy get 90 paisa &amp; each girl get 65 paisa. Find the no.of boys?</a:t>
            </a:r>
            <a:endParaRPr b="0" sz="2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ctrTitle"/>
          </p:nvPr>
        </p:nvSpPr>
        <p:spPr>
          <a:xfrm>
            <a:off x="533400" y="1028700"/>
            <a:ext cx="82758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There are pigeons and rabbits in a zoo. If heads are counted then there are 90 total and if legs are counted then there are 224 total. Find the number of pigeon and rabbits.</a:t>
            </a:r>
            <a:endParaRPr b="0" sz="2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ctrTitle"/>
          </p:nvPr>
        </p:nvSpPr>
        <p:spPr>
          <a:xfrm>
            <a:off x="533400" y="1028700"/>
            <a:ext cx="82758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lang="en"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 litres of a mixture contains 20% alcohol and the rest water.If 3 litres of water be mixed in it,the percentage of alcohol in the new mixture will be—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/>
        </p:nvSpPr>
        <p:spPr>
          <a:xfrm>
            <a:off x="253650" y="897800"/>
            <a:ext cx="83271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sum of Rs. 5000 is lent out in two parts in such a way that the first part at 4% per annum and second part at 5% per annum. If the total interest received after two years is Rs. 440. Find the sum lent at 4% and 5%?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28" name="Google Shape;1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7909500" y="4525375"/>
            <a:ext cx="6714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FF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1" sz="1800">
              <a:solidFill>
                <a:srgbClr val="FF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508050" y="727200"/>
            <a:ext cx="82758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How many kilograms of sugar costing Rs.6.10 per kg.must be mixed with 126 kg. of sugar costing Rs. 2.85 per kg. so that 20% may be gained by selling the mixture at Rs. 4.80per kg.?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ctrTitle"/>
          </p:nvPr>
        </p:nvSpPr>
        <p:spPr>
          <a:xfrm>
            <a:off x="292450" y="811675"/>
            <a:ext cx="82758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How many kgs of Basmati rice costing Rs.42/kg should a shopkeeper mix with 25 kgs of ordinary rice costing Rs.24 per kg so that he makes a profit of 25% on selling the mixture at Rs.40/kg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ctrTitle"/>
          </p:nvPr>
        </p:nvSpPr>
        <p:spPr>
          <a:xfrm>
            <a:off x="533400" y="1028700"/>
            <a:ext cx="82758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many kgs. of wheat costing Rs. 8 per kg must be mixed with 86 kg of rice costing Rs. 5.40 per kg so that 20% gain may be obtained by Selling the mixture at Rs. 7.20 per kg ?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ctrTitle"/>
          </p:nvPr>
        </p:nvSpPr>
        <p:spPr>
          <a:xfrm>
            <a:off x="507475" y="727200"/>
            <a:ext cx="82758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 what ratio must water be mixed with milk to gain 25% on selling the mixture at cost price?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>
            <a:off x="533400" y="856025"/>
            <a:ext cx="82758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what ratio must water be mixed with milk to gain 16 2/3% on selling the mixture at cost price?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ctrTitle"/>
          </p:nvPr>
        </p:nvSpPr>
        <p:spPr>
          <a:xfrm>
            <a:off x="533400" y="1028700"/>
            <a:ext cx="82758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what ratio must water be mixed with milk to gain 14 2/7 % on selling the mixture at cost price?</a:t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/>
        </p:nvSpPr>
        <p:spPr>
          <a:xfrm>
            <a:off x="171850" y="810200"/>
            <a:ext cx="2934000" cy="7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CP of 1 unit of cheaper Element		(C)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5303050" y="810200"/>
            <a:ext cx="2934000" cy="7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CP of 1 unit of dearer Element		(d)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2823400" y="2577875"/>
            <a:ext cx="2602500" cy="7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CP of 1 unit of mixture	(m)    or    mean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2" name="Google Shape;42;p5"/>
          <p:cNvCxnSpPr/>
          <p:nvPr/>
        </p:nvCxnSpPr>
        <p:spPr>
          <a:xfrm>
            <a:off x="2384300" y="1674075"/>
            <a:ext cx="984600" cy="88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" name="Google Shape;43;p5"/>
          <p:cNvCxnSpPr/>
          <p:nvPr/>
        </p:nvCxnSpPr>
        <p:spPr>
          <a:xfrm flipH="1">
            <a:off x="5478675" y="1608200"/>
            <a:ext cx="1002000" cy="87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" name="Google Shape;44;p5"/>
          <p:cNvCxnSpPr>
            <a:endCxn id="45" idx="0"/>
          </p:cNvCxnSpPr>
          <p:nvPr/>
        </p:nvCxnSpPr>
        <p:spPr>
          <a:xfrm flipH="1">
            <a:off x="1820000" y="3500350"/>
            <a:ext cx="1274400" cy="78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" name="Google Shape;46;p5"/>
          <p:cNvCxnSpPr/>
          <p:nvPr/>
        </p:nvCxnSpPr>
        <p:spPr>
          <a:xfrm>
            <a:off x="5212450" y="3538375"/>
            <a:ext cx="1152000" cy="76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" name="Google Shape;45;p5"/>
          <p:cNvSpPr txBox="1"/>
          <p:nvPr/>
        </p:nvSpPr>
        <p:spPr>
          <a:xfrm>
            <a:off x="1090700" y="4286650"/>
            <a:ext cx="1458600" cy="53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      d-m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" name="Google Shape;47;p5"/>
          <p:cNvSpPr txBox="1"/>
          <p:nvPr/>
        </p:nvSpPr>
        <p:spPr>
          <a:xfrm>
            <a:off x="5935350" y="4286650"/>
            <a:ext cx="1458600" cy="53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      m-c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7924800" y="4767275"/>
            <a:ext cx="9147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ctrTitle"/>
          </p:nvPr>
        </p:nvSpPr>
        <p:spPr>
          <a:xfrm>
            <a:off x="533400" y="1028700"/>
            <a:ext cx="82758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container contains 80 ltr. of milk. From this container , 8 ltrs. of milk was taken out and replaced by water. This process was further repeated two times. How much milk is now contained by the container?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65000">
              <a:srgbClr val="F0EBD5"/>
            </a:gs>
            <a:gs pos="100000">
              <a:srgbClr val="D1C39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81000" y="1543050"/>
            <a:ext cx="83058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Three utensils contain equal mixtures of milk and water in the ratio 6 : 1 , 5 : 2 and 3 : 1</a:t>
            </a:r>
            <a:endParaRPr sz="3200"/>
          </a:p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respectively. If all the solutions are mixed together, find the ratio of milk and water in the final mixture.</a:t>
            </a:r>
            <a:endParaRPr sz="3200"/>
          </a:p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t/>
            </a:r>
            <a:endParaRPr sz="3200"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ctrTitle"/>
          </p:nvPr>
        </p:nvSpPr>
        <p:spPr>
          <a:xfrm>
            <a:off x="533400" y="727200"/>
            <a:ext cx="82758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Two vessels A and B contain </a:t>
            </a:r>
            <a:r>
              <a:rPr b="0" lang="en"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spirit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and water in the ratio 5:2 and 8:5 respectively. Find the ratio in which these mixture be mixed to obtain a new mixture containing spirit and water in the ratio 9:4?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ctrTitle"/>
          </p:nvPr>
        </p:nvSpPr>
        <p:spPr>
          <a:xfrm>
            <a:off x="533400" y="1028700"/>
            <a:ext cx="82758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milk and water in two vessels A and B are in the ratio 4 : 3 and 2: 3 respectively. In what ratio, the liquids in both the vessels be mixed to obtain a new mixture in vessel C containing half milk and half water?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ctrTitle"/>
          </p:nvPr>
        </p:nvSpPr>
        <p:spPr>
          <a:xfrm>
            <a:off x="598250" y="626625"/>
            <a:ext cx="82758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container contains 40 litres of milk. From this container 4 litres of milk was taken out and replaced by water. This process was repeated further two times. How much milk is now contained by the container?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ctrTitle"/>
          </p:nvPr>
        </p:nvSpPr>
        <p:spPr>
          <a:xfrm>
            <a:off x="464900" y="910000"/>
            <a:ext cx="8344200" cy="29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600">
                <a:solidFill>
                  <a:srgbClr val="000000"/>
                </a:solidFill>
              </a:rPr>
              <a:t>The ratio of milk and water in a mixture is  3 : 5. We added 10 lt water to the mixture then ratio becomes 3 : 7. Find the initial quantity of milk.</a:t>
            </a:r>
            <a:endParaRPr b="0" sz="1200">
              <a:solidFill>
                <a:srgbClr val="000000"/>
              </a:solidFill>
            </a:endParaRPr>
          </a:p>
          <a:p>
            <a:pPr indent="0" lvl="0" marL="5486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000000"/>
                </a:solidFill>
              </a:rPr>
              <a:t>15 lt</a:t>
            </a:r>
            <a:endParaRPr b="0" sz="1200">
              <a:solidFill>
                <a:srgbClr val="000000"/>
              </a:solidFill>
            </a:endParaRPr>
          </a:p>
          <a:p>
            <a:pPr indent="0" lvl="0" marL="5486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000000"/>
                </a:solidFill>
              </a:rPr>
              <a:t>12 lt</a:t>
            </a:r>
            <a:endParaRPr b="0" sz="1200">
              <a:solidFill>
                <a:srgbClr val="000000"/>
              </a:solidFill>
            </a:endParaRPr>
          </a:p>
          <a:p>
            <a:pPr indent="0" lvl="0" marL="5486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000000"/>
                </a:solidFill>
              </a:rPr>
              <a:t>20 lt</a:t>
            </a:r>
            <a:endParaRPr b="0" sz="1200">
              <a:solidFill>
                <a:srgbClr val="000000"/>
              </a:solidFill>
            </a:endParaRPr>
          </a:p>
          <a:p>
            <a:pPr indent="0" lvl="0" marL="5486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000000"/>
                </a:solidFill>
              </a:rPr>
              <a:t>17 lt</a:t>
            </a:r>
            <a:endParaRPr b="0" sz="3600">
              <a:solidFill>
                <a:srgbClr val="000000"/>
              </a:solidFill>
            </a:endParaRPr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ctrTitle"/>
          </p:nvPr>
        </p:nvSpPr>
        <p:spPr>
          <a:xfrm>
            <a:off x="464900" y="910000"/>
            <a:ext cx="83442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600">
                <a:solidFill>
                  <a:srgbClr val="000000"/>
                </a:solidFill>
              </a:rPr>
              <a:t>The ratio of milk and water in a mixture of 66 lt is 5 : 6. We added 12 lt water to the mixture, then find the ratio of milk and water.</a:t>
            </a:r>
            <a:endParaRPr b="0" sz="3600">
              <a:solidFill>
                <a:srgbClr val="000000"/>
              </a:solidFill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6043600" y="2759675"/>
            <a:ext cx="2116800" cy="2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5 : 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2 : 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7 : 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1 : 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ctrTitle"/>
          </p:nvPr>
        </p:nvSpPr>
        <p:spPr>
          <a:xfrm>
            <a:off x="533400" y="461625"/>
            <a:ext cx="8275800" cy="353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what ratio must rice at Rs. 9.30 per kg be mixed with rice at Rs. 10.80 per kg so that the mixture be worth Rs. 10 per kg ?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ctrTitle"/>
          </p:nvPr>
        </p:nvSpPr>
        <p:spPr>
          <a:xfrm>
            <a:off x="774350" y="1041375"/>
            <a:ext cx="82758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n" sz="36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 what proportion must rice at Rs. 3.10 per kg be mixed with rice at Rs. 3.60 p/kg so that the mixture be worth Rs. 3.25 per kg ?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3600" u="none" cap="none" strike="noStrik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165750" y="4779938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63" name="Google Shape;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ctrTitle"/>
          </p:nvPr>
        </p:nvSpPr>
        <p:spPr>
          <a:xfrm>
            <a:off x="533400" y="1028700"/>
            <a:ext cx="82758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cost of Type 1 rice is Rs. 15 per kg and Type 2 rice is Rs. 20 per kg. If both Type 1 and Type 2 are mixed in the ratio of 2 : 3, then the price per kg of the mixed variety of rice is:</a:t>
            </a:r>
            <a:endParaRPr b="0" sz="3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70" name="Google Shape;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ctrTitle"/>
          </p:nvPr>
        </p:nvSpPr>
        <p:spPr>
          <a:xfrm>
            <a:off x="434100" y="813100"/>
            <a:ext cx="8275800" cy="15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lang="en"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 bought 100 kg rice. Some quantity of them is sold at 8% profit and some is sold at 18% profit. Therefore overall profit is 14%. Find the quantity of rice of both part. 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77" name="Google Shape;7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525" y="2257825"/>
            <a:ext cx="22955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Nn1Gb6387XWaRvMrC9F4eXBcTNDhWazmiI6vqanYEjBgD9sMP00Dw94U91Vqq3hQNZLOujMuVTxeLgriqKgtJeGykt4lhNhMjgE0cIoI7WiHYkLS6HqodMh0Wbn9hrR0eZLq4BfHT2E" id="78" name="Google Shape;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ctrTitle"/>
          </p:nvPr>
        </p:nvSpPr>
        <p:spPr>
          <a:xfrm>
            <a:off x="464900" y="795850"/>
            <a:ext cx="83442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bottle of whisky contains 42% alcohol. Some part of this bottle is replaced by another bottle of whisky which contains 17% alcohol. Now this mixture contains 27% alcohol. Which part of bottle has been replaced?</a:t>
            </a:r>
            <a:endParaRPr b="0" sz="2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575" y="2536775"/>
            <a:ext cx="20669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Nn1Gb6387XWaRvMrC9F4eXBcTNDhWazmiI6vqanYEjBgD9sMP00Dw94U91Vqq3hQNZLOujMuVTxeLgriqKgtJeGykt4lhNhMjgE0cIoI7WiHYkLS6HqodMh0Wbn9hrR0eZLq4BfHT2E" id="86" name="Google Shape;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ctrTitle"/>
          </p:nvPr>
        </p:nvSpPr>
        <p:spPr>
          <a:xfrm>
            <a:off x="361650" y="773625"/>
            <a:ext cx="84207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lang="en"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jar full of whisky contains 40% of alcohol. A part of this whisky is replaced by another containing 19% alcohol and now the percentage of alcohol was found to be 26%. The quantity of whisky replaced is—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lh3.googleusercontent.com/Nn1Gb6387XWaRvMrC9F4eXBcTNDhWazmiI6vqanYEjBgD9sMP00Dw94U91Vqq3hQNZLOujMuVTxeLgriqKgtJeGykt4lhNhMjgE0cIoI7WiHYkLS6HqodMh0Wbn9hrR0eZLq4BfHT2E" id="93" name="Google Shape;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ctrTitle"/>
          </p:nvPr>
        </p:nvSpPr>
        <p:spPr>
          <a:xfrm>
            <a:off x="434100" y="749700"/>
            <a:ext cx="82758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man has 60 pens. He sells some of these at a profit of 12% and the rest at 8% loss. On the whole, he gets a profit of 11%. How many pens were sold at 12% profit and how many 8% loss 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725" y="2312975"/>
            <a:ext cx="2232024" cy="245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Nn1Gb6387XWaRvMrC9F4eXBcTNDhWazmiI6vqanYEjBgD9sMP00Dw94U91Vqq3hQNZLOujMuVTxeLgriqKgtJeGykt4lhNhMjgE0cIoI7WiHYkLS6HqodMh0Wbn9hrR0eZLq4BfHT2E" id="101" name="Google Shape;1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62" y="0"/>
            <a:ext cx="1341300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