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Constantia"/>
      <p:regular r:id="rId47"/>
      <p:bold r:id="rId48"/>
      <p:italic r:id="rId49"/>
      <p:boldItalic r:id="rId50"/>
    </p:embeddedFont>
    <p:embeddedFont>
      <p:font typeface="Palatino Linotype"/>
      <p:regular r:id="rId51"/>
      <p:bold r:id="rId52"/>
      <p:italic r:id="rId53"/>
      <p:boldItalic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onstantia-bold.fntdata"/><Relationship Id="rId47" Type="http://schemas.openxmlformats.org/officeDocument/2006/relationships/font" Target="fonts/Constantia-regular.fntdata"/><Relationship Id="rId49" Type="http://schemas.openxmlformats.org/officeDocument/2006/relationships/font" Target="fonts/Constanti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alatinoLinotype-regular.fntdata"/><Relationship Id="rId50" Type="http://schemas.openxmlformats.org/officeDocument/2006/relationships/font" Target="fonts/Constantia-boldItalic.fntdata"/><Relationship Id="rId53" Type="http://schemas.openxmlformats.org/officeDocument/2006/relationships/font" Target="fonts/PalatinoLinotype-italic.fntdata"/><Relationship Id="rId52" Type="http://schemas.openxmlformats.org/officeDocument/2006/relationships/font" Target="fonts/PalatinoLinotype-bold.fntdata"/><Relationship Id="rId11" Type="http://schemas.openxmlformats.org/officeDocument/2006/relationships/slide" Target="slides/slide7.xml"/><Relationship Id="rId55" Type="http://schemas.openxmlformats.org/officeDocument/2006/relationships/font" Target="fonts/OpenSans-regular.fntdata"/><Relationship Id="rId10" Type="http://schemas.openxmlformats.org/officeDocument/2006/relationships/slide" Target="slides/slide6.xml"/><Relationship Id="rId54" Type="http://schemas.openxmlformats.org/officeDocument/2006/relationships/font" Target="fonts/PalatinoLinotype-boldItalic.fntdata"/><Relationship Id="rId13" Type="http://schemas.openxmlformats.org/officeDocument/2006/relationships/slide" Target="slides/slide9.xml"/><Relationship Id="rId57" Type="http://schemas.openxmlformats.org/officeDocument/2006/relationships/font" Target="fonts/OpenSans-italic.fntdata"/><Relationship Id="rId12" Type="http://schemas.openxmlformats.org/officeDocument/2006/relationships/slide" Target="slides/slide8.xml"/><Relationship Id="rId56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4998d5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4998d5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6960f0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6960f0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6960f0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6960f0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a54d175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a54d175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6960f0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6960f0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10837a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10837a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c72c0fd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c72c0fd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52ab7a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e52ab7a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52ab7a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52ab7a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52ab7a3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e52ab7a3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3ad7cc7a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3ad7cc7a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e712ac5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e712ac5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e712ac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e712ac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6f5522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6f5522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e712ac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e712a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de712ac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de712ac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e52ab7a3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e52ab7a3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10837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1083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c72c0fd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c72c0fd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88f6e9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88f6e9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e52ab7a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e52ab7a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db9d04b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db9d04b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10837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10837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d95cb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d95cb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ad7cc7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ad7cc7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99c60b4e6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99c60b4e6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ddc95ba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ddc95ba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f10837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f10837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3ad7cc7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3ad7cc7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88f6e9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88f6e9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88f6e9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88f6e9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c2bb4e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4c2bb4e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e52ab7a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e52ab7a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c72c0fd0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c72c0fd0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c72c0fd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c72c0fd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c2bb4e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c2bb4e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54d17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54d17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e712ac5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e712ac5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e4ea22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e4ea22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5698e9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5698e9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42ec64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42ec64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33400" y="1028700"/>
            <a:ext cx="785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33400" y="2421402"/>
            <a:ext cx="78546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5445" lvl="0" marL="457200" rtl="0">
              <a:spcBef>
                <a:spcPts val="520"/>
              </a:spcBef>
              <a:spcAft>
                <a:spcPts val="0"/>
              </a:spcAft>
              <a:buSzPts val="2470"/>
              <a:buChar char="●"/>
              <a:defRPr/>
            </a:lvl1pPr>
            <a:lvl2pPr indent="-358140" lvl="1" marL="914400" rtl="0">
              <a:spcBef>
                <a:spcPts val="480"/>
              </a:spcBef>
              <a:spcAft>
                <a:spcPts val="0"/>
              </a:spcAft>
              <a:buSzPts val="2040"/>
              <a:buChar char="●"/>
              <a:defRPr/>
            </a:lvl2pPr>
            <a:lvl3pPr indent="-321944" lvl="2" marL="1371600" rtl="0">
              <a:spcBef>
                <a:spcPts val="420"/>
              </a:spcBef>
              <a:spcAft>
                <a:spcPts val="0"/>
              </a:spcAft>
              <a:buSzPts val="1470"/>
              <a:buChar char="●"/>
              <a:defRPr/>
            </a:lvl3pPr>
            <a:lvl4pPr indent="-311150" lvl="3" marL="1828800" rtl="0">
              <a:spcBef>
                <a:spcPts val="4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400"/>
              </a:spcBef>
              <a:spcAft>
                <a:spcPts val="0"/>
              </a:spcAft>
              <a:buSzPts val="1300"/>
              <a:buChar char="●"/>
              <a:defRPr/>
            </a:lvl5pPr>
            <a:lvl6pPr indent="-320039" lvl="5" marL="2743200" rtl="0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09879" lvl="6" marL="3200400" rtl="0">
              <a:spcBef>
                <a:spcPts val="320"/>
              </a:spcBef>
              <a:spcAft>
                <a:spcPts val="0"/>
              </a:spcAft>
              <a:buSzPts val="1280"/>
              <a:buChar char="●"/>
              <a:defRPr/>
            </a:lvl7pPr>
            <a:lvl8pPr indent="-330200" lvl="7" marL="3657600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8pPr>
            <a:lvl9pPr indent="-317500" lvl="8" marL="41148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525" y="-5358"/>
            <a:ext cx="9162900" cy="7809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81500" y="-5358"/>
            <a:ext cx="4762500" cy="47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451610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Constantia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294" y="-12022"/>
            <a:ext cx="9198083" cy="814725"/>
            <a:chOff x="-29322" y="-1887"/>
            <a:chExt cx="9198083" cy="1086300"/>
          </a:xfrm>
        </p:grpSpPr>
        <p:sp>
          <p:nvSpPr>
            <p:cNvPr id="14" name="Google Shape;14;p1"/>
            <p:cNvSpPr/>
            <p:nvPr/>
          </p:nvSpPr>
          <p:spPr>
            <a:xfrm rot="-164275">
              <a:off x="-19102" y="216595"/>
              <a:ext cx="9163160" cy="649336"/>
            </a:xfrm>
            <a:custGeom>
              <a:rect b="b" l="l" r="r" t="t"/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274">
              <a:off x="-14376" y="290053"/>
              <a:ext cx="9175774" cy="530399"/>
            </a:xfrm>
            <a:custGeom>
              <a:rect b="b" l="l" r="r" t="t"/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420900" y="1986475"/>
            <a:ext cx="7851600" cy="10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Percentages </a:t>
            </a:r>
            <a:endParaRPr sz="4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606450" y="1066375"/>
            <a:ext cx="85374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If price of urad dal increases by 30 %, then how much percent should we reduce our consumption so as not change expenditure.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714925" y="650850"/>
            <a:ext cx="5206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0" y="24445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04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/>
        </p:nvSpPr>
        <p:spPr>
          <a:xfrm>
            <a:off x="606450" y="1066375"/>
            <a:ext cx="85374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If price of onion decreases by 25 %, then how much percent should we increase our consumption so as not change expenditure.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714925" y="650850"/>
            <a:ext cx="5206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0" y="24445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04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606450" y="1066375"/>
            <a:ext cx="85374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If price of onion increases by 25 %, and expenditure increases by 20% then how much percent should we change our consumption?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714925" y="650850"/>
            <a:ext cx="5206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0" y="24445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04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/>
        </p:nvSpPr>
        <p:spPr>
          <a:xfrm>
            <a:off x="217950" y="725050"/>
            <a:ext cx="87081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price of sugar increased by 20%. But expenses increased only by 10%. What is the percentage increase or decrease in consumption 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597225" y="391925"/>
            <a:ext cx="5206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0" y="24445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04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606450" y="1066375"/>
            <a:ext cx="85374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If price of onion decreases by 25 %, and expenditure increases by 20% then how much percent should we change our consumption?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714925" y="650850"/>
            <a:ext cx="5206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0" y="24445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04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606450" y="1066375"/>
            <a:ext cx="8537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If the price of an article is increased by 15%, then by how much the household should decrease their consumption so as to keep his expenditure same.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0" y="24445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04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104550" y="743575"/>
            <a:ext cx="89349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There were two candidates in an election. One got 55% of total valid votes and 20% of votes were  invalid. If the total votes are 5500. How many valid votes did the other person get?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104550" y="1970021"/>
            <a:ext cx="89349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were two candidates in an election. One got 41% of total votes and lost by 5580 votes. Find  the total votes.?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8900" y="22490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05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558950" y="779425"/>
            <a:ext cx="85374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There were two candidates in an election. 8% of voters did not cast their votes. The winning candidate secured 48% vote of total votes and won by 1100 votes. Find the total votes.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665825" y="650850"/>
            <a:ext cx="5206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" name="Google Shape;165;p20"/>
          <p:cNvSpPr/>
          <p:nvPr/>
        </p:nvSpPr>
        <p:spPr>
          <a:xfrm>
            <a:off x="5278250" y="2793250"/>
            <a:ext cx="2256600" cy="46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100-8=</a:t>
            </a: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92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5278250" y="3834075"/>
            <a:ext cx="753600" cy="46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48%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6801575" y="3834075"/>
            <a:ext cx="753600" cy="46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44%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68" name="Google Shape;168;p20"/>
          <p:cNvCxnSpPr>
            <a:stCxn id="165" idx="4"/>
            <a:endCxn id="166" idx="7"/>
          </p:cNvCxnSpPr>
          <p:nvPr/>
        </p:nvCxnSpPr>
        <p:spPr>
          <a:xfrm flipH="1">
            <a:off x="5921450" y="3254350"/>
            <a:ext cx="4851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0"/>
          <p:cNvCxnSpPr>
            <a:endCxn id="167" idx="1"/>
          </p:cNvCxnSpPr>
          <p:nvPr/>
        </p:nvCxnSpPr>
        <p:spPr>
          <a:xfrm>
            <a:off x="6446037" y="3254202"/>
            <a:ext cx="4659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0"/>
          <p:cNvSpPr txBox="1"/>
          <p:nvPr/>
        </p:nvSpPr>
        <p:spPr>
          <a:xfrm>
            <a:off x="4864025" y="4295175"/>
            <a:ext cx="10086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Winner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6911925" y="4295175"/>
            <a:ext cx="10086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Losser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3514925" y="2793250"/>
            <a:ext cx="1503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8% non -polled</a:t>
            </a: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48900" y="22490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05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310275" y="723000"/>
            <a:ext cx="8682600" cy="17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There were two candidates in an election. 10% of voters did not cast their votes. 10% of the votes polled were found invalid. The winning candidate got 54% of the valid votes and won by 1620 votes. Find the number of voters enrolled.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</a:rPr>
              <a:t>‹#›</a:t>
            </a:fld>
            <a:endParaRPr b="1" sz="1400">
              <a:solidFill>
                <a:srgbClr val="000000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48900" y="22490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05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303300" y="464575"/>
            <a:ext cx="85374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If the numerator of a fraction be increased by 20% and its denominator is decreased by 5%, The fraction becomes 5/2. Find the original fraction.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385525" y="1852425"/>
            <a:ext cx="83688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total population of a village is 5000. The number of males and females increases by 10% and 15%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espectively  and consequently the population of the village becomes 5600. what was the number of males in the village ?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2000 B) 2500 C) 3000 D) 4000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8558750" y="4800575"/>
            <a:ext cx="406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/>
        </p:nvSpPr>
        <p:spPr>
          <a:xfrm>
            <a:off x="204850" y="3196675"/>
            <a:ext cx="85374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303300" y="655250"/>
            <a:ext cx="8537400" cy="4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25% of 480 + 45% of 280 = 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20% of 30 % of 40% of 8000 = ?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 an examination 40% is the minimum pass percentage to get through, but a student secured 325 marks and failed by 35 marks. Then find the max marks ?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student required 36% marks to pass in an examination. He scored 24% marks and failed by 18 marks. Find the passing mark.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student scored 30% marks and failed by 45  marks. Another student scored 42% marks and scored 45 marks more than the passing marks. Find  the passing marks.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8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0" y="24445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01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446600" y="727850"/>
            <a:ext cx="85374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30 litre of solution contains alcohol and water in the ratio 2:3. How much alcohol must be added to the solution to make a solution containing 60% of alcohol?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78225" y="234675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06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294500" y="2065900"/>
            <a:ext cx="86895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 solution contains 10% of salt by weight. On evaporation 15 litre of water evaporates and now concentration of salt becomes 20 percent. Find the initial quantity of solution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8558750" y="4800575"/>
            <a:ext cx="406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/>
        </p:nvSpPr>
        <p:spPr>
          <a:xfrm>
            <a:off x="291500" y="699625"/>
            <a:ext cx="86550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Fresh fruits contain 75% while dry fruits contain 20% water. If the weight of dry fruits is 300 kg, what was its total weight when it was fresh?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78225" y="234675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06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227225" y="2047600"/>
            <a:ext cx="85374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Fresh fruit contains 68% water and dry fruit contains 20% water. How much dry fruit can be obtained from 55 kg of fresh fruits.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8558750" y="4800575"/>
            <a:ext cx="406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606450" y="1066375"/>
            <a:ext cx="85374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Due to an increment of 20% in the price of sugar,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 person is able to buy 5 kg less for Rs. 600. Find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original and increased price of sugar.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714925" y="650850"/>
            <a:ext cx="5206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78225" y="234675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06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8558750" y="4800575"/>
            <a:ext cx="406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ctrTitle"/>
          </p:nvPr>
        </p:nvSpPr>
        <p:spPr>
          <a:xfrm>
            <a:off x="497225" y="1397350"/>
            <a:ext cx="7851600" cy="10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&amp; Loss</a:t>
            </a:r>
            <a:endParaRPr sz="4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8558750" y="4800575"/>
            <a:ext cx="406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/>
        </p:nvSpPr>
        <p:spPr>
          <a:xfrm>
            <a:off x="190475" y="627900"/>
            <a:ext cx="8537400" cy="4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latino Linotype"/>
              <a:buAutoNum type="arabicPeriod"/>
            </a:pPr>
            <a:r>
              <a:rPr lang="en" sz="2200">
                <a:latin typeface="Palatino Linotype"/>
                <a:ea typeface="Palatino Linotype"/>
                <a:cs typeface="Palatino Linotype"/>
                <a:sym typeface="Palatino Linotype"/>
              </a:rPr>
              <a:t>Find the Cost Price of an article, if selling price is 7800 at profit of 30%. ?</a:t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AutoNum type="arabicPeriod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On selling an article for Rs. 1470 a man gets profit of 22.5%. Find the cost price of the article.?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AutoNum type="arabicPeriod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On selling an article for Rs. 5940 a man gets loss of 40%. Find the cost price of the article.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AutoNum type="arabicPeriod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By selling an article for Rs. 69 there is a loss of 8%, when the article is sold for Rs. 78, the gain or loss per cent is: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(a) neither loss nor gain	(b) 4% gain (c) 4% loss (d) 40% gain (e) 40% loss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8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/>
        </p:nvSpPr>
        <p:spPr>
          <a:xfrm>
            <a:off x="304650" y="499325"/>
            <a:ext cx="8534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Palatino Linotype"/>
                <a:ea typeface="Palatino Linotype"/>
                <a:cs typeface="Palatino Linotype"/>
                <a:sym typeface="Palatino Linotype"/>
              </a:rPr>
              <a:t>5. A shopkeeper sold goods for Rs.2400 and made a profit of 25% in the process. Find his profit percent if he had sold his goods for 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Rs.</a:t>
            </a:r>
            <a:r>
              <a:rPr lang="en" sz="2200">
                <a:latin typeface="Palatino Linotype"/>
                <a:ea typeface="Palatino Linotype"/>
                <a:cs typeface="Palatino Linotype"/>
                <a:sym typeface="Palatino Linotype"/>
              </a:rPr>
              <a:t>2040.</a:t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6. 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By selling bouquets for Rs. 63, a florist gains 5%. At what price should he sell the bouquets to gain  10% on the cost price? Ans:66</a:t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4336200" y="3344925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336475" y="3168925"/>
            <a:ext cx="87675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7. 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 man sold an article at a loss of 20%. If he sells the article for Rs. 12 more, he would have gained 10%. The cost price of the article is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4853650" y="4079925"/>
            <a:ext cx="3773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Rs. 60     Rs. 40    Rs. 30    Rs. 22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</a:rPr>
              <a:t>‹#›</a:t>
            </a:fld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286750" y="605750"/>
            <a:ext cx="88572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8. 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Mohan sold an article for Rs 21,000 at a loss of 25%. At what price should he sell it to gain 10%?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3014650" y="1416375"/>
            <a:ext cx="6129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Rs 25,200 	Rs 27,500	Rs 30,800	Rs 42,200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286750" y="2043000"/>
            <a:ext cx="88572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9.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Shopkeeper sells his goods at 7% profit. Had he sold it Rs.4248 more then he would gain 13%. Find initial cost price?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</a:rPr>
              <a:t>‹#›</a:t>
            </a:fld>
            <a:endParaRPr sz="1800">
              <a:solidFill>
                <a:srgbClr val="000000"/>
              </a:solidFill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143400" y="3211425"/>
            <a:ext cx="900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10. The difference between the selling price and cost price of an article is Rs. 210. If the profit percent is 25, then the selling price of the article is: 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(a) Rs. 950  	(b) Rs. 1050	(c) Rs. 1150	(d) Rs. 1250	(e) Rs. 1500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/>
        </p:nvSpPr>
        <p:spPr>
          <a:xfrm>
            <a:off x="246400" y="738675"/>
            <a:ext cx="8799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11. A sells a bicycle to B at a profit of 20%. B sells it to C at a profit of 25% If C pays Rs. 225 for it, the cost price of the bicycle for A is :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12. A shop's prices are 25% above cost price, but it allows its customers 12% commission on the amounts of their bills. What is the profit per cent made 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762675" y="459750"/>
            <a:ext cx="5206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</a:rPr>
              <a:t>‹#›</a:t>
            </a:fld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606450" y="1066375"/>
            <a:ext cx="85374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13.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 man bought 9 apples at the rate of Rs.90  and sold them at 8 for Rs. 88. Find his gain or loss percent.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4130158" y="2986150"/>
            <a:ext cx="1502255" cy="12192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CP -- 9  -  90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/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/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SP -- 8  -  88</a:t>
            </a:r>
          </a:p>
        </p:txBody>
      </p:sp>
      <p:cxnSp>
        <p:nvCxnSpPr>
          <p:cNvPr id="266" name="Google Shape;266;p31"/>
          <p:cNvCxnSpPr/>
          <p:nvPr/>
        </p:nvCxnSpPr>
        <p:spPr>
          <a:xfrm>
            <a:off x="5014025" y="3366225"/>
            <a:ext cx="423600" cy="5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1"/>
          <p:cNvCxnSpPr/>
          <p:nvPr/>
        </p:nvCxnSpPr>
        <p:spPr>
          <a:xfrm flipH="1" rot="10800000">
            <a:off x="4931650" y="3330950"/>
            <a:ext cx="5178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1"/>
          <p:cNvSpPr txBox="1"/>
          <p:nvPr/>
        </p:nvSpPr>
        <p:spPr>
          <a:xfrm>
            <a:off x="4517525" y="4444550"/>
            <a:ext cx="3977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=&gt;</a:t>
            </a:r>
            <a:r>
              <a:rPr lang="en" sz="24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(9*88 / 8*90 )*100 =110 %</a:t>
            </a:r>
            <a:endParaRPr sz="24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</a:rPr>
              <a:t>‹#›</a:t>
            </a:fld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/>
        </p:nvSpPr>
        <p:spPr>
          <a:xfrm>
            <a:off x="223525" y="664200"/>
            <a:ext cx="89205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14. A person bought some caps at rate of 60 for Rs.93 and sold them at the rate of 50 for Rs 93.Find the profit or loss.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223525" y="1889850"/>
            <a:ext cx="89205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15.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person buys 18 pens for 12 Rs and sells 12 pens for 18 rupees. Find his profit percentage. ?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150%		125%		75%		50%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223525" y="3373225"/>
            <a:ext cx="89205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16.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man sold 20 kiwi fruits for  Rs.600  which he bought at 15 for Rs. 500. Find his gain or loss percent.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</a:rPr>
              <a:t>‹#›</a:t>
            </a:fld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389450" y="746450"/>
            <a:ext cx="85374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241775" y="583025"/>
            <a:ext cx="8537400" cy="2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In a class 40% of students failed in mathematics and 30% of students failed in English and 10% of students failed in both subjects. Then find the pass percentage in both subjects 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 a class 67% of students passed in M-1 and 63% of students passed in Drawing and 27% of students failed in both subjects. Then find the pass percentage in both subjects ?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241775" y="3158225"/>
            <a:ext cx="85374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/>
        </p:nvSpPr>
        <p:spPr>
          <a:xfrm>
            <a:off x="215625" y="2031975"/>
            <a:ext cx="85374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18. Cost Price of two laptops is same. One of the laptops is sold at a profit of 15% and the Selling Price of another one laptop is Rs. 3400 more than the first one. The net profit is 20%. What is the Cost Price of Each laptop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3"/>
          <p:cNvSpPr txBox="1"/>
          <p:nvPr/>
        </p:nvSpPr>
        <p:spPr>
          <a:xfrm>
            <a:off x="215625" y="667325"/>
            <a:ext cx="88290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17. 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The cost price of 19 article is same as selling price of 29 article. What is the loss percentage? 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(a) 35%		(b) 34.48%		(c) 52.63%	(d) 40%	(e) 26.66%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153150" y="611325"/>
            <a:ext cx="88377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19.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If the cost price of 24 pens is equal to the selling price of 30 pens, the gain or loss% is ? 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A) 16.6%	B) 20%  C) 25%	D) 30%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153150" y="2048325"/>
            <a:ext cx="8837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20.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the cost price of 12 pens is equal to the selling price of 8 pens, the gain percent is ? 	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12%	B) 30%  C) 50%	D) 60%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153150" y="3450400"/>
            <a:ext cx="8837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21.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cost price of 20 articles is the same as the selling price of x articles. If the profit is 25%, then the value of x is :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15	B)16  C) 18D) 25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/>
        </p:nvSpPr>
        <p:spPr>
          <a:xfrm>
            <a:off x="-150" y="605775"/>
            <a:ext cx="91440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22. 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 dishonest merchant sells his grocery at cost price but uses a measurement of 900 grams instead of 1 kg.Find his gain% 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0" y="1666775"/>
            <a:ext cx="9036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23.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dishonest merchant sells his grocery at loss of 5% but uses 24% less weight. Find his gain% ?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0" y="2634550"/>
            <a:ext cx="91440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24.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customer is buying his grocery for 20% more, but he got 4% less weight. Find his loss% 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107550" y="3656100"/>
            <a:ext cx="91440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25.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dishonest merchant sells his grocery using weights 15% less than the true weights and makes a profit of 20%. Find his total gain percentage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2" name="Google Shape;302;p35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/>
        </p:nvSpPr>
        <p:spPr>
          <a:xfrm>
            <a:off x="-150" y="605775"/>
            <a:ext cx="91440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26. A shopkeeper sells the goods at 44% loss on cost price but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uses 30% less weight. What is his percentage profit or loss?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0" y="1666775"/>
            <a:ext cx="9036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27.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dishonest dealer professes to lose 4% on tea but uses a false weight equal to 900 g instead of 1Kg. Find his loss or gain %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9" name="Google Shape;309;p3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303300" y="586475"/>
            <a:ext cx="85374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28. A man bought two refrigerators Rs.7200 for each. On the first he got profit of 20% and the other loss of 20% . Find the overall profit or loss %.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8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414125" y="1880550"/>
            <a:ext cx="85374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29. 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 man sold two refrigerators Rs.7200 for each. On the first he got profit of 20% and the other loss of 20% . Find the overall profit or loss %.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352525" y="3262950"/>
            <a:ext cx="85374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30. 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Last year Leo bought 2 paintings. This year he had sold them for “ 2000 each”. On one, he had a 25% profit and on the other he had a 25% loss. What was his net profit or loss?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/>
        </p:nvSpPr>
        <p:spPr>
          <a:xfrm>
            <a:off x="149400" y="721825"/>
            <a:ext cx="85374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31. 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 reduction of 20% percent in the price of rice enables a housewife to buy 5 kg more for rupees 1200. The reduced price per kg of rice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4362550" y="3499325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8"/>
          <p:cNvSpPr txBox="1"/>
          <p:nvPr/>
        </p:nvSpPr>
        <p:spPr>
          <a:xfrm>
            <a:off x="217175" y="2147463"/>
            <a:ext cx="85374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32. </a:t>
            </a: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Due to reduction of 20% in price of oranges a customer can purchase 6 oranges more for Rs. 360. what is original price of an orange?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/>
        </p:nvSpPr>
        <p:spPr>
          <a:xfrm>
            <a:off x="303300" y="664950"/>
            <a:ext cx="85374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33. A man bought two bicycles for Rs. 2500 each. If he sells one at a profit of 5%, then how much should he sell the other so that he makes a profit of 20% on the whole?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34. Sunny bought 10 kg of sugar at 12 per kg and another 12 kg of sugar at 8 per kg. He mixed the both types and sold the mixture for Rs. 11 per kg. What is his total profit?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Rs.26	Rs.19	Rs.24	Rs.17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35. To earn an extra profit, a shopkeeper mixes 30 kg of dal purchased at Rs.36/kg and 26 kg of dal purchased at Rs.20/kg.What will be the profit that he will make if he sells the mixture at Rs.30/kg?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Rs.60		Rs.80		Rs.50		Rs.100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18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8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/>
        </p:nvSpPr>
        <p:spPr>
          <a:xfrm>
            <a:off x="264025" y="526475"/>
            <a:ext cx="8880000" cy="4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36. A shopkeeper fixes the marked price of an item 35% above the cost price. The percentage of discount allowed to gain 12% is.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37. Mukesh  got 30% concession on the labelled price of an article and sold it for Rs. 8750 with 25% profit on the price he bought. What was the labelled price ?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(a) Rs.10,000 (b) Rs.13,000   (c) Rs.16,000 (d) Rs.12,000  (e) None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38. A single discount equivalent to the discount series of 20%, 10% and 5% is ?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25% B. 30% C. 31.6% D. 33.5%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39. A table and 2 chairs together cost $400. If by selling the chairs at 10% loss and the  table at 10% profit, a total of 5% profit is made. What is the cost price of a chair?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7" name="Google Shape;337;p40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8558750" y="4800575"/>
            <a:ext cx="406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/>
        </p:nvSpPr>
        <p:spPr>
          <a:xfrm>
            <a:off x="216325" y="522250"/>
            <a:ext cx="8537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40. A shopkeeper wrongly calculated his profit on selling price and finds it to be 20%. What is actual profit percentage?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1"/>
          <p:cNvSpPr txBox="1"/>
          <p:nvPr/>
        </p:nvSpPr>
        <p:spPr>
          <a:xfrm>
            <a:off x="216325" y="1344850"/>
            <a:ext cx="85374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41. 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The marked price of an electric iron is Rs. 690. The shopkeeper allows a discount of 10% and gains 8%. If no discount is allowed, his gain per cent would be 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(a) 20%		(b) 24%		(c) 25%		(d) 28%		(e) 36%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303300" y="2881600"/>
            <a:ext cx="85374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42. The marked price of a watch is Rs. 1600. The shopkeeper give successive discounts of 10% and x% to the customer. If the customer pays Rs. 1224 for the watch, the value of x is: 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(a) 5		(b) 10	(c) 15		(d) 20	(e) 30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8558750" y="4800575"/>
            <a:ext cx="406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/>
        </p:nvSpPr>
        <p:spPr>
          <a:xfrm>
            <a:off x="385125" y="584925"/>
            <a:ext cx="85374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20% raise of price followed by a discount of 25% of the raise portion will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4970975" y="1070575"/>
            <a:ext cx="34824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AutoNum type="alphaUcPeriod"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Decrease the price by 15%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AutoNum type="alphaUcPeriod"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Increase the price by 10%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AutoNum type="alphaUcPeriod"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Decrease the price by 10%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AutoNum type="alphaUcPeriod"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Increase the price by 15%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4" name="Google Shape;354;p42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247850" y="2350375"/>
            <a:ext cx="85374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cost price of a table is Rs. 3,200. A merchant wants to make 20% profit by selling it. At the time of sale he declares a discount of 20% on the marked price. The marked price (in Rs.) is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6639550" y="3611900"/>
            <a:ext cx="14202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4,800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6,000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4,000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4,500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8558750" y="4800575"/>
            <a:ext cx="406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282750" y="541600"/>
            <a:ext cx="87783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The income of A is 40% more than B's income. B's  income is 20% less than C's income. Find the ratio of income of A and C.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111150" y="1914025"/>
            <a:ext cx="87783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Income of A is 50% more than that of B's, income of C is 2/3rd of income of A's. Income of D is half of income of C. Income of D is increased by 10%. Find income of B is what percent of income of D after the increment.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0" y="18970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02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/>
        </p:nvSpPr>
        <p:spPr>
          <a:xfrm>
            <a:off x="606450" y="1066375"/>
            <a:ext cx="85374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A s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hopkeeper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sells his goods at 20% profit. had he purchase it for 10% less and sold it Rs.57 less then he would gain 30%. FInd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cost price?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4" name="Google Shape;364;p43"/>
          <p:cNvSpPr txBox="1"/>
          <p:nvPr/>
        </p:nvSpPr>
        <p:spPr>
          <a:xfrm>
            <a:off x="714925" y="650850"/>
            <a:ext cx="5206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5" name="Google Shape;365;p43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3"/>
          <p:cNvSpPr txBox="1"/>
          <p:nvPr/>
        </p:nvSpPr>
        <p:spPr>
          <a:xfrm>
            <a:off x="8558750" y="4800575"/>
            <a:ext cx="406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/>
        </p:nvSpPr>
        <p:spPr>
          <a:xfrm>
            <a:off x="606450" y="1066375"/>
            <a:ext cx="85374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A shopkeeper sells his goods at 10% profit. had he purchase it for 20% less and sold it Rs.80 more then he would gain 40%. FInd initial cost price?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3" name="Google Shape;373;p44"/>
          <p:cNvSpPr txBox="1"/>
          <p:nvPr/>
        </p:nvSpPr>
        <p:spPr>
          <a:xfrm>
            <a:off x="714925" y="650850"/>
            <a:ext cx="5206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74" name="Google Shape;374;p4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4"/>
          <p:cNvSpPr txBox="1"/>
          <p:nvPr/>
        </p:nvSpPr>
        <p:spPr>
          <a:xfrm>
            <a:off x="8558750" y="4800575"/>
            <a:ext cx="406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/>
        </p:nvSpPr>
        <p:spPr>
          <a:xfrm>
            <a:off x="606600" y="1323150"/>
            <a:ext cx="85374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If on an item a company gives 25% discount, they earn 25% profit. If they now give 10% discount then what is the profit percentage?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5772400" y="3324200"/>
            <a:ext cx="31443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40%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50%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35%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30%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45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303300" y="666175"/>
            <a:ext cx="8537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Sohan spends 23% of an amount of money on an insurance policy, 33% on food, 19% on children’s education and 16% on recreation. He deposits the remaining amount of Rs. 504 in bank. How much total amount did he spend on food and insurance policy together?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900200" y="4742675"/>
            <a:ext cx="959400" cy="27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1" sz="140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0" y="24445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03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/>
        </p:nvSpPr>
        <p:spPr>
          <a:xfrm>
            <a:off x="249550" y="737625"/>
            <a:ext cx="85374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The number of seats in a cinema hall is decreased by 8% and also the price of the ticket is increased by 4 percent. What is the effect on the revenue collected? 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227584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number of seats in a cinema hall is increased by 25%. The cost of each ticket is also increased by 10%. The effect of these changes on the revenue collection will be an increase of</a:t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227584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227584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number of employees working in a farm is increased by 25% and the wages per head are decreased by 25%. If it results in x% decrease in total wages, then the value of x is </a:t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227584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227584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the price of a book is first decreased by 25% and then increased by 20%, the net change in the price of the book will be</a:t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227584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0" y="24445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03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/>
        </p:nvSpPr>
        <p:spPr>
          <a:xfrm>
            <a:off x="282100" y="667600"/>
            <a:ext cx="87960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One side of a Rectangle is increased by 30%. To maintain the same area, the other side will have to be decreased by what percent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a) 23 1/13% 	b) 76 12/13% 	c) 30% 	d) 15% 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0"/>
          <p:cNvSpPr txBox="1"/>
          <p:nvPr/>
        </p:nvSpPr>
        <p:spPr>
          <a:xfrm>
            <a:off x="0" y="24445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03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/>
        </p:nvSpPr>
        <p:spPr>
          <a:xfrm>
            <a:off x="151650" y="725875"/>
            <a:ext cx="88407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length of cuboid is increased by 12% and its breadth is increased by 25%. By how much percent its height is decreased so that the volume of cuboid increased only by 4%.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4181825" y="3499300"/>
            <a:ext cx="734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0" y="24445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03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/>
        </p:nvSpPr>
        <p:spPr>
          <a:xfrm>
            <a:off x="352550" y="596350"/>
            <a:ext cx="8537400" cy="4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If price of sweets increases by 50%, then how much percent should we reduce our consumption so as not change expenditure.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price of Rice increases by 25%, then how much percent should we reduce our consumption so as not change expenditure.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price of Rice increases by 20%, then how much percent should we reduce our consumption so as not change expenditure.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price of moong dal increases by 16⅔ %, then how much percent should we reduce our consumption so as not change expenditure.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price of Sugar increases by 14 2/7 %, then how much percent should we reduce our consumption so as not change expenditure.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Constanti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47025" y="131600"/>
            <a:ext cx="2513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: 04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