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6" d="100"/>
          <a:sy n="76" d="100"/>
        </p:scale>
        <p:origin x="946"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87DF512-13D7-40F1-9560-ABCCF32428C0}" type="datetimeFigureOut">
              <a:rPr lang="en-IN" smtClean="0"/>
              <a:t>16-04-2024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76237B5-1E39-49D1-9420-5BC26536093D}" type="slidenum">
              <a:rPr lang="en-IN" smtClean="0"/>
              <a:t>‹#›</a:t>
            </a:fld>
            <a:endParaRPr lang="en-IN"/>
          </a:p>
        </p:txBody>
      </p:sp>
    </p:spTree>
    <p:extLst>
      <p:ext uri="{BB962C8B-B14F-4D97-AF65-F5344CB8AC3E}">
        <p14:creationId xmlns:p14="http://schemas.microsoft.com/office/powerpoint/2010/main" val="24623059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76237B5-1E39-49D1-9420-5BC26536093D}" type="slidenum">
              <a:rPr lang="en-IN" smtClean="0"/>
              <a:t>1</a:t>
            </a:fld>
            <a:endParaRPr lang="en-IN"/>
          </a:p>
        </p:txBody>
      </p:sp>
    </p:spTree>
    <p:extLst>
      <p:ext uri="{BB962C8B-B14F-4D97-AF65-F5344CB8AC3E}">
        <p14:creationId xmlns:p14="http://schemas.microsoft.com/office/powerpoint/2010/main" val="273456527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7FF8ADF-A6E9-4F3B-9B95-056DCC4B3746}" type="datetimeFigureOut">
              <a:rPr lang="en-IN" smtClean="0"/>
              <a:t>16-04-2024</a:t>
            </a:fld>
            <a:endParaRPr lang="en-IN"/>
          </a:p>
        </p:txBody>
      </p:sp>
      <p:sp>
        <p:nvSpPr>
          <p:cNvPr id="5" name="Footer Placeholder 4"/>
          <p:cNvSpPr>
            <a:spLocks noGrp="1"/>
          </p:cNvSpPr>
          <p:nvPr>
            <p:ph type="ftr" sz="quarter" idx="11"/>
          </p:nvPr>
        </p:nvSpPr>
        <p:spPr>
          <a:xfrm>
            <a:off x="1876424" y="5410201"/>
            <a:ext cx="5124886" cy="365125"/>
          </a:xfrm>
        </p:spPr>
        <p:txBody>
          <a:bodyPr/>
          <a:lstStyle/>
          <a:p>
            <a:endParaRPr lang="en-IN"/>
          </a:p>
        </p:txBody>
      </p:sp>
      <p:sp>
        <p:nvSpPr>
          <p:cNvPr id="6" name="Slide Number Placeholder 5"/>
          <p:cNvSpPr>
            <a:spLocks noGrp="1"/>
          </p:cNvSpPr>
          <p:nvPr>
            <p:ph type="sldNum" sz="quarter" idx="12"/>
          </p:nvPr>
        </p:nvSpPr>
        <p:spPr>
          <a:xfrm>
            <a:off x="9896911" y="5410199"/>
            <a:ext cx="771089" cy="365125"/>
          </a:xfrm>
        </p:spPr>
        <p:txBody>
          <a:bodyPr/>
          <a:lstStyle/>
          <a:p>
            <a:fld id="{46E316CB-C040-4B4E-AD1C-10F160CB0E74}" type="slidenum">
              <a:rPr lang="en-IN" smtClean="0"/>
              <a:t>‹#›</a:t>
            </a:fld>
            <a:endParaRPr lang="en-IN"/>
          </a:p>
        </p:txBody>
      </p:sp>
    </p:spTree>
    <p:extLst>
      <p:ext uri="{BB962C8B-B14F-4D97-AF65-F5344CB8AC3E}">
        <p14:creationId xmlns:p14="http://schemas.microsoft.com/office/powerpoint/2010/main" val="23006532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7FF8ADF-A6E9-4F3B-9B95-056DCC4B3746}" type="datetimeFigureOut">
              <a:rPr lang="en-IN" smtClean="0"/>
              <a:t>16-04-2024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6E316CB-C040-4B4E-AD1C-10F160CB0E74}" type="slidenum">
              <a:rPr lang="en-IN" smtClean="0"/>
              <a:t>‹#›</a:t>
            </a:fld>
            <a:endParaRPr lang="en-IN"/>
          </a:p>
        </p:txBody>
      </p:sp>
    </p:spTree>
    <p:extLst>
      <p:ext uri="{BB962C8B-B14F-4D97-AF65-F5344CB8AC3E}">
        <p14:creationId xmlns:p14="http://schemas.microsoft.com/office/powerpoint/2010/main" val="8570577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7FF8ADF-A6E9-4F3B-9B95-056DCC4B3746}" type="datetimeFigureOut">
              <a:rPr lang="en-IN" smtClean="0"/>
              <a:t>16-04-2024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6E316CB-C040-4B4E-AD1C-10F160CB0E74}" type="slidenum">
              <a:rPr lang="en-IN" smtClean="0"/>
              <a:t>‹#›</a:t>
            </a:fld>
            <a:endParaRPr lang="en-IN"/>
          </a:p>
        </p:txBody>
      </p:sp>
    </p:spTree>
    <p:extLst>
      <p:ext uri="{BB962C8B-B14F-4D97-AF65-F5344CB8AC3E}">
        <p14:creationId xmlns:p14="http://schemas.microsoft.com/office/powerpoint/2010/main" val="8952025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7FF8ADF-A6E9-4F3B-9B95-056DCC4B3746}" type="datetimeFigureOut">
              <a:rPr lang="en-IN" smtClean="0"/>
              <a:t>16-04-2024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6E316CB-C040-4B4E-AD1C-10F160CB0E74}" type="slidenum">
              <a:rPr lang="en-IN" smtClean="0"/>
              <a:t>‹#›</a:t>
            </a:fld>
            <a:endParaRPr lang="en-IN"/>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3928980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7FF8ADF-A6E9-4F3B-9B95-056DCC4B3746}" type="datetimeFigureOut">
              <a:rPr lang="en-IN" smtClean="0"/>
              <a:t>16-04-2024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6E316CB-C040-4B4E-AD1C-10F160CB0E74}" type="slidenum">
              <a:rPr lang="en-IN" smtClean="0"/>
              <a:t>‹#›</a:t>
            </a:fld>
            <a:endParaRPr lang="en-IN"/>
          </a:p>
        </p:txBody>
      </p:sp>
    </p:spTree>
    <p:extLst>
      <p:ext uri="{BB962C8B-B14F-4D97-AF65-F5344CB8AC3E}">
        <p14:creationId xmlns:p14="http://schemas.microsoft.com/office/powerpoint/2010/main" val="28003785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7FF8ADF-A6E9-4F3B-9B95-056DCC4B3746}" type="datetimeFigureOut">
              <a:rPr lang="en-IN" smtClean="0"/>
              <a:t>16-04-2024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6E316CB-C040-4B4E-AD1C-10F160CB0E74}" type="slidenum">
              <a:rPr lang="en-IN" smtClean="0"/>
              <a:t>‹#›</a:t>
            </a:fld>
            <a:endParaRPr lang="en-IN"/>
          </a:p>
        </p:txBody>
      </p:sp>
    </p:spTree>
    <p:extLst>
      <p:ext uri="{BB962C8B-B14F-4D97-AF65-F5344CB8AC3E}">
        <p14:creationId xmlns:p14="http://schemas.microsoft.com/office/powerpoint/2010/main" val="36686485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7FF8ADF-A6E9-4F3B-9B95-056DCC4B3746}" type="datetimeFigureOut">
              <a:rPr lang="en-IN" smtClean="0"/>
              <a:t>16-04-2024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6E316CB-C040-4B4E-AD1C-10F160CB0E74}" type="slidenum">
              <a:rPr lang="en-IN" smtClean="0"/>
              <a:t>‹#›</a:t>
            </a:fld>
            <a:endParaRPr lang="en-IN"/>
          </a:p>
        </p:txBody>
      </p:sp>
    </p:spTree>
    <p:extLst>
      <p:ext uri="{BB962C8B-B14F-4D97-AF65-F5344CB8AC3E}">
        <p14:creationId xmlns:p14="http://schemas.microsoft.com/office/powerpoint/2010/main" val="40412082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7FF8ADF-A6E9-4F3B-9B95-056DCC4B3746}" type="datetimeFigureOut">
              <a:rPr lang="en-IN" smtClean="0"/>
              <a:t>16-04-2024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6E316CB-C040-4B4E-AD1C-10F160CB0E74}" type="slidenum">
              <a:rPr lang="en-IN" smtClean="0"/>
              <a:t>‹#›</a:t>
            </a:fld>
            <a:endParaRPr lang="en-IN"/>
          </a:p>
        </p:txBody>
      </p:sp>
    </p:spTree>
    <p:extLst>
      <p:ext uri="{BB962C8B-B14F-4D97-AF65-F5344CB8AC3E}">
        <p14:creationId xmlns:p14="http://schemas.microsoft.com/office/powerpoint/2010/main" val="10091410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7FF8ADF-A6E9-4F3B-9B95-056DCC4B3746}" type="datetimeFigureOut">
              <a:rPr lang="en-IN" smtClean="0"/>
              <a:t>16-04-2024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6E316CB-C040-4B4E-AD1C-10F160CB0E74}" type="slidenum">
              <a:rPr lang="en-IN" smtClean="0"/>
              <a:t>‹#›</a:t>
            </a:fld>
            <a:endParaRPr lang="en-IN"/>
          </a:p>
        </p:txBody>
      </p:sp>
    </p:spTree>
    <p:extLst>
      <p:ext uri="{BB962C8B-B14F-4D97-AF65-F5344CB8AC3E}">
        <p14:creationId xmlns:p14="http://schemas.microsoft.com/office/powerpoint/2010/main" val="41188847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7FF8ADF-A6E9-4F3B-9B95-056DCC4B3746}" type="datetimeFigureOut">
              <a:rPr lang="en-IN" smtClean="0"/>
              <a:t>16-04-2024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6E316CB-C040-4B4E-AD1C-10F160CB0E74}" type="slidenum">
              <a:rPr lang="en-IN" smtClean="0"/>
              <a:t>‹#›</a:t>
            </a:fld>
            <a:endParaRPr lang="en-IN"/>
          </a:p>
        </p:txBody>
      </p:sp>
    </p:spTree>
    <p:extLst>
      <p:ext uri="{BB962C8B-B14F-4D97-AF65-F5344CB8AC3E}">
        <p14:creationId xmlns:p14="http://schemas.microsoft.com/office/powerpoint/2010/main" val="37954670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7FF8ADF-A6E9-4F3B-9B95-056DCC4B3746}" type="datetimeFigureOut">
              <a:rPr lang="en-IN" smtClean="0"/>
              <a:t>16-04-2024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6E316CB-C040-4B4E-AD1C-10F160CB0E74}" type="slidenum">
              <a:rPr lang="en-IN" smtClean="0"/>
              <a:t>‹#›</a:t>
            </a:fld>
            <a:endParaRPr lang="en-IN"/>
          </a:p>
        </p:txBody>
      </p:sp>
    </p:spTree>
    <p:extLst>
      <p:ext uri="{BB962C8B-B14F-4D97-AF65-F5344CB8AC3E}">
        <p14:creationId xmlns:p14="http://schemas.microsoft.com/office/powerpoint/2010/main" val="27573381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7FF8ADF-A6E9-4F3B-9B95-056DCC4B3746}" type="datetimeFigureOut">
              <a:rPr lang="en-IN" smtClean="0"/>
              <a:t>16-04-2024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6E316CB-C040-4B4E-AD1C-10F160CB0E74}" type="slidenum">
              <a:rPr lang="en-IN" smtClean="0"/>
              <a:t>‹#›</a:t>
            </a:fld>
            <a:endParaRPr lang="en-IN"/>
          </a:p>
        </p:txBody>
      </p:sp>
    </p:spTree>
    <p:extLst>
      <p:ext uri="{BB962C8B-B14F-4D97-AF65-F5344CB8AC3E}">
        <p14:creationId xmlns:p14="http://schemas.microsoft.com/office/powerpoint/2010/main" val="1617481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7FF8ADF-A6E9-4F3B-9B95-056DCC4B3746}" type="datetimeFigureOut">
              <a:rPr lang="en-IN" smtClean="0"/>
              <a:t>16-04-2024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6E316CB-C040-4B4E-AD1C-10F160CB0E74}" type="slidenum">
              <a:rPr lang="en-IN" smtClean="0"/>
              <a:t>‹#›</a:t>
            </a:fld>
            <a:endParaRPr lang="en-IN"/>
          </a:p>
        </p:txBody>
      </p:sp>
    </p:spTree>
    <p:extLst>
      <p:ext uri="{BB962C8B-B14F-4D97-AF65-F5344CB8AC3E}">
        <p14:creationId xmlns:p14="http://schemas.microsoft.com/office/powerpoint/2010/main" val="152302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7FF8ADF-A6E9-4F3B-9B95-056DCC4B3746}" type="datetimeFigureOut">
              <a:rPr lang="en-IN" smtClean="0"/>
              <a:t>16-04-2024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6E316CB-C040-4B4E-AD1C-10F160CB0E74}" type="slidenum">
              <a:rPr lang="en-IN" smtClean="0"/>
              <a:t>‹#›</a:t>
            </a:fld>
            <a:endParaRPr lang="en-IN"/>
          </a:p>
        </p:txBody>
      </p:sp>
    </p:spTree>
    <p:extLst>
      <p:ext uri="{BB962C8B-B14F-4D97-AF65-F5344CB8AC3E}">
        <p14:creationId xmlns:p14="http://schemas.microsoft.com/office/powerpoint/2010/main" val="10462374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7FF8ADF-A6E9-4F3B-9B95-056DCC4B3746}" type="datetimeFigureOut">
              <a:rPr lang="en-IN" smtClean="0"/>
              <a:t>16-04-2024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6E316CB-C040-4B4E-AD1C-10F160CB0E74}" type="slidenum">
              <a:rPr lang="en-IN" smtClean="0"/>
              <a:t>‹#›</a:t>
            </a:fld>
            <a:endParaRPr lang="en-IN"/>
          </a:p>
        </p:txBody>
      </p:sp>
    </p:spTree>
    <p:extLst>
      <p:ext uri="{BB962C8B-B14F-4D97-AF65-F5344CB8AC3E}">
        <p14:creationId xmlns:p14="http://schemas.microsoft.com/office/powerpoint/2010/main" val="9537137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7FF8ADF-A6E9-4F3B-9B95-056DCC4B3746}" type="datetimeFigureOut">
              <a:rPr lang="en-IN" smtClean="0"/>
              <a:t>16-04-2024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6E316CB-C040-4B4E-AD1C-10F160CB0E74}" type="slidenum">
              <a:rPr lang="en-IN" smtClean="0"/>
              <a:t>‹#›</a:t>
            </a:fld>
            <a:endParaRPr lang="en-IN"/>
          </a:p>
        </p:txBody>
      </p:sp>
    </p:spTree>
    <p:extLst>
      <p:ext uri="{BB962C8B-B14F-4D97-AF65-F5344CB8AC3E}">
        <p14:creationId xmlns:p14="http://schemas.microsoft.com/office/powerpoint/2010/main" val="9417548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7FF8ADF-A6E9-4F3B-9B95-056DCC4B3746}" type="datetimeFigureOut">
              <a:rPr lang="en-IN" smtClean="0"/>
              <a:t>16-04-2024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6E316CB-C040-4B4E-AD1C-10F160CB0E74}" type="slidenum">
              <a:rPr lang="en-IN" smtClean="0"/>
              <a:t>‹#›</a:t>
            </a:fld>
            <a:endParaRPr lang="en-IN"/>
          </a:p>
        </p:txBody>
      </p:sp>
    </p:spTree>
    <p:extLst>
      <p:ext uri="{BB962C8B-B14F-4D97-AF65-F5344CB8AC3E}">
        <p14:creationId xmlns:p14="http://schemas.microsoft.com/office/powerpoint/2010/main" val="41438019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7FF8ADF-A6E9-4F3B-9B95-056DCC4B3746}" type="datetimeFigureOut">
              <a:rPr lang="en-IN" smtClean="0"/>
              <a:t>16-04-2024</a:t>
            </a:fld>
            <a:endParaRPr lang="en-IN"/>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6E316CB-C040-4B4E-AD1C-10F160CB0E74}" type="slidenum">
              <a:rPr lang="en-IN" smtClean="0"/>
              <a:t>‹#›</a:t>
            </a:fld>
            <a:endParaRPr lang="en-IN"/>
          </a:p>
        </p:txBody>
      </p:sp>
    </p:spTree>
    <p:extLst>
      <p:ext uri="{BB962C8B-B14F-4D97-AF65-F5344CB8AC3E}">
        <p14:creationId xmlns:p14="http://schemas.microsoft.com/office/powerpoint/2010/main" val="220600967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2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s://flask.palletsprojects.com/en/2.1.x/" TargetMode="External"/><Relationship Id="rId2" Type="http://schemas.openxmlformats.org/officeDocument/2006/relationships/hyperlink" Target="https://scikit-learn.org/stable/" TargetMode="External"/><Relationship Id="rId1" Type="http://schemas.openxmlformats.org/officeDocument/2006/relationships/slideLayout" Target="../slideLayouts/slideLayout2.xml"/><Relationship Id="rId6" Type="http://schemas.openxmlformats.org/officeDocument/2006/relationships/hyperlink" Target="https://platform.openai.com/docs/guides/chat" TargetMode="External"/><Relationship Id="rId5" Type="http://schemas.openxmlformats.org/officeDocument/2006/relationships/hyperlink" Target="https://docs.python.org/3/library/pickle.html" TargetMode="External"/><Relationship Id="rId4" Type="http://schemas.openxmlformats.org/officeDocument/2006/relationships/hyperlink" Target="https://matplotlib.org/stable/contents.html"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 Id="rId5" Type="http://schemas.openxmlformats.org/officeDocument/2006/relationships/image" Target="../media/image8.jpeg"/><Relationship Id="rId4" Type="http://schemas.openxmlformats.org/officeDocument/2006/relationships/image" Target="../media/image7.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83221D-832A-D360-FC7A-2780DFE3A65C}"/>
              </a:ext>
            </a:extLst>
          </p:cNvPr>
          <p:cNvSpPr>
            <a:spLocks noGrp="1"/>
          </p:cNvSpPr>
          <p:nvPr>
            <p:ph type="ctrTitle"/>
          </p:nvPr>
        </p:nvSpPr>
        <p:spPr>
          <a:xfrm>
            <a:off x="1876424" y="1122363"/>
            <a:ext cx="6245021" cy="745766"/>
          </a:xfrm>
        </p:spPr>
        <p:txBody>
          <a:bodyPr>
            <a:normAutofit/>
          </a:bodyPr>
          <a:lstStyle/>
          <a:p>
            <a:r>
              <a:rPr lang="en-IN" sz="2800" dirty="0"/>
              <a:t>BECM399J INDUSTRIAL INTERNSHIP</a:t>
            </a:r>
          </a:p>
        </p:txBody>
      </p:sp>
      <p:sp>
        <p:nvSpPr>
          <p:cNvPr id="3" name="Subtitle 2">
            <a:extLst>
              <a:ext uri="{FF2B5EF4-FFF2-40B4-BE49-F238E27FC236}">
                <a16:creationId xmlns:a16="http://schemas.microsoft.com/office/drawing/2014/main" id="{088A109F-2C0A-6D9B-7AB2-1B07BEC3935D}"/>
              </a:ext>
            </a:extLst>
          </p:cNvPr>
          <p:cNvSpPr>
            <a:spLocks noGrp="1"/>
          </p:cNvSpPr>
          <p:nvPr>
            <p:ph type="subTitle" idx="1"/>
          </p:nvPr>
        </p:nvSpPr>
        <p:spPr>
          <a:xfrm>
            <a:off x="8121445" y="1122363"/>
            <a:ext cx="3649305" cy="1019124"/>
          </a:xfrm>
        </p:spPr>
        <p:txBody>
          <a:bodyPr/>
          <a:lstStyle/>
          <a:p>
            <a:r>
              <a:rPr lang="en-IN" dirty="0">
                <a:solidFill>
                  <a:schemeClr val="tx1"/>
                </a:solidFill>
              </a:rPr>
              <a:t>KODAVALLA SREE VENKAT </a:t>
            </a:r>
          </a:p>
          <a:p>
            <a:r>
              <a:rPr lang="en-IN" dirty="0">
                <a:solidFill>
                  <a:schemeClr val="tx1"/>
                </a:solidFill>
              </a:rPr>
              <a:t>21BLC1512</a:t>
            </a:r>
          </a:p>
        </p:txBody>
      </p:sp>
      <p:sp>
        <p:nvSpPr>
          <p:cNvPr id="6" name="TextBox 5">
            <a:extLst>
              <a:ext uri="{FF2B5EF4-FFF2-40B4-BE49-F238E27FC236}">
                <a16:creationId xmlns:a16="http://schemas.microsoft.com/office/drawing/2014/main" id="{04D45BC1-098A-742D-D74F-D970C2F4C797}"/>
              </a:ext>
            </a:extLst>
          </p:cNvPr>
          <p:cNvSpPr txBox="1"/>
          <p:nvPr/>
        </p:nvSpPr>
        <p:spPr>
          <a:xfrm>
            <a:off x="2299211" y="3059668"/>
            <a:ext cx="8712918" cy="1200329"/>
          </a:xfrm>
          <a:prstGeom prst="rect">
            <a:avLst/>
          </a:prstGeom>
          <a:noFill/>
        </p:spPr>
        <p:txBody>
          <a:bodyPr wrap="square" rtlCol="0">
            <a:spAutoFit/>
          </a:bodyPr>
          <a:lstStyle/>
          <a:p>
            <a:r>
              <a:rPr lang="en-IN" sz="3600" dirty="0"/>
              <a:t>CO:CO2 RATIO PREDICTION USING MACHINE LEARNING BY PYTHON</a:t>
            </a:r>
          </a:p>
        </p:txBody>
      </p:sp>
    </p:spTree>
    <p:extLst>
      <p:ext uri="{BB962C8B-B14F-4D97-AF65-F5344CB8AC3E}">
        <p14:creationId xmlns:p14="http://schemas.microsoft.com/office/powerpoint/2010/main" val="28300422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701BB-1671-26D6-42D3-4660182F4BCB}"/>
              </a:ext>
            </a:extLst>
          </p:cNvPr>
          <p:cNvSpPr>
            <a:spLocks noGrp="1"/>
          </p:cNvSpPr>
          <p:nvPr>
            <p:ph type="title"/>
          </p:nvPr>
        </p:nvSpPr>
        <p:spPr/>
        <p:txBody>
          <a:bodyPr/>
          <a:lstStyle/>
          <a:p>
            <a:endParaRPr lang="en-IN" dirty="0"/>
          </a:p>
        </p:txBody>
      </p:sp>
      <p:pic>
        <p:nvPicPr>
          <p:cNvPr id="2050" name="Picture 2">
            <a:extLst>
              <a:ext uri="{FF2B5EF4-FFF2-40B4-BE49-F238E27FC236}">
                <a16:creationId xmlns:a16="http://schemas.microsoft.com/office/drawing/2014/main" id="{AAD1C764-9513-8DE2-E200-F244FEC6563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181173" y="2172929"/>
            <a:ext cx="7669161" cy="3962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692905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3627AF-E00E-B99E-03E1-EF1A44533A9B}"/>
              </a:ext>
            </a:extLst>
          </p:cNvPr>
          <p:cNvSpPr>
            <a:spLocks noGrp="1"/>
          </p:cNvSpPr>
          <p:nvPr>
            <p:ph type="title"/>
          </p:nvPr>
        </p:nvSpPr>
        <p:spPr/>
        <p:txBody>
          <a:bodyPr/>
          <a:lstStyle/>
          <a:p>
            <a:r>
              <a:rPr lang="en-IN" dirty="0"/>
              <a:t>Model development</a:t>
            </a:r>
          </a:p>
        </p:txBody>
      </p:sp>
      <p:sp>
        <p:nvSpPr>
          <p:cNvPr id="3" name="Content Placeholder 2">
            <a:extLst>
              <a:ext uri="{FF2B5EF4-FFF2-40B4-BE49-F238E27FC236}">
                <a16:creationId xmlns:a16="http://schemas.microsoft.com/office/drawing/2014/main" id="{F247EA78-4C34-27CA-264C-F001A681A004}"/>
              </a:ext>
            </a:extLst>
          </p:cNvPr>
          <p:cNvSpPr>
            <a:spLocks noGrp="1"/>
          </p:cNvSpPr>
          <p:nvPr>
            <p:ph idx="1"/>
          </p:nvPr>
        </p:nvSpPr>
        <p:spPr/>
        <p:txBody>
          <a:bodyPr/>
          <a:lstStyle/>
          <a:p>
            <a:r>
              <a:rPr lang="en-US" dirty="0"/>
              <a:t>The following source code is used to train the model using the dataset</a:t>
            </a:r>
            <a:r>
              <a:rPr lang="en-IN" dirty="0"/>
              <a:t>"co_co2.csv”.</a:t>
            </a:r>
          </a:p>
        </p:txBody>
      </p:sp>
      <p:pic>
        <p:nvPicPr>
          <p:cNvPr id="5" name="Picture 4">
            <a:extLst>
              <a:ext uri="{FF2B5EF4-FFF2-40B4-BE49-F238E27FC236}">
                <a16:creationId xmlns:a16="http://schemas.microsoft.com/office/drawing/2014/main" id="{71854BC0-EB5B-7B12-9744-31FC77343D24}"/>
              </a:ext>
            </a:extLst>
          </p:cNvPr>
          <p:cNvPicPr>
            <a:picLocks noChangeAspect="1"/>
          </p:cNvPicPr>
          <p:nvPr/>
        </p:nvPicPr>
        <p:blipFill>
          <a:blip r:embed="rId2"/>
          <a:stretch>
            <a:fillRect/>
          </a:stretch>
        </p:blipFill>
        <p:spPr>
          <a:xfrm>
            <a:off x="1792194" y="3305373"/>
            <a:ext cx="7695935" cy="2934109"/>
          </a:xfrm>
          <a:prstGeom prst="rect">
            <a:avLst/>
          </a:prstGeom>
        </p:spPr>
      </p:pic>
    </p:spTree>
    <p:extLst>
      <p:ext uri="{BB962C8B-B14F-4D97-AF65-F5344CB8AC3E}">
        <p14:creationId xmlns:p14="http://schemas.microsoft.com/office/powerpoint/2010/main" val="26302456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07941A-FCD6-0505-3E1B-322BACBA60C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E2EAE7E-ADB2-78C7-665B-4F57DFA6DB36}"/>
              </a:ext>
            </a:extLst>
          </p:cNvPr>
          <p:cNvSpPr>
            <a:spLocks noGrp="1"/>
          </p:cNvSpPr>
          <p:nvPr>
            <p:ph idx="1"/>
          </p:nvPr>
        </p:nvSpPr>
        <p:spPr/>
        <p:txBody>
          <a:bodyPr>
            <a:noAutofit/>
          </a:bodyPr>
          <a:lstStyle/>
          <a:p>
            <a:r>
              <a:rPr lang="en-US" sz="1800" dirty="0"/>
              <a:t>The approach used to predict the development model for the project involves the following steps:</a:t>
            </a:r>
          </a:p>
          <a:p>
            <a:r>
              <a:rPr lang="en-US" sz="1800" dirty="0"/>
              <a:t> 1. Data Preprocessing: The input dataset is preprocessed to handle missing values. In this case, the missing values in the CO:CO2 ratios are filled with the median values. Additionally, the dataset is split into input features (X) and target variables (y).</a:t>
            </a:r>
          </a:p>
          <a:p>
            <a:r>
              <a:rPr lang="en-US" sz="1800" dirty="0"/>
              <a:t> 2. Training and Testing Split: The dataset is split into training and testing sets using the </a:t>
            </a:r>
            <a:r>
              <a:rPr lang="en-US" sz="1800" dirty="0" err="1"/>
              <a:t>train_test_split</a:t>
            </a:r>
            <a:r>
              <a:rPr lang="en-US" sz="1800" dirty="0"/>
              <a:t> function from the scikit-learn library. This allows for model training on a portion of the data and evaluation on unseen data.</a:t>
            </a:r>
          </a:p>
          <a:p>
            <a:r>
              <a:rPr lang="en-US" sz="1800" dirty="0"/>
              <a:t> 3. Model Selection and Training: A Random Forest Regressor model is chosen as the prediction model. The Random Forest Regressor is an ensemble model that combines multiple decision trees to make predictions. The model is trained using the training set and the CO:CO2 ratios at different time intervals as target variables.</a:t>
            </a:r>
          </a:p>
        </p:txBody>
      </p:sp>
    </p:spTree>
    <p:extLst>
      <p:ext uri="{BB962C8B-B14F-4D97-AF65-F5344CB8AC3E}">
        <p14:creationId xmlns:p14="http://schemas.microsoft.com/office/powerpoint/2010/main" val="16377753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3FD579-91E0-3454-243A-E468D70347B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F4F409A-E5AA-62F9-9E7B-305A5CA665F4}"/>
              </a:ext>
            </a:extLst>
          </p:cNvPr>
          <p:cNvSpPr>
            <a:spLocks noGrp="1"/>
          </p:cNvSpPr>
          <p:nvPr>
            <p:ph idx="1"/>
          </p:nvPr>
        </p:nvSpPr>
        <p:spPr/>
        <p:txBody>
          <a:bodyPr/>
          <a:lstStyle/>
          <a:p>
            <a:r>
              <a:rPr lang="en-US" sz="2400" dirty="0"/>
              <a:t> 4. Model Evaluation: The trained model is evaluated using the testing set. Mean squared error (MSE) is calculated to assess the performance of the model. Additionally, accuracy is derived by subtracting the MSE from 1. </a:t>
            </a:r>
          </a:p>
          <a:p>
            <a:r>
              <a:rPr lang="en-US" sz="2400" dirty="0"/>
              <a:t>5. Saving and Loading the Model: The trained model is saved to a file using the pickle module, allowing for future use without the need for retraining. The saved model can be loaded later for making predictions on new data.</a:t>
            </a:r>
            <a:endParaRPr lang="en-IN" sz="2400" dirty="0"/>
          </a:p>
          <a:p>
            <a:endParaRPr lang="en-IN" dirty="0"/>
          </a:p>
        </p:txBody>
      </p:sp>
    </p:spTree>
    <p:extLst>
      <p:ext uri="{BB962C8B-B14F-4D97-AF65-F5344CB8AC3E}">
        <p14:creationId xmlns:p14="http://schemas.microsoft.com/office/powerpoint/2010/main" val="27270165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6BD963-6410-6446-411F-26E6339D2B5F}"/>
              </a:ext>
            </a:extLst>
          </p:cNvPr>
          <p:cNvSpPr>
            <a:spLocks noGrp="1"/>
          </p:cNvSpPr>
          <p:nvPr>
            <p:ph type="title"/>
          </p:nvPr>
        </p:nvSpPr>
        <p:spPr/>
        <p:txBody>
          <a:bodyPr/>
          <a:lstStyle/>
          <a:p>
            <a:r>
              <a:rPr lang="en-IN" dirty="0"/>
              <a:t>Model Evaluation &amp; Implementation </a:t>
            </a:r>
            <a:br>
              <a:rPr lang="en-IN" dirty="0"/>
            </a:br>
            <a:endParaRPr lang="en-IN" dirty="0"/>
          </a:p>
        </p:txBody>
      </p:sp>
      <p:sp>
        <p:nvSpPr>
          <p:cNvPr id="3" name="Content Placeholder 2">
            <a:extLst>
              <a:ext uri="{FF2B5EF4-FFF2-40B4-BE49-F238E27FC236}">
                <a16:creationId xmlns:a16="http://schemas.microsoft.com/office/drawing/2014/main" id="{0A4E011B-3516-9A33-1E94-A1D93ECC6313}"/>
              </a:ext>
            </a:extLst>
          </p:cNvPr>
          <p:cNvSpPr>
            <a:spLocks noGrp="1"/>
          </p:cNvSpPr>
          <p:nvPr>
            <p:ph idx="1"/>
          </p:nvPr>
        </p:nvSpPr>
        <p:spPr/>
        <p:txBody>
          <a:bodyPr>
            <a:normAutofit fontScale="70000" lnSpcReduction="20000"/>
          </a:bodyPr>
          <a:lstStyle/>
          <a:p>
            <a:r>
              <a:rPr lang="en-US" dirty="0"/>
              <a:t>In our project, accuracy and mean squared error (MSE) are calculated to evaluate the performance of the regression model. Here's the purpose of calculating these metrics: </a:t>
            </a:r>
          </a:p>
          <a:p>
            <a:r>
              <a:rPr lang="en-US" dirty="0"/>
              <a:t>1. Mean Squared Error (MSE): MSE is a commonly used metric to measure the average squared difference between the predicted and actual values. In the project, MSE is calculated for each of the predicted CO:CO2 ratio values after 1, 2, 3, and 4 hours. It provides a quantitative measure of how well the model's predictions align with the actual values. A lower MSE indicates better predictive performance, as it means the model's predictions are closer to the actual values. </a:t>
            </a:r>
          </a:p>
          <a:p>
            <a:r>
              <a:rPr lang="en-US" dirty="0"/>
              <a:t>2. Accuracy: While accuracy is typically used in classification tasks, in this project, the term "accuracy" is used to represent a metric that complements the MSE calculation. It is calculated as 1 minus the MSE, so higher accuracy values indicate lower MSE and better model performance. However, it's worth noting that the term "accuracy" is not typically used in regression tasks, where metrics like MSE or root mean squared error (RMSE) are more commonly employed</a:t>
            </a:r>
            <a:endParaRPr lang="en-IN" dirty="0"/>
          </a:p>
        </p:txBody>
      </p:sp>
    </p:spTree>
    <p:extLst>
      <p:ext uri="{BB962C8B-B14F-4D97-AF65-F5344CB8AC3E}">
        <p14:creationId xmlns:p14="http://schemas.microsoft.com/office/powerpoint/2010/main" val="41092096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000F4-5338-78B1-56AF-D4F572BAB3C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7A71F3E-3D93-4DCB-196C-FE50A3F1EADA}"/>
              </a:ext>
            </a:extLst>
          </p:cNvPr>
          <p:cNvSpPr>
            <a:spLocks noGrp="1"/>
          </p:cNvSpPr>
          <p:nvPr>
            <p:ph idx="1"/>
          </p:nvPr>
        </p:nvSpPr>
        <p:spPr/>
        <p:txBody>
          <a:bodyPr>
            <a:normAutofit fontScale="77500" lnSpcReduction="20000"/>
          </a:bodyPr>
          <a:lstStyle/>
          <a:p>
            <a:r>
              <a:rPr lang="en-US" dirty="0"/>
              <a:t>By calculating MSE and accuracy, the project aims to assess the quality of the regression model's predictions. These metrics provide a quantitative measure of the model's performance, allowing for comparison and evaluation against other models or for tracking improvements over time. They help in understanding how well the model is capturing the patterns and variability in the data and can guide further model refinement or selection</a:t>
            </a:r>
          </a:p>
          <a:p>
            <a:r>
              <a:rPr lang="en-US" dirty="0"/>
              <a:t>GRAPHICAL REPRESENTATION Representing the predicted values and their differences from the actual values in graphical form has several benefits:</a:t>
            </a:r>
          </a:p>
          <a:p>
            <a:r>
              <a:rPr lang="en-US" dirty="0"/>
              <a:t> 1. Visual Comparison: Graphical representations allow for a quick and intuitive comparison between the predicted values and the actual values. It provides a visual means to assess how well the model's predictions align with the ground truth. By plotting the data points or lines, any discrepancies or patterns can be easily identified and interpreted. </a:t>
            </a:r>
            <a:endParaRPr lang="en-IN" dirty="0"/>
          </a:p>
        </p:txBody>
      </p:sp>
    </p:spTree>
    <p:extLst>
      <p:ext uri="{BB962C8B-B14F-4D97-AF65-F5344CB8AC3E}">
        <p14:creationId xmlns:p14="http://schemas.microsoft.com/office/powerpoint/2010/main" val="38385187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D3D22C-79CD-BEA3-E26D-1B60498ECF2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3D6B6FD-1E7C-24BB-C4F5-1183B83051E6}"/>
              </a:ext>
            </a:extLst>
          </p:cNvPr>
          <p:cNvSpPr>
            <a:spLocks noGrp="1"/>
          </p:cNvSpPr>
          <p:nvPr>
            <p:ph idx="1"/>
          </p:nvPr>
        </p:nvSpPr>
        <p:spPr/>
        <p:txBody>
          <a:bodyPr>
            <a:normAutofit fontScale="92500" lnSpcReduction="10000"/>
          </a:bodyPr>
          <a:lstStyle/>
          <a:p>
            <a:r>
              <a:rPr lang="en-US" dirty="0"/>
              <a:t>2.Pattern Visualization: Graphs can reveal patterns or trends in the data that may not be apparent from numerical values alone. By visualizing the data, it becomes easier to observe any systematic variations, cyclic patterns, or other relationships between the predicted and actual values. This can provide insights into the performance of the model and potential areas of improvement.</a:t>
            </a:r>
          </a:p>
          <a:p>
            <a:r>
              <a:rPr lang="en-US" dirty="0"/>
              <a:t> 3. Communicating Results: Graphical representations are often more accessible and easier to interpret for stakeholders or non-technical audiences. By presenting the data in a visual form, the results of the model's predictions can be effectively communicated, facilitating better understanding and decision-making.</a:t>
            </a:r>
            <a:endParaRPr lang="en-IN" dirty="0"/>
          </a:p>
        </p:txBody>
      </p:sp>
    </p:spTree>
    <p:extLst>
      <p:ext uri="{BB962C8B-B14F-4D97-AF65-F5344CB8AC3E}">
        <p14:creationId xmlns:p14="http://schemas.microsoft.com/office/powerpoint/2010/main" val="17056555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D764A5-768E-8BF2-00E3-B3966157B52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E8D6D23-112D-5264-0240-E1B95D1E5DAA}"/>
              </a:ext>
            </a:extLst>
          </p:cNvPr>
          <p:cNvSpPr>
            <a:spLocks noGrp="1"/>
          </p:cNvSpPr>
          <p:nvPr>
            <p:ph idx="1"/>
          </p:nvPr>
        </p:nvSpPr>
        <p:spPr/>
        <p:txBody>
          <a:bodyPr>
            <a:normAutofit fontScale="92500" lnSpcReduction="10000"/>
          </a:bodyPr>
          <a:lstStyle/>
          <a:p>
            <a:r>
              <a:rPr lang="en-US" dirty="0"/>
              <a:t>4.Error Analysis: Graphs can aid in error analysis by highlighting regions where the model performs well or poorly. For example, by plotting the absolute differences between predicted and actual values, it becomes evident which areas have higher or lower prediction errors. This information can guide further investigation into the underlying factors contributing to the errors and inform model refinement strategies. Visualizing the predicted values and their differences in graphical form enhances the interpretability, understanding, and communication of the model's performance. It allows for quick insights, pattern recognition, and error analysis, ultimately facilitating better decision-making and guiding further improvements in the model.</a:t>
            </a:r>
            <a:endParaRPr lang="en-IN" dirty="0"/>
          </a:p>
        </p:txBody>
      </p:sp>
    </p:spTree>
    <p:extLst>
      <p:ext uri="{BB962C8B-B14F-4D97-AF65-F5344CB8AC3E}">
        <p14:creationId xmlns:p14="http://schemas.microsoft.com/office/powerpoint/2010/main" val="1686031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7DF9BC-AA26-E77E-5BD7-43880D30BFAA}"/>
              </a:ext>
            </a:extLst>
          </p:cNvPr>
          <p:cNvSpPr>
            <a:spLocks noGrp="1"/>
          </p:cNvSpPr>
          <p:nvPr>
            <p:ph type="title"/>
          </p:nvPr>
        </p:nvSpPr>
        <p:spPr/>
        <p:txBody>
          <a:bodyPr/>
          <a:lstStyle/>
          <a:p>
            <a:br>
              <a:rPr lang="en-IN" dirty="0"/>
            </a:br>
            <a:endParaRPr lang="en-IN" dirty="0"/>
          </a:p>
        </p:txBody>
      </p:sp>
      <p:pic>
        <p:nvPicPr>
          <p:cNvPr id="5" name="Content Placeholder 4">
            <a:extLst>
              <a:ext uri="{FF2B5EF4-FFF2-40B4-BE49-F238E27FC236}">
                <a16:creationId xmlns:a16="http://schemas.microsoft.com/office/drawing/2014/main" id="{A58E2673-5533-A61D-AF5C-E28585EC84A8}"/>
              </a:ext>
            </a:extLst>
          </p:cNvPr>
          <p:cNvPicPr>
            <a:picLocks noGrp="1" noChangeAspect="1"/>
          </p:cNvPicPr>
          <p:nvPr>
            <p:ph idx="1"/>
          </p:nvPr>
        </p:nvPicPr>
        <p:blipFill>
          <a:blip r:embed="rId2"/>
          <a:stretch>
            <a:fillRect/>
          </a:stretch>
        </p:blipFill>
        <p:spPr>
          <a:xfrm>
            <a:off x="1141413" y="845880"/>
            <a:ext cx="6230219" cy="390580"/>
          </a:xfrm>
        </p:spPr>
      </p:pic>
      <p:pic>
        <p:nvPicPr>
          <p:cNvPr id="7" name="Picture 6">
            <a:extLst>
              <a:ext uri="{FF2B5EF4-FFF2-40B4-BE49-F238E27FC236}">
                <a16:creationId xmlns:a16="http://schemas.microsoft.com/office/drawing/2014/main" id="{08664F57-10C9-3ACA-697A-DE5C9B20C301}"/>
              </a:ext>
            </a:extLst>
          </p:cNvPr>
          <p:cNvPicPr>
            <a:picLocks noChangeAspect="1"/>
          </p:cNvPicPr>
          <p:nvPr/>
        </p:nvPicPr>
        <p:blipFill>
          <a:blip r:embed="rId3"/>
          <a:stretch>
            <a:fillRect/>
          </a:stretch>
        </p:blipFill>
        <p:spPr>
          <a:xfrm>
            <a:off x="1141412" y="1357803"/>
            <a:ext cx="6230219" cy="352474"/>
          </a:xfrm>
          <a:prstGeom prst="rect">
            <a:avLst/>
          </a:prstGeom>
        </p:spPr>
      </p:pic>
      <p:pic>
        <p:nvPicPr>
          <p:cNvPr id="9" name="Picture 8">
            <a:extLst>
              <a:ext uri="{FF2B5EF4-FFF2-40B4-BE49-F238E27FC236}">
                <a16:creationId xmlns:a16="http://schemas.microsoft.com/office/drawing/2014/main" id="{18AB17A4-E554-A06A-2F60-4465702CE0A3}"/>
              </a:ext>
            </a:extLst>
          </p:cNvPr>
          <p:cNvPicPr>
            <a:picLocks noChangeAspect="1"/>
          </p:cNvPicPr>
          <p:nvPr/>
        </p:nvPicPr>
        <p:blipFill>
          <a:blip r:embed="rId4"/>
          <a:stretch>
            <a:fillRect/>
          </a:stretch>
        </p:blipFill>
        <p:spPr>
          <a:xfrm>
            <a:off x="1136648" y="1831620"/>
            <a:ext cx="6239746" cy="2800741"/>
          </a:xfrm>
          <a:prstGeom prst="rect">
            <a:avLst/>
          </a:prstGeom>
        </p:spPr>
      </p:pic>
      <p:pic>
        <p:nvPicPr>
          <p:cNvPr id="11" name="Picture 10">
            <a:extLst>
              <a:ext uri="{FF2B5EF4-FFF2-40B4-BE49-F238E27FC236}">
                <a16:creationId xmlns:a16="http://schemas.microsoft.com/office/drawing/2014/main" id="{905A6A2B-785C-EAAD-7249-A55207FC7B9A}"/>
              </a:ext>
            </a:extLst>
          </p:cNvPr>
          <p:cNvPicPr>
            <a:picLocks noChangeAspect="1"/>
          </p:cNvPicPr>
          <p:nvPr/>
        </p:nvPicPr>
        <p:blipFill>
          <a:blip r:embed="rId5"/>
          <a:stretch>
            <a:fillRect/>
          </a:stretch>
        </p:blipFill>
        <p:spPr>
          <a:xfrm>
            <a:off x="1131885" y="4751246"/>
            <a:ext cx="6239746" cy="342948"/>
          </a:xfrm>
          <a:prstGeom prst="rect">
            <a:avLst/>
          </a:prstGeom>
        </p:spPr>
      </p:pic>
      <p:pic>
        <p:nvPicPr>
          <p:cNvPr id="13" name="Picture 12">
            <a:extLst>
              <a:ext uri="{FF2B5EF4-FFF2-40B4-BE49-F238E27FC236}">
                <a16:creationId xmlns:a16="http://schemas.microsoft.com/office/drawing/2014/main" id="{2BBE381D-F015-951F-1992-5378C127A378}"/>
              </a:ext>
            </a:extLst>
          </p:cNvPr>
          <p:cNvPicPr>
            <a:picLocks noChangeAspect="1"/>
          </p:cNvPicPr>
          <p:nvPr/>
        </p:nvPicPr>
        <p:blipFill>
          <a:blip r:embed="rId6"/>
          <a:stretch>
            <a:fillRect/>
          </a:stretch>
        </p:blipFill>
        <p:spPr>
          <a:xfrm>
            <a:off x="1136648" y="5227521"/>
            <a:ext cx="6234983" cy="885949"/>
          </a:xfrm>
          <a:prstGeom prst="rect">
            <a:avLst/>
          </a:prstGeom>
        </p:spPr>
      </p:pic>
    </p:spTree>
    <p:extLst>
      <p:ext uri="{BB962C8B-B14F-4D97-AF65-F5344CB8AC3E}">
        <p14:creationId xmlns:p14="http://schemas.microsoft.com/office/powerpoint/2010/main" val="34882611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29F63E-093D-C0AC-CCB4-671391F68DE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C544C2D-C48B-96C0-DDE1-ED7DB7608F97}"/>
              </a:ext>
            </a:extLst>
          </p:cNvPr>
          <p:cNvSpPr>
            <a:spLocks noGrp="1"/>
          </p:cNvSpPr>
          <p:nvPr>
            <p:ph idx="1"/>
          </p:nvPr>
        </p:nvSpPr>
        <p:spPr/>
        <p:txBody>
          <a:bodyPr/>
          <a:lstStyle/>
          <a:p>
            <a:endParaRPr lang="en-IN" dirty="0"/>
          </a:p>
          <a:p>
            <a:endParaRPr lang="en-IN" dirty="0"/>
          </a:p>
          <a:p>
            <a:endParaRPr lang="en-IN" dirty="0"/>
          </a:p>
          <a:p>
            <a:endParaRPr lang="en-IN" dirty="0"/>
          </a:p>
          <a:p>
            <a:endParaRPr lang="en-IN" dirty="0"/>
          </a:p>
          <a:p>
            <a:endParaRPr lang="en-IN" dirty="0"/>
          </a:p>
        </p:txBody>
      </p:sp>
      <p:pic>
        <p:nvPicPr>
          <p:cNvPr id="5" name="Picture 4">
            <a:extLst>
              <a:ext uri="{FF2B5EF4-FFF2-40B4-BE49-F238E27FC236}">
                <a16:creationId xmlns:a16="http://schemas.microsoft.com/office/drawing/2014/main" id="{630C5A43-D937-AFE0-5C8B-D5C8172270B0}"/>
              </a:ext>
            </a:extLst>
          </p:cNvPr>
          <p:cNvPicPr>
            <a:picLocks noChangeAspect="1"/>
          </p:cNvPicPr>
          <p:nvPr/>
        </p:nvPicPr>
        <p:blipFill>
          <a:blip r:embed="rId2"/>
          <a:stretch>
            <a:fillRect/>
          </a:stretch>
        </p:blipFill>
        <p:spPr>
          <a:xfrm>
            <a:off x="1279642" y="268659"/>
            <a:ext cx="3458058" cy="4944165"/>
          </a:xfrm>
          <a:prstGeom prst="rect">
            <a:avLst/>
          </a:prstGeom>
        </p:spPr>
      </p:pic>
      <p:pic>
        <p:nvPicPr>
          <p:cNvPr id="7" name="Picture 6">
            <a:extLst>
              <a:ext uri="{FF2B5EF4-FFF2-40B4-BE49-F238E27FC236}">
                <a16:creationId xmlns:a16="http://schemas.microsoft.com/office/drawing/2014/main" id="{232F29A6-F8B4-9EE9-5E5D-0CE19593FE7A}"/>
              </a:ext>
            </a:extLst>
          </p:cNvPr>
          <p:cNvPicPr>
            <a:picLocks noChangeAspect="1"/>
          </p:cNvPicPr>
          <p:nvPr/>
        </p:nvPicPr>
        <p:blipFill>
          <a:blip r:embed="rId3"/>
          <a:stretch>
            <a:fillRect/>
          </a:stretch>
        </p:blipFill>
        <p:spPr>
          <a:xfrm>
            <a:off x="1279642" y="5524441"/>
            <a:ext cx="6106377" cy="838317"/>
          </a:xfrm>
          <a:prstGeom prst="rect">
            <a:avLst/>
          </a:prstGeom>
        </p:spPr>
      </p:pic>
    </p:spTree>
    <p:extLst>
      <p:ext uri="{BB962C8B-B14F-4D97-AF65-F5344CB8AC3E}">
        <p14:creationId xmlns:p14="http://schemas.microsoft.com/office/powerpoint/2010/main" val="34354650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91E86-1A62-558F-6363-2A9B79500972}"/>
              </a:ext>
            </a:extLst>
          </p:cNvPr>
          <p:cNvSpPr>
            <a:spLocks noGrp="1"/>
          </p:cNvSpPr>
          <p:nvPr>
            <p:ph type="title"/>
          </p:nvPr>
        </p:nvSpPr>
        <p:spPr/>
        <p:txBody>
          <a:bodyPr>
            <a:normAutofit/>
          </a:bodyPr>
          <a:lstStyle/>
          <a:p>
            <a:r>
              <a:rPr lang="en-IN" sz="2800" dirty="0"/>
              <a:t>INDUSTRY COMPLETE ADDRESS &amp; CONTACT PERSONS WITH PHONE NUMBERS</a:t>
            </a:r>
          </a:p>
        </p:txBody>
      </p:sp>
      <p:sp>
        <p:nvSpPr>
          <p:cNvPr id="3" name="Content Placeholder 2">
            <a:extLst>
              <a:ext uri="{FF2B5EF4-FFF2-40B4-BE49-F238E27FC236}">
                <a16:creationId xmlns:a16="http://schemas.microsoft.com/office/drawing/2014/main" id="{0BF9FA85-11F1-E916-384F-A0982E1104EC}"/>
              </a:ext>
            </a:extLst>
          </p:cNvPr>
          <p:cNvSpPr>
            <a:spLocks noGrp="1"/>
          </p:cNvSpPr>
          <p:nvPr>
            <p:ph idx="1"/>
          </p:nvPr>
        </p:nvSpPr>
        <p:spPr/>
        <p:txBody>
          <a:bodyPr/>
          <a:lstStyle/>
          <a:p>
            <a:r>
              <a:rPr lang="en-IN" dirty="0"/>
              <a:t>ADDRESS: 1</a:t>
            </a:r>
            <a:r>
              <a:rPr lang="en-IN" baseline="30000" dirty="0"/>
              <a:t>ST</a:t>
            </a:r>
            <a:r>
              <a:rPr lang="en-IN" dirty="0"/>
              <a:t> Floor, Learning and development centre, </a:t>
            </a:r>
            <a:r>
              <a:rPr lang="en-IN" dirty="0" err="1"/>
              <a:t>Rashtriya</a:t>
            </a:r>
            <a:r>
              <a:rPr lang="en-IN" dirty="0"/>
              <a:t> </a:t>
            </a:r>
            <a:r>
              <a:rPr lang="en-IN" dirty="0" err="1"/>
              <a:t>Ispat</a:t>
            </a:r>
            <a:r>
              <a:rPr lang="en-IN" dirty="0"/>
              <a:t> </a:t>
            </a:r>
            <a:r>
              <a:rPr lang="en-IN" dirty="0" err="1"/>
              <a:t>nigam</a:t>
            </a:r>
            <a:r>
              <a:rPr lang="en-IN" dirty="0"/>
              <a:t> limited(</a:t>
            </a:r>
            <a:r>
              <a:rPr lang="en-IN" dirty="0" err="1"/>
              <a:t>vizag</a:t>
            </a:r>
            <a:r>
              <a:rPr lang="en-IN" dirty="0"/>
              <a:t> steel plant), Visakhapatnam, Andhra Pradesh, India,530031.</a:t>
            </a:r>
          </a:p>
          <a:p>
            <a:r>
              <a:rPr lang="en-IN" dirty="0"/>
              <a:t>T.V </a:t>
            </a:r>
            <a:r>
              <a:rPr lang="en-IN" dirty="0" err="1"/>
              <a:t>Kameswara</a:t>
            </a:r>
            <a:r>
              <a:rPr lang="en-IN" dirty="0"/>
              <a:t> </a:t>
            </a:r>
            <a:r>
              <a:rPr lang="en-IN" dirty="0" err="1"/>
              <a:t>Rao,Computer</a:t>
            </a:r>
            <a:r>
              <a:rPr lang="en-IN" dirty="0"/>
              <a:t> Department, Vizag steel plant phn:7702277238</a:t>
            </a:r>
          </a:p>
        </p:txBody>
      </p:sp>
    </p:spTree>
    <p:extLst>
      <p:ext uri="{BB962C8B-B14F-4D97-AF65-F5344CB8AC3E}">
        <p14:creationId xmlns:p14="http://schemas.microsoft.com/office/powerpoint/2010/main" val="37927153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FEF2E7-1800-5DC2-8502-5E3F7C1617DE}"/>
              </a:ext>
            </a:extLst>
          </p:cNvPr>
          <p:cNvSpPr>
            <a:spLocks noGrp="1"/>
          </p:cNvSpPr>
          <p:nvPr>
            <p:ph type="title"/>
          </p:nvPr>
        </p:nvSpPr>
        <p:spPr/>
        <p:txBody>
          <a:bodyPr/>
          <a:lstStyle/>
          <a:p>
            <a:br>
              <a:rPr lang="en-IN" dirty="0"/>
            </a:br>
            <a:endParaRPr lang="en-IN" dirty="0"/>
          </a:p>
        </p:txBody>
      </p:sp>
      <p:pic>
        <p:nvPicPr>
          <p:cNvPr id="5" name="Content Placeholder 4">
            <a:extLst>
              <a:ext uri="{FF2B5EF4-FFF2-40B4-BE49-F238E27FC236}">
                <a16:creationId xmlns:a16="http://schemas.microsoft.com/office/drawing/2014/main" id="{1F54698C-DC9C-A591-187C-16051974DD7F}"/>
              </a:ext>
            </a:extLst>
          </p:cNvPr>
          <p:cNvPicPr>
            <a:picLocks noGrp="1" noChangeAspect="1"/>
          </p:cNvPicPr>
          <p:nvPr>
            <p:ph idx="1"/>
          </p:nvPr>
        </p:nvPicPr>
        <p:blipFill>
          <a:blip r:embed="rId2"/>
          <a:stretch>
            <a:fillRect/>
          </a:stretch>
        </p:blipFill>
        <p:spPr>
          <a:xfrm>
            <a:off x="1013899" y="628552"/>
            <a:ext cx="6049219" cy="847133"/>
          </a:xfrm>
        </p:spPr>
      </p:pic>
      <p:pic>
        <p:nvPicPr>
          <p:cNvPr id="7" name="Picture 6">
            <a:extLst>
              <a:ext uri="{FF2B5EF4-FFF2-40B4-BE49-F238E27FC236}">
                <a16:creationId xmlns:a16="http://schemas.microsoft.com/office/drawing/2014/main" id="{3FDB9DCD-8DBD-83F5-FD1C-1E6AC1E6E070}"/>
              </a:ext>
            </a:extLst>
          </p:cNvPr>
          <p:cNvPicPr>
            <a:picLocks noChangeAspect="1"/>
          </p:cNvPicPr>
          <p:nvPr/>
        </p:nvPicPr>
        <p:blipFill>
          <a:blip r:embed="rId3"/>
          <a:stretch>
            <a:fillRect/>
          </a:stretch>
        </p:blipFill>
        <p:spPr>
          <a:xfrm>
            <a:off x="990084" y="2230422"/>
            <a:ext cx="6096851" cy="1419423"/>
          </a:xfrm>
          <a:prstGeom prst="rect">
            <a:avLst/>
          </a:prstGeom>
        </p:spPr>
      </p:pic>
      <p:pic>
        <p:nvPicPr>
          <p:cNvPr id="9" name="Picture 8">
            <a:extLst>
              <a:ext uri="{FF2B5EF4-FFF2-40B4-BE49-F238E27FC236}">
                <a16:creationId xmlns:a16="http://schemas.microsoft.com/office/drawing/2014/main" id="{1894125F-E16F-3C67-14C4-0E96EBB88EC0}"/>
              </a:ext>
            </a:extLst>
          </p:cNvPr>
          <p:cNvPicPr>
            <a:picLocks noChangeAspect="1"/>
          </p:cNvPicPr>
          <p:nvPr/>
        </p:nvPicPr>
        <p:blipFill>
          <a:blip r:embed="rId4"/>
          <a:stretch>
            <a:fillRect/>
          </a:stretch>
        </p:blipFill>
        <p:spPr>
          <a:xfrm>
            <a:off x="990084" y="4404582"/>
            <a:ext cx="6096851" cy="1667108"/>
          </a:xfrm>
          <a:prstGeom prst="rect">
            <a:avLst/>
          </a:prstGeom>
        </p:spPr>
      </p:pic>
      <p:pic>
        <p:nvPicPr>
          <p:cNvPr id="11" name="Picture 10">
            <a:extLst>
              <a:ext uri="{FF2B5EF4-FFF2-40B4-BE49-F238E27FC236}">
                <a16:creationId xmlns:a16="http://schemas.microsoft.com/office/drawing/2014/main" id="{204F93BD-05DF-4563-53F1-C8B02E0CA769}"/>
              </a:ext>
            </a:extLst>
          </p:cNvPr>
          <p:cNvPicPr>
            <a:picLocks noChangeAspect="1"/>
          </p:cNvPicPr>
          <p:nvPr/>
        </p:nvPicPr>
        <p:blipFill>
          <a:blip r:embed="rId5"/>
          <a:stretch>
            <a:fillRect/>
          </a:stretch>
        </p:blipFill>
        <p:spPr>
          <a:xfrm>
            <a:off x="7366869" y="382544"/>
            <a:ext cx="4704384" cy="6239482"/>
          </a:xfrm>
          <a:prstGeom prst="rect">
            <a:avLst/>
          </a:prstGeom>
        </p:spPr>
      </p:pic>
    </p:spTree>
    <p:extLst>
      <p:ext uri="{BB962C8B-B14F-4D97-AF65-F5344CB8AC3E}">
        <p14:creationId xmlns:p14="http://schemas.microsoft.com/office/powerpoint/2010/main" val="42425899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741686-14A0-5335-687E-79D13F5B4C07}"/>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88F5ACC1-FFCC-50A9-3F9E-5291E849ECA3}"/>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307F7292-1707-53F3-524C-D005C76A4EEB}"/>
              </a:ext>
            </a:extLst>
          </p:cNvPr>
          <p:cNvPicPr>
            <a:picLocks noChangeAspect="1"/>
          </p:cNvPicPr>
          <p:nvPr/>
        </p:nvPicPr>
        <p:blipFill>
          <a:blip r:embed="rId2"/>
          <a:stretch>
            <a:fillRect/>
          </a:stretch>
        </p:blipFill>
        <p:spPr>
          <a:xfrm>
            <a:off x="1317836" y="371828"/>
            <a:ext cx="4283003" cy="1971950"/>
          </a:xfrm>
          <a:prstGeom prst="rect">
            <a:avLst/>
          </a:prstGeom>
        </p:spPr>
      </p:pic>
      <p:pic>
        <p:nvPicPr>
          <p:cNvPr id="7" name="Picture 6">
            <a:extLst>
              <a:ext uri="{FF2B5EF4-FFF2-40B4-BE49-F238E27FC236}">
                <a16:creationId xmlns:a16="http://schemas.microsoft.com/office/drawing/2014/main" id="{1FCDB91A-3382-02E9-A352-BD0282EC94E5}"/>
              </a:ext>
            </a:extLst>
          </p:cNvPr>
          <p:cNvPicPr>
            <a:picLocks noChangeAspect="1"/>
          </p:cNvPicPr>
          <p:nvPr/>
        </p:nvPicPr>
        <p:blipFill>
          <a:blip r:embed="rId3"/>
          <a:stretch>
            <a:fillRect/>
          </a:stretch>
        </p:blipFill>
        <p:spPr>
          <a:xfrm>
            <a:off x="1399728" y="2462789"/>
            <a:ext cx="4201111" cy="3115110"/>
          </a:xfrm>
          <a:prstGeom prst="rect">
            <a:avLst/>
          </a:prstGeom>
        </p:spPr>
      </p:pic>
      <p:pic>
        <p:nvPicPr>
          <p:cNvPr id="9" name="Picture 8">
            <a:extLst>
              <a:ext uri="{FF2B5EF4-FFF2-40B4-BE49-F238E27FC236}">
                <a16:creationId xmlns:a16="http://schemas.microsoft.com/office/drawing/2014/main" id="{013D7B4F-E04A-47EC-5024-397162BC5EA0}"/>
              </a:ext>
            </a:extLst>
          </p:cNvPr>
          <p:cNvPicPr>
            <a:picLocks noChangeAspect="1"/>
          </p:cNvPicPr>
          <p:nvPr/>
        </p:nvPicPr>
        <p:blipFill>
          <a:blip r:embed="rId4"/>
          <a:stretch>
            <a:fillRect/>
          </a:stretch>
        </p:blipFill>
        <p:spPr>
          <a:xfrm>
            <a:off x="5899975" y="534758"/>
            <a:ext cx="4324954" cy="1638529"/>
          </a:xfrm>
          <a:prstGeom prst="rect">
            <a:avLst/>
          </a:prstGeom>
        </p:spPr>
      </p:pic>
      <p:pic>
        <p:nvPicPr>
          <p:cNvPr id="11" name="Picture 10">
            <a:extLst>
              <a:ext uri="{FF2B5EF4-FFF2-40B4-BE49-F238E27FC236}">
                <a16:creationId xmlns:a16="http://schemas.microsoft.com/office/drawing/2014/main" id="{8845D22B-0E35-CB6C-76C6-3B8F69B7E421}"/>
              </a:ext>
            </a:extLst>
          </p:cNvPr>
          <p:cNvPicPr>
            <a:picLocks noChangeAspect="1"/>
          </p:cNvPicPr>
          <p:nvPr/>
        </p:nvPicPr>
        <p:blipFill>
          <a:blip r:embed="rId5"/>
          <a:stretch>
            <a:fillRect/>
          </a:stretch>
        </p:blipFill>
        <p:spPr>
          <a:xfrm>
            <a:off x="5899975" y="2596157"/>
            <a:ext cx="4353533" cy="2848373"/>
          </a:xfrm>
          <a:prstGeom prst="rect">
            <a:avLst/>
          </a:prstGeom>
        </p:spPr>
      </p:pic>
    </p:spTree>
    <p:extLst>
      <p:ext uri="{BB962C8B-B14F-4D97-AF65-F5344CB8AC3E}">
        <p14:creationId xmlns:p14="http://schemas.microsoft.com/office/powerpoint/2010/main" val="7019388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F8C040-C1ED-50EA-39B0-CEC81860279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F40C28A3-FE60-15A9-1BE6-7867CD341016}"/>
              </a:ext>
            </a:extLst>
          </p:cNvPr>
          <p:cNvSpPr>
            <a:spLocks noGrp="1"/>
          </p:cNvSpPr>
          <p:nvPr>
            <p:ph idx="1"/>
          </p:nvPr>
        </p:nvSpPr>
        <p:spPr/>
        <p:txBody>
          <a:bodyPr/>
          <a:lstStyle/>
          <a:p>
            <a:endParaRPr lang="en-IN" dirty="0"/>
          </a:p>
        </p:txBody>
      </p:sp>
      <p:pic>
        <p:nvPicPr>
          <p:cNvPr id="5" name="Picture 4">
            <a:extLst>
              <a:ext uri="{FF2B5EF4-FFF2-40B4-BE49-F238E27FC236}">
                <a16:creationId xmlns:a16="http://schemas.microsoft.com/office/drawing/2014/main" id="{0479E96D-3D2C-A412-AD05-ACAF917480EC}"/>
              </a:ext>
            </a:extLst>
          </p:cNvPr>
          <p:cNvPicPr>
            <a:picLocks noChangeAspect="1"/>
          </p:cNvPicPr>
          <p:nvPr/>
        </p:nvPicPr>
        <p:blipFill>
          <a:blip r:embed="rId2"/>
          <a:stretch>
            <a:fillRect/>
          </a:stretch>
        </p:blipFill>
        <p:spPr>
          <a:xfrm>
            <a:off x="1334879" y="477754"/>
            <a:ext cx="4448796" cy="2657846"/>
          </a:xfrm>
          <a:prstGeom prst="rect">
            <a:avLst/>
          </a:prstGeom>
        </p:spPr>
      </p:pic>
      <p:pic>
        <p:nvPicPr>
          <p:cNvPr id="8" name="Picture 7">
            <a:extLst>
              <a:ext uri="{FF2B5EF4-FFF2-40B4-BE49-F238E27FC236}">
                <a16:creationId xmlns:a16="http://schemas.microsoft.com/office/drawing/2014/main" id="{BEF527E4-9D50-E6F8-5CA2-BF993D640291}"/>
              </a:ext>
            </a:extLst>
          </p:cNvPr>
          <p:cNvPicPr>
            <a:picLocks noChangeAspect="1"/>
          </p:cNvPicPr>
          <p:nvPr/>
        </p:nvPicPr>
        <p:blipFill>
          <a:blip r:embed="rId3"/>
          <a:stretch>
            <a:fillRect/>
          </a:stretch>
        </p:blipFill>
        <p:spPr>
          <a:xfrm>
            <a:off x="6307894" y="78658"/>
            <a:ext cx="4215297" cy="6685936"/>
          </a:xfrm>
          <a:prstGeom prst="rect">
            <a:avLst/>
          </a:prstGeom>
        </p:spPr>
      </p:pic>
      <p:pic>
        <p:nvPicPr>
          <p:cNvPr id="10" name="Picture 9">
            <a:extLst>
              <a:ext uri="{FF2B5EF4-FFF2-40B4-BE49-F238E27FC236}">
                <a16:creationId xmlns:a16="http://schemas.microsoft.com/office/drawing/2014/main" id="{EA440E54-AEAB-5EAA-559C-A92905D4CE2B}"/>
              </a:ext>
            </a:extLst>
          </p:cNvPr>
          <p:cNvPicPr>
            <a:picLocks noChangeAspect="1"/>
          </p:cNvPicPr>
          <p:nvPr/>
        </p:nvPicPr>
        <p:blipFill>
          <a:blip r:embed="rId4"/>
          <a:stretch>
            <a:fillRect/>
          </a:stretch>
        </p:blipFill>
        <p:spPr>
          <a:xfrm>
            <a:off x="1401868" y="3828978"/>
            <a:ext cx="4391638" cy="1962223"/>
          </a:xfrm>
          <a:prstGeom prst="rect">
            <a:avLst/>
          </a:prstGeom>
        </p:spPr>
      </p:pic>
    </p:spTree>
    <p:extLst>
      <p:ext uri="{BB962C8B-B14F-4D97-AF65-F5344CB8AC3E}">
        <p14:creationId xmlns:p14="http://schemas.microsoft.com/office/powerpoint/2010/main" val="1829699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798A0B-58A0-19AA-EC71-D2747648BE0C}"/>
              </a:ext>
            </a:extLst>
          </p:cNvPr>
          <p:cNvSpPr>
            <a:spLocks noGrp="1"/>
          </p:cNvSpPr>
          <p:nvPr>
            <p:ph type="title"/>
          </p:nvPr>
        </p:nvSpPr>
        <p:spPr/>
        <p:txBody>
          <a:bodyPr/>
          <a:lstStyle/>
          <a:p>
            <a:r>
              <a:rPr lang="en-IN" dirty="0"/>
              <a:t>Integration into flask</a:t>
            </a:r>
          </a:p>
        </p:txBody>
      </p:sp>
      <p:sp>
        <p:nvSpPr>
          <p:cNvPr id="3" name="Content Placeholder 2">
            <a:extLst>
              <a:ext uri="{FF2B5EF4-FFF2-40B4-BE49-F238E27FC236}">
                <a16:creationId xmlns:a16="http://schemas.microsoft.com/office/drawing/2014/main" id="{AFA83A22-1533-97F6-43EA-D72EE26EB220}"/>
              </a:ext>
            </a:extLst>
          </p:cNvPr>
          <p:cNvSpPr>
            <a:spLocks noGrp="1"/>
          </p:cNvSpPr>
          <p:nvPr>
            <p:ph idx="1"/>
          </p:nvPr>
        </p:nvSpPr>
        <p:spPr/>
        <p:txBody>
          <a:bodyPr>
            <a:normAutofit fontScale="77500" lnSpcReduction="20000"/>
          </a:bodyPr>
          <a:lstStyle/>
          <a:p>
            <a:r>
              <a:rPr lang="en-US" dirty="0"/>
              <a:t>INTEGRATION INTO A FLASK APPLICATION The machine learning model was developed using a Random Forest Regressor algorithm to predict the CO:CO2 ratios after 1, 2, 3, and 4 hours. Once the model was trained and evaluated, it was integrated into a Flask web application. The Flask code served as the backend of the system, handling HTTP requests and generating responses. The trained machine learning model (Random Forest Regressor) was loaded within the Flask application. The Flask routes were set up to handle incoming requests, gather the required input data, and make predictions using the loaded model. The predictions were then used to generate the desired output, which included the predicted ratios, visualizations, and other relevant information. By integrating the machine learning model with the Flask code, the system was able to provide real-time predictions based on user input. This allowed users to interact with the model through a user-friendly web interface, making it more accessible and practical for practical use. </a:t>
            </a:r>
            <a:endParaRPr lang="en-IN" dirty="0"/>
          </a:p>
        </p:txBody>
      </p:sp>
    </p:spTree>
    <p:extLst>
      <p:ext uri="{BB962C8B-B14F-4D97-AF65-F5344CB8AC3E}">
        <p14:creationId xmlns:p14="http://schemas.microsoft.com/office/powerpoint/2010/main" val="37487123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2A66C0-6A88-012C-50E6-47C47358190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9ACD7F8-84B1-4490-9565-7093FA8BB064}"/>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40577D66-8456-94BF-AA66-91CDF74373B1}"/>
              </a:ext>
            </a:extLst>
          </p:cNvPr>
          <p:cNvPicPr>
            <a:picLocks noChangeAspect="1"/>
          </p:cNvPicPr>
          <p:nvPr/>
        </p:nvPicPr>
        <p:blipFill>
          <a:blip r:embed="rId2"/>
          <a:stretch>
            <a:fillRect/>
          </a:stretch>
        </p:blipFill>
        <p:spPr>
          <a:xfrm>
            <a:off x="2448232" y="1250472"/>
            <a:ext cx="7129731" cy="4357056"/>
          </a:xfrm>
          <a:prstGeom prst="rect">
            <a:avLst/>
          </a:prstGeom>
        </p:spPr>
      </p:pic>
    </p:spTree>
    <p:extLst>
      <p:ext uri="{BB962C8B-B14F-4D97-AF65-F5344CB8AC3E}">
        <p14:creationId xmlns:p14="http://schemas.microsoft.com/office/powerpoint/2010/main" val="24421125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5AF842-4CF8-8A84-C910-39FF580717F8}"/>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03DA98D8-4215-C84C-45B4-819E98F57DAF}"/>
              </a:ext>
            </a:extLst>
          </p:cNvPr>
          <p:cNvPicPr>
            <a:picLocks noGrp="1" noChangeAspect="1"/>
          </p:cNvPicPr>
          <p:nvPr>
            <p:ph idx="1"/>
          </p:nvPr>
        </p:nvPicPr>
        <p:blipFill>
          <a:blip r:embed="rId2"/>
          <a:stretch>
            <a:fillRect/>
          </a:stretch>
        </p:blipFill>
        <p:spPr>
          <a:xfrm>
            <a:off x="1398948" y="90949"/>
            <a:ext cx="4695464" cy="6676102"/>
          </a:xfrm>
        </p:spPr>
      </p:pic>
      <p:pic>
        <p:nvPicPr>
          <p:cNvPr id="7" name="Picture 6">
            <a:extLst>
              <a:ext uri="{FF2B5EF4-FFF2-40B4-BE49-F238E27FC236}">
                <a16:creationId xmlns:a16="http://schemas.microsoft.com/office/drawing/2014/main" id="{14EA096F-A38F-37A7-C479-0D0DCCB9EA27}"/>
              </a:ext>
            </a:extLst>
          </p:cNvPr>
          <p:cNvPicPr>
            <a:picLocks noChangeAspect="1"/>
          </p:cNvPicPr>
          <p:nvPr/>
        </p:nvPicPr>
        <p:blipFill>
          <a:blip r:embed="rId3"/>
          <a:stretch>
            <a:fillRect/>
          </a:stretch>
        </p:blipFill>
        <p:spPr>
          <a:xfrm>
            <a:off x="6459000" y="90949"/>
            <a:ext cx="4334052" cy="6676102"/>
          </a:xfrm>
          <a:prstGeom prst="rect">
            <a:avLst/>
          </a:prstGeom>
        </p:spPr>
      </p:pic>
    </p:spTree>
    <p:extLst>
      <p:ext uri="{BB962C8B-B14F-4D97-AF65-F5344CB8AC3E}">
        <p14:creationId xmlns:p14="http://schemas.microsoft.com/office/powerpoint/2010/main" val="13941507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ACB839-1C17-4C42-14CB-8BBC9AD4D4D0}"/>
              </a:ext>
            </a:extLst>
          </p:cNvPr>
          <p:cNvSpPr>
            <a:spLocks noGrp="1"/>
          </p:cNvSpPr>
          <p:nvPr>
            <p:ph type="title"/>
          </p:nvPr>
        </p:nvSpPr>
        <p:spPr/>
        <p:txBody>
          <a:bodyPr/>
          <a:lstStyle/>
          <a:p>
            <a:endParaRPr lang="en-IN" dirty="0"/>
          </a:p>
        </p:txBody>
      </p:sp>
      <p:pic>
        <p:nvPicPr>
          <p:cNvPr id="5" name="Content Placeholder 4">
            <a:extLst>
              <a:ext uri="{FF2B5EF4-FFF2-40B4-BE49-F238E27FC236}">
                <a16:creationId xmlns:a16="http://schemas.microsoft.com/office/drawing/2014/main" id="{FF29D9B9-68B7-6C58-C4CB-0B00559090E9}"/>
              </a:ext>
            </a:extLst>
          </p:cNvPr>
          <p:cNvPicPr>
            <a:picLocks noGrp="1" noChangeAspect="1"/>
          </p:cNvPicPr>
          <p:nvPr>
            <p:ph idx="1"/>
          </p:nvPr>
        </p:nvPicPr>
        <p:blipFill>
          <a:blip r:embed="rId2"/>
          <a:stretch>
            <a:fillRect/>
          </a:stretch>
        </p:blipFill>
        <p:spPr>
          <a:xfrm>
            <a:off x="5633884" y="618518"/>
            <a:ext cx="6233652" cy="5326366"/>
          </a:xfrm>
        </p:spPr>
      </p:pic>
      <p:sp>
        <p:nvSpPr>
          <p:cNvPr id="7" name="TextBox 6">
            <a:extLst>
              <a:ext uri="{FF2B5EF4-FFF2-40B4-BE49-F238E27FC236}">
                <a16:creationId xmlns:a16="http://schemas.microsoft.com/office/drawing/2014/main" id="{CDDF60F7-C37B-C0E3-1BCB-BD35AC8615EC}"/>
              </a:ext>
            </a:extLst>
          </p:cNvPr>
          <p:cNvSpPr txBox="1"/>
          <p:nvPr/>
        </p:nvSpPr>
        <p:spPr>
          <a:xfrm>
            <a:off x="983226" y="2096761"/>
            <a:ext cx="4650658" cy="2369880"/>
          </a:xfrm>
          <a:prstGeom prst="rect">
            <a:avLst/>
          </a:prstGeom>
          <a:noFill/>
        </p:spPr>
        <p:txBody>
          <a:bodyPr wrap="square" rtlCol="0">
            <a:spAutoFit/>
          </a:bodyPr>
          <a:lstStyle/>
          <a:p>
            <a:r>
              <a:rPr lang="en-US" sz="1600" dirty="0"/>
              <a:t>This represents the web page which takes the Blast furnace parameters as the input and using those input values along with the trained Machine Learning model it calculates the predicted co and co2 ratio values after certain time intervals. The prediction values are clearly shown in the result page using a graphical representation. Since the ratios are decreases as the time interval increases, the accuracy is good </a:t>
            </a:r>
            <a:r>
              <a:rPr lang="en-US" dirty="0"/>
              <a:t>for the model.</a:t>
            </a:r>
            <a:endParaRPr lang="en-IN" dirty="0"/>
          </a:p>
        </p:txBody>
      </p:sp>
    </p:spTree>
    <p:extLst>
      <p:ext uri="{BB962C8B-B14F-4D97-AF65-F5344CB8AC3E}">
        <p14:creationId xmlns:p14="http://schemas.microsoft.com/office/powerpoint/2010/main" val="12147837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28138-F16A-2C7D-8EF0-2238C625249B}"/>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BD5669D3-30EC-18B1-411F-F603388A385B}"/>
              </a:ext>
            </a:extLst>
          </p:cNvPr>
          <p:cNvSpPr>
            <a:spLocks noGrp="1"/>
          </p:cNvSpPr>
          <p:nvPr>
            <p:ph idx="1"/>
          </p:nvPr>
        </p:nvSpPr>
        <p:spPr>
          <a:xfrm>
            <a:off x="1052921" y="1658143"/>
            <a:ext cx="9905999" cy="3541714"/>
          </a:xfrm>
        </p:spPr>
        <p:txBody>
          <a:bodyPr>
            <a:normAutofit/>
          </a:bodyPr>
          <a:lstStyle/>
          <a:p>
            <a:r>
              <a:rPr lang="en-US" dirty="0"/>
              <a:t>In conclusion, the CO:CO2 Ratio Prediction project aimed to develop a machine learning model to predict the CO:CO2 ratio based on various input parameters. The project involved training a model using historical data and deploying it using a Flask web application.</a:t>
            </a:r>
            <a:endParaRPr lang="en-IN" dirty="0"/>
          </a:p>
        </p:txBody>
      </p:sp>
      <p:pic>
        <p:nvPicPr>
          <p:cNvPr id="7" name="Picture 6">
            <a:extLst>
              <a:ext uri="{FF2B5EF4-FFF2-40B4-BE49-F238E27FC236}">
                <a16:creationId xmlns:a16="http://schemas.microsoft.com/office/drawing/2014/main" id="{E1131976-D73E-CCE0-4BC1-B02FF0BC735C}"/>
              </a:ext>
            </a:extLst>
          </p:cNvPr>
          <p:cNvPicPr>
            <a:picLocks noChangeAspect="1"/>
          </p:cNvPicPr>
          <p:nvPr/>
        </p:nvPicPr>
        <p:blipFill>
          <a:blip r:embed="rId2"/>
          <a:stretch>
            <a:fillRect/>
          </a:stretch>
        </p:blipFill>
        <p:spPr>
          <a:xfrm>
            <a:off x="2949328" y="3429000"/>
            <a:ext cx="6290168" cy="3279058"/>
          </a:xfrm>
          <a:prstGeom prst="rect">
            <a:avLst/>
          </a:prstGeom>
        </p:spPr>
      </p:pic>
    </p:spTree>
    <p:extLst>
      <p:ext uri="{BB962C8B-B14F-4D97-AF65-F5344CB8AC3E}">
        <p14:creationId xmlns:p14="http://schemas.microsoft.com/office/powerpoint/2010/main" val="405967682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F02528-15B0-628F-54C1-59870E02D87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A6EF043-7D07-3C8D-F32A-C6BE7964762E}"/>
              </a:ext>
            </a:extLst>
          </p:cNvPr>
          <p:cNvSpPr>
            <a:spLocks noGrp="1"/>
          </p:cNvSpPr>
          <p:nvPr>
            <p:ph idx="1"/>
          </p:nvPr>
        </p:nvSpPr>
        <p:spPr/>
        <p:txBody>
          <a:bodyPr>
            <a:normAutofit fontScale="70000" lnSpcReduction="20000"/>
          </a:bodyPr>
          <a:lstStyle/>
          <a:p>
            <a:r>
              <a:rPr lang="en-US" dirty="0"/>
              <a:t>The machine learning model was trained on a dataset containing input parameters such as temperature, pressure, flow rates, and other environmental factors. The target variable was the CO:CO2 ratio. The model was trained using an appropriate algorithm and evaluated for its predictive performance. Upon submitting the form, the application utilized the trained model to make predictions based on the provided inputs. The predicted CO:CO2 ratio was displayed to the user. Furthermore, the application generated a bar chart visualizing the CO:CO2 ratios after different hours. The chart provided insights into the change in the ratio over time. The application also calculated the mean squared error and accuracy of the predictions, providing additional evaluation metrics. Overall, the project successfully demonstrated the implementation of a machine learning model for CO:CO2 ratio prediction and its integration into a Flask web application. The system enables users to make predictions and visualize the results, facilitating decision-making in relevant domains such as emissions control, energy production, or environmental monitoring</a:t>
            </a:r>
            <a:endParaRPr lang="en-IN" dirty="0"/>
          </a:p>
        </p:txBody>
      </p:sp>
    </p:spTree>
    <p:extLst>
      <p:ext uri="{BB962C8B-B14F-4D97-AF65-F5344CB8AC3E}">
        <p14:creationId xmlns:p14="http://schemas.microsoft.com/office/powerpoint/2010/main" val="276116819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98A56-A151-150D-0891-C6A3AB8388E5}"/>
              </a:ext>
            </a:extLst>
          </p:cNvPr>
          <p:cNvSpPr>
            <a:spLocks noGrp="1"/>
          </p:cNvSpPr>
          <p:nvPr>
            <p:ph type="title"/>
          </p:nvPr>
        </p:nvSpPr>
        <p:spPr/>
        <p:txBody>
          <a:bodyPr/>
          <a:lstStyle/>
          <a:p>
            <a:r>
              <a:rPr lang="en-IN" dirty="0"/>
              <a:t>REFERENCES</a:t>
            </a:r>
          </a:p>
        </p:txBody>
      </p:sp>
      <p:sp>
        <p:nvSpPr>
          <p:cNvPr id="3" name="Content Placeholder 2">
            <a:extLst>
              <a:ext uri="{FF2B5EF4-FFF2-40B4-BE49-F238E27FC236}">
                <a16:creationId xmlns:a16="http://schemas.microsoft.com/office/drawing/2014/main" id="{A7EEF702-4283-CC18-4ECE-B6488D70B2AB}"/>
              </a:ext>
            </a:extLst>
          </p:cNvPr>
          <p:cNvSpPr>
            <a:spLocks noGrp="1"/>
          </p:cNvSpPr>
          <p:nvPr>
            <p:ph idx="1"/>
          </p:nvPr>
        </p:nvSpPr>
        <p:spPr/>
        <p:txBody>
          <a:bodyPr>
            <a:normAutofit fontScale="70000" lnSpcReduction="20000"/>
          </a:bodyPr>
          <a:lstStyle/>
          <a:p>
            <a:r>
              <a:rPr lang="en-US" dirty="0"/>
              <a:t>1. Zhang, Y., Gao, S., &amp; Zhang, J. (2019). Predicting the CO and CO2 concentration in coke oven gas using random forest and support vector regression. Journal of Chemical Engineering of Japan, 52(3), 267-273.</a:t>
            </a:r>
          </a:p>
          <a:p>
            <a:r>
              <a:rPr lang="en-US" dirty="0"/>
              <a:t> 2. Sun, H., Li, X., Li, M., &amp; Fang, H. (2016). Prediction of coke oven gas heating value using an optimized least squares support vector machine. Energy, 100, 46-56.</a:t>
            </a:r>
          </a:p>
          <a:p>
            <a:r>
              <a:rPr lang="en-US" dirty="0"/>
              <a:t>3. Liu, J., Li, W., &amp; Zhang, Y. (2019). Prediction of coke oven gas quality based on a combination of BP neural network and least squares support vector regression. Energy Procedia, 158, 3462-3467.</a:t>
            </a:r>
          </a:p>
          <a:p>
            <a:r>
              <a:rPr lang="en-US" dirty="0"/>
              <a:t> 4. Chang, K. L., Lu, C. M., Chen, S. J., &amp; Liao, S. Y. (2016). Prediction of coke oven gas composition by adaptive network-based fuzzy inference system. Journal of the Taiwan Institute of Chemical Engineers, 66, 278284. </a:t>
            </a:r>
            <a:endParaRPr lang="en-IN" dirty="0"/>
          </a:p>
        </p:txBody>
      </p:sp>
    </p:spTree>
    <p:extLst>
      <p:ext uri="{BB962C8B-B14F-4D97-AF65-F5344CB8AC3E}">
        <p14:creationId xmlns:p14="http://schemas.microsoft.com/office/powerpoint/2010/main" val="7310462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EA2C69-A2D5-F4FC-FA28-1D7F845E060F}"/>
              </a:ext>
            </a:extLst>
          </p:cNvPr>
          <p:cNvSpPr>
            <a:spLocks noGrp="1"/>
          </p:cNvSpPr>
          <p:nvPr>
            <p:ph type="title"/>
          </p:nvPr>
        </p:nvSpPr>
        <p:spPr>
          <a:xfrm>
            <a:off x="6183924" y="89001"/>
            <a:ext cx="9905998" cy="1478570"/>
          </a:xfrm>
        </p:spPr>
        <p:txBody>
          <a:bodyPr>
            <a:normAutofit/>
          </a:bodyPr>
          <a:lstStyle/>
          <a:p>
            <a:r>
              <a:rPr lang="en-IN" sz="2400" dirty="0"/>
              <a:t>INTERNSHIP COMPLETION Certificate</a:t>
            </a:r>
          </a:p>
        </p:txBody>
      </p:sp>
      <p:pic>
        <p:nvPicPr>
          <p:cNvPr id="5" name="Content Placeholder 4">
            <a:extLst>
              <a:ext uri="{FF2B5EF4-FFF2-40B4-BE49-F238E27FC236}">
                <a16:creationId xmlns:a16="http://schemas.microsoft.com/office/drawing/2014/main" id="{7C21DE17-580C-2509-E92B-7031B0B2C686}"/>
              </a:ext>
            </a:extLst>
          </p:cNvPr>
          <p:cNvPicPr>
            <a:picLocks noGrp="1" noChangeAspect="1"/>
          </p:cNvPicPr>
          <p:nvPr>
            <p:ph idx="1"/>
          </p:nvPr>
        </p:nvPicPr>
        <p:blipFill>
          <a:blip r:embed="rId2"/>
          <a:stretch>
            <a:fillRect/>
          </a:stretch>
        </p:blipFill>
        <p:spPr>
          <a:xfrm>
            <a:off x="6381135" y="1258529"/>
            <a:ext cx="4562168" cy="5053781"/>
          </a:xfrm>
        </p:spPr>
      </p:pic>
      <p:sp>
        <p:nvSpPr>
          <p:cNvPr id="6" name="TextBox 5">
            <a:extLst>
              <a:ext uri="{FF2B5EF4-FFF2-40B4-BE49-F238E27FC236}">
                <a16:creationId xmlns:a16="http://schemas.microsoft.com/office/drawing/2014/main" id="{45A82FC7-1B9F-4EC6-8A71-842077BEEF75}"/>
              </a:ext>
            </a:extLst>
          </p:cNvPr>
          <p:cNvSpPr txBox="1"/>
          <p:nvPr/>
        </p:nvSpPr>
        <p:spPr>
          <a:xfrm>
            <a:off x="1326382" y="1258529"/>
            <a:ext cx="3626618" cy="369332"/>
          </a:xfrm>
          <a:prstGeom prst="rect">
            <a:avLst/>
          </a:prstGeom>
          <a:noFill/>
        </p:spPr>
        <p:txBody>
          <a:bodyPr wrap="square" rtlCol="0">
            <a:spAutoFit/>
          </a:bodyPr>
          <a:lstStyle/>
          <a:p>
            <a:r>
              <a:rPr lang="en-IN" dirty="0"/>
              <a:t> </a:t>
            </a:r>
          </a:p>
        </p:txBody>
      </p:sp>
      <p:pic>
        <p:nvPicPr>
          <p:cNvPr id="8" name="Picture 7">
            <a:extLst>
              <a:ext uri="{FF2B5EF4-FFF2-40B4-BE49-F238E27FC236}">
                <a16:creationId xmlns:a16="http://schemas.microsoft.com/office/drawing/2014/main" id="{23BED857-3D7C-F51D-5E4C-6E09582D360A}"/>
              </a:ext>
            </a:extLst>
          </p:cNvPr>
          <p:cNvPicPr>
            <a:picLocks noChangeAspect="1"/>
          </p:cNvPicPr>
          <p:nvPr/>
        </p:nvPicPr>
        <p:blipFill>
          <a:blip r:embed="rId3"/>
          <a:stretch>
            <a:fillRect/>
          </a:stretch>
        </p:blipFill>
        <p:spPr>
          <a:xfrm>
            <a:off x="1279059" y="1258528"/>
            <a:ext cx="4562168" cy="5053781"/>
          </a:xfrm>
          <a:prstGeom prst="rect">
            <a:avLst/>
          </a:prstGeom>
        </p:spPr>
      </p:pic>
      <p:sp>
        <p:nvSpPr>
          <p:cNvPr id="10" name="TextBox 9">
            <a:extLst>
              <a:ext uri="{FF2B5EF4-FFF2-40B4-BE49-F238E27FC236}">
                <a16:creationId xmlns:a16="http://schemas.microsoft.com/office/drawing/2014/main" id="{61DAAC2D-BDFD-DE1F-80DC-70818D4FCC58}"/>
              </a:ext>
            </a:extLst>
          </p:cNvPr>
          <p:cNvSpPr txBox="1"/>
          <p:nvPr/>
        </p:nvSpPr>
        <p:spPr>
          <a:xfrm>
            <a:off x="1279059" y="545691"/>
            <a:ext cx="4562168" cy="461665"/>
          </a:xfrm>
          <a:prstGeom prst="rect">
            <a:avLst/>
          </a:prstGeom>
          <a:noFill/>
        </p:spPr>
        <p:txBody>
          <a:bodyPr wrap="square" rtlCol="0">
            <a:spAutoFit/>
          </a:bodyPr>
          <a:lstStyle/>
          <a:p>
            <a:r>
              <a:rPr lang="en-IN" sz="2400" dirty="0"/>
              <a:t>BONAFIDE CERTIFICATE</a:t>
            </a:r>
          </a:p>
        </p:txBody>
      </p:sp>
    </p:spTree>
    <p:extLst>
      <p:ext uri="{BB962C8B-B14F-4D97-AF65-F5344CB8AC3E}">
        <p14:creationId xmlns:p14="http://schemas.microsoft.com/office/powerpoint/2010/main" val="161274743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335CD7-34EA-CE4E-B312-181878F2ECE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E2C823D-EB03-0597-FE4F-DB073E1EF204}"/>
              </a:ext>
            </a:extLst>
          </p:cNvPr>
          <p:cNvSpPr>
            <a:spLocks noGrp="1"/>
          </p:cNvSpPr>
          <p:nvPr>
            <p:ph idx="1"/>
          </p:nvPr>
        </p:nvSpPr>
        <p:spPr/>
        <p:txBody>
          <a:bodyPr>
            <a:normAutofit fontScale="92500" lnSpcReduction="20000"/>
          </a:bodyPr>
          <a:lstStyle/>
          <a:p>
            <a:r>
              <a:rPr lang="en-US" dirty="0"/>
              <a:t>5. Li, L., Li, Z., &amp; Zhang, J. (2018). Prediction of coke oven gas composition using an improved least squares support vector machine. Journal of Chemical Engineering of Japan, 51(3), 257-262. </a:t>
            </a:r>
          </a:p>
          <a:p>
            <a:r>
              <a:rPr lang="en-IN" dirty="0"/>
              <a:t>6. Zhang, J., Wang, H., &amp; Gao, S. (2018). Prediction of coke oven gas composition using extreme learning machine optimized by improved differential evolution algorithm. Journal of Chemical Engineering of Japan, 51(3), 251- 256.</a:t>
            </a:r>
          </a:p>
          <a:p>
            <a:r>
              <a:rPr lang="en-IN" dirty="0"/>
              <a:t> 7. Sánchez-</a:t>
            </a:r>
            <a:r>
              <a:rPr lang="en-IN" dirty="0" err="1"/>
              <a:t>Marcano</a:t>
            </a:r>
            <a:r>
              <a:rPr lang="en-IN" dirty="0"/>
              <a:t>, J., Solano, A. F., </a:t>
            </a:r>
            <a:r>
              <a:rPr lang="en-IN" dirty="0" err="1"/>
              <a:t>Córdova</a:t>
            </a:r>
            <a:r>
              <a:rPr lang="en-IN" dirty="0"/>
              <a:t>, F. M., &amp; Durán, G. (2020). Prediction of coke oven gas composition through an artificial neural network model. Petroleum Science, 17(6), 1762-1774.</a:t>
            </a:r>
            <a:endParaRPr lang="en-US" dirty="0"/>
          </a:p>
          <a:p>
            <a:endParaRPr lang="en-IN" dirty="0"/>
          </a:p>
        </p:txBody>
      </p:sp>
    </p:spTree>
    <p:extLst>
      <p:ext uri="{BB962C8B-B14F-4D97-AF65-F5344CB8AC3E}">
        <p14:creationId xmlns:p14="http://schemas.microsoft.com/office/powerpoint/2010/main" val="268842067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3D17C4-67D6-EBE8-0B8B-F3C6EA2086B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DDA9A39-C9E3-12A6-B636-C7B71996BF18}"/>
              </a:ext>
            </a:extLst>
          </p:cNvPr>
          <p:cNvSpPr>
            <a:spLocks noGrp="1"/>
          </p:cNvSpPr>
          <p:nvPr>
            <p:ph idx="1"/>
          </p:nvPr>
        </p:nvSpPr>
        <p:spPr/>
        <p:txBody>
          <a:bodyPr>
            <a:normAutofit lnSpcReduction="10000"/>
          </a:bodyPr>
          <a:lstStyle/>
          <a:p>
            <a:r>
              <a:rPr lang="en-IN" dirty="0"/>
              <a:t>8. Scikit-learn: Machine Learning in Python - </a:t>
            </a:r>
            <a:r>
              <a:rPr lang="en-IN" dirty="0">
                <a:hlinkClick r:id="rId2"/>
              </a:rPr>
              <a:t>https://scikit-learn.org/stable/</a:t>
            </a:r>
            <a:r>
              <a:rPr lang="en-IN" dirty="0"/>
              <a:t> </a:t>
            </a:r>
          </a:p>
          <a:p>
            <a:r>
              <a:rPr lang="en-IN" dirty="0"/>
              <a:t>9. Flask Documentation - </a:t>
            </a:r>
            <a:r>
              <a:rPr lang="en-IN" dirty="0">
                <a:hlinkClick r:id="rId3"/>
              </a:rPr>
              <a:t>https://flask.palletsprojects.com/en/2.1.x/</a:t>
            </a:r>
            <a:endParaRPr lang="en-IN" dirty="0"/>
          </a:p>
          <a:p>
            <a:r>
              <a:rPr lang="en-IN" dirty="0"/>
              <a:t>10. Matplotlib Documentation - </a:t>
            </a:r>
            <a:r>
              <a:rPr lang="en-IN" dirty="0">
                <a:hlinkClick r:id="rId4"/>
              </a:rPr>
              <a:t>https://matplotlib.org/stable/contents.html</a:t>
            </a:r>
            <a:endParaRPr lang="en-IN" dirty="0"/>
          </a:p>
          <a:p>
            <a:r>
              <a:rPr lang="en-IN" dirty="0"/>
              <a:t> 11. Python Pickle Module Documentation - </a:t>
            </a:r>
            <a:r>
              <a:rPr lang="en-IN" dirty="0">
                <a:hlinkClick r:id="rId5"/>
              </a:rPr>
              <a:t>https://docs.python.org/3/library/pickle.html</a:t>
            </a:r>
            <a:endParaRPr lang="en-IN" dirty="0"/>
          </a:p>
          <a:p>
            <a:r>
              <a:rPr lang="en-IN" dirty="0"/>
              <a:t> 12. NumPy Documentation - https://numpy.org/doc/ 13. OpenAI GPT-3.5 Documentation - </a:t>
            </a:r>
            <a:r>
              <a:rPr lang="en-IN" dirty="0">
                <a:hlinkClick r:id="rId6"/>
              </a:rPr>
              <a:t>https://platform.openai.com/docs/guides/chat</a:t>
            </a:r>
            <a:endParaRPr lang="en-IN" dirty="0"/>
          </a:p>
          <a:p>
            <a:endParaRPr lang="en-IN" dirty="0"/>
          </a:p>
        </p:txBody>
      </p:sp>
    </p:spTree>
    <p:extLst>
      <p:ext uri="{BB962C8B-B14F-4D97-AF65-F5344CB8AC3E}">
        <p14:creationId xmlns:p14="http://schemas.microsoft.com/office/powerpoint/2010/main" val="31559888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F10DB8-1586-63EF-AEEA-FAD0A9B7E01A}"/>
              </a:ext>
            </a:extLst>
          </p:cNvPr>
          <p:cNvSpPr>
            <a:spLocks noGrp="1"/>
          </p:cNvSpPr>
          <p:nvPr>
            <p:ph type="title"/>
          </p:nvPr>
        </p:nvSpPr>
        <p:spPr/>
        <p:txBody>
          <a:bodyPr/>
          <a:lstStyle/>
          <a:p>
            <a:r>
              <a:rPr lang="en-IN" dirty="0"/>
              <a:t>AGENDA</a:t>
            </a:r>
          </a:p>
        </p:txBody>
      </p:sp>
      <p:sp>
        <p:nvSpPr>
          <p:cNvPr id="3" name="Content Placeholder 2">
            <a:extLst>
              <a:ext uri="{FF2B5EF4-FFF2-40B4-BE49-F238E27FC236}">
                <a16:creationId xmlns:a16="http://schemas.microsoft.com/office/drawing/2014/main" id="{A920CBFA-FA37-195C-A144-FC54C479E635}"/>
              </a:ext>
            </a:extLst>
          </p:cNvPr>
          <p:cNvSpPr>
            <a:spLocks noGrp="1"/>
          </p:cNvSpPr>
          <p:nvPr>
            <p:ph idx="1"/>
          </p:nvPr>
        </p:nvSpPr>
        <p:spPr/>
        <p:txBody>
          <a:bodyPr>
            <a:normAutofit fontScale="85000" lnSpcReduction="20000"/>
          </a:bodyPr>
          <a:lstStyle/>
          <a:p>
            <a:r>
              <a:rPr lang="en-IN" dirty="0"/>
              <a:t>About the company</a:t>
            </a:r>
          </a:p>
          <a:p>
            <a:r>
              <a:rPr lang="en-IN" dirty="0"/>
              <a:t>Overview of the project</a:t>
            </a:r>
          </a:p>
          <a:p>
            <a:r>
              <a:rPr lang="en-IN" dirty="0"/>
              <a:t>Proposed model</a:t>
            </a:r>
          </a:p>
          <a:p>
            <a:r>
              <a:rPr lang="en-IN" dirty="0"/>
              <a:t>Model development</a:t>
            </a:r>
          </a:p>
          <a:p>
            <a:r>
              <a:rPr lang="en-IN" dirty="0"/>
              <a:t>Model Evaluation &amp; Implementation</a:t>
            </a:r>
          </a:p>
          <a:p>
            <a:r>
              <a:rPr lang="en-IN" dirty="0"/>
              <a:t>Integration into flask </a:t>
            </a:r>
          </a:p>
          <a:p>
            <a:r>
              <a:rPr lang="en-IN" dirty="0"/>
              <a:t>Conclusion</a:t>
            </a:r>
          </a:p>
          <a:p>
            <a:r>
              <a:rPr lang="en-IN" dirty="0"/>
              <a:t>References</a:t>
            </a:r>
          </a:p>
        </p:txBody>
      </p:sp>
    </p:spTree>
    <p:extLst>
      <p:ext uri="{BB962C8B-B14F-4D97-AF65-F5344CB8AC3E}">
        <p14:creationId xmlns:p14="http://schemas.microsoft.com/office/powerpoint/2010/main" val="10328567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4EEE6-D831-030F-9430-7BAF40EDCE49}"/>
              </a:ext>
            </a:extLst>
          </p:cNvPr>
          <p:cNvSpPr>
            <a:spLocks noGrp="1"/>
          </p:cNvSpPr>
          <p:nvPr>
            <p:ph type="title"/>
          </p:nvPr>
        </p:nvSpPr>
        <p:spPr/>
        <p:txBody>
          <a:bodyPr/>
          <a:lstStyle/>
          <a:p>
            <a:r>
              <a:rPr lang="en-IN" dirty="0"/>
              <a:t>About the company</a:t>
            </a:r>
          </a:p>
        </p:txBody>
      </p:sp>
      <p:sp>
        <p:nvSpPr>
          <p:cNvPr id="3" name="Content Placeholder 2">
            <a:extLst>
              <a:ext uri="{FF2B5EF4-FFF2-40B4-BE49-F238E27FC236}">
                <a16:creationId xmlns:a16="http://schemas.microsoft.com/office/drawing/2014/main" id="{E53A3038-66E8-77CA-99FD-4466D5D2FA05}"/>
              </a:ext>
            </a:extLst>
          </p:cNvPr>
          <p:cNvSpPr>
            <a:spLocks noGrp="1"/>
          </p:cNvSpPr>
          <p:nvPr>
            <p:ph idx="1"/>
          </p:nvPr>
        </p:nvSpPr>
        <p:spPr/>
        <p:txBody>
          <a:bodyPr>
            <a:normAutofit fontScale="92500"/>
          </a:bodyPr>
          <a:lstStyle/>
          <a:p>
            <a:r>
              <a:rPr lang="en-US" dirty="0" err="1"/>
              <a:t>Rashtriya</a:t>
            </a:r>
            <a:r>
              <a:rPr lang="en-US" dirty="0"/>
              <a:t> </a:t>
            </a:r>
            <a:r>
              <a:rPr lang="en-US" dirty="0" err="1"/>
              <a:t>Ispat</a:t>
            </a:r>
            <a:r>
              <a:rPr lang="en-US" dirty="0"/>
              <a:t> Nigam Ltd, (abbreviated as RINL), also known as Vizag Steel, is a central public sector undertaking under the ownership of Ministry of Steel, Government of India based in Visakhapatnam, India. </a:t>
            </a:r>
            <a:r>
              <a:rPr lang="en-US" dirty="0" err="1"/>
              <a:t>Rashtriya</a:t>
            </a:r>
            <a:r>
              <a:rPr lang="en-US" dirty="0"/>
              <a:t> </a:t>
            </a:r>
            <a:r>
              <a:rPr lang="en-US" dirty="0" err="1"/>
              <a:t>Ispat</a:t>
            </a:r>
            <a:r>
              <a:rPr lang="en-US" dirty="0"/>
              <a:t> Nigam Limited (RINL) is the government entity of Visakhapatnam Steel Plant (VSP), India's first shore-based integrated steel plant built with state-of-the-art technology.</a:t>
            </a:r>
          </a:p>
          <a:p>
            <a:r>
              <a:rPr lang="en-US" dirty="0"/>
              <a:t> Visakhapatnam Steel Plant (VSP) is a 7.3 MTPA plant. It was commissioned in 1992 with a capacity of 3.0 MTPA of liquid steel. The </a:t>
            </a:r>
            <a:r>
              <a:rPr lang="en-US" dirty="0" err="1"/>
              <a:t>cpsu</a:t>
            </a:r>
            <a:r>
              <a:rPr lang="en-US" dirty="0"/>
              <a:t> subsequently completed its capacity expansion to 6.3 MTPA in April 2015 and to 7.3 MTPA in December 2017.</a:t>
            </a:r>
            <a:endParaRPr lang="en-IN" dirty="0"/>
          </a:p>
        </p:txBody>
      </p:sp>
    </p:spTree>
    <p:extLst>
      <p:ext uri="{BB962C8B-B14F-4D97-AF65-F5344CB8AC3E}">
        <p14:creationId xmlns:p14="http://schemas.microsoft.com/office/powerpoint/2010/main" val="7302184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3CC8B-7BCD-7FEB-1187-E5620662F435}"/>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3FE0BFDB-5E13-19B9-84A9-954DFD449A99}"/>
              </a:ext>
            </a:extLst>
          </p:cNvPr>
          <p:cNvSpPr>
            <a:spLocks noGrp="1"/>
          </p:cNvSpPr>
          <p:nvPr>
            <p:ph idx="1"/>
          </p:nvPr>
        </p:nvSpPr>
        <p:spPr/>
        <p:txBody>
          <a:bodyPr>
            <a:normAutofit fontScale="92500" lnSpcReduction="10000"/>
          </a:bodyPr>
          <a:lstStyle/>
          <a:p>
            <a:r>
              <a:rPr lang="en-IN" dirty="0"/>
              <a:t>The steel plant is in the southern part of Visakhapatnam city, Andhra Pradesh state of India. The company has blast furnace grade Limestone captive mine at </a:t>
            </a:r>
            <a:r>
              <a:rPr lang="en-IN" dirty="0" err="1"/>
              <a:t>Jaggayyapeta</a:t>
            </a:r>
            <a:r>
              <a:rPr lang="en-IN" dirty="0"/>
              <a:t> (Krishna District), a captive mine for Dolomite at </a:t>
            </a:r>
            <a:r>
              <a:rPr lang="en-IN" dirty="0" err="1"/>
              <a:t>Madharam</a:t>
            </a:r>
            <a:r>
              <a:rPr lang="en-IN" dirty="0"/>
              <a:t> (Khammam), a manganese ore captive mine at </a:t>
            </a:r>
            <a:r>
              <a:rPr lang="en-IN" dirty="0" err="1"/>
              <a:t>Cheepurupalli</a:t>
            </a:r>
            <a:r>
              <a:rPr lang="en-IN" dirty="0"/>
              <a:t> (Vizianagaram). It also has a mining lease for river sand on the river </a:t>
            </a:r>
            <a:r>
              <a:rPr lang="en-IN" dirty="0" err="1"/>
              <a:t>Champavathi</a:t>
            </a:r>
            <a:r>
              <a:rPr lang="en-IN" dirty="0"/>
              <a:t>.</a:t>
            </a:r>
          </a:p>
          <a:p>
            <a:r>
              <a:rPr lang="en-US" dirty="0"/>
              <a:t>RINL operates a 7.3 million </a:t>
            </a:r>
            <a:r>
              <a:rPr lang="en-US" dirty="0" err="1"/>
              <a:t>tonne</a:t>
            </a:r>
            <a:r>
              <a:rPr lang="en-US" dirty="0"/>
              <a:t> per annum capacity steel plant in Visakhapatnam. During the initial periods, the company suffered huge losses. Later the profits have gone up by 200% making it the only steel industry to achieve such a target. Its annual capacity is expected to reach almost 7.5 million </a:t>
            </a:r>
            <a:r>
              <a:rPr lang="en-US" dirty="0" err="1"/>
              <a:t>tonnes</a:t>
            </a:r>
            <a:r>
              <a:rPr lang="en-US" dirty="0"/>
              <a:t> by 2020.</a:t>
            </a:r>
            <a:endParaRPr lang="en-IN" dirty="0"/>
          </a:p>
          <a:p>
            <a:endParaRPr lang="en-IN" dirty="0"/>
          </a:p>
        </p:txBody>
      </p:sp>
    </p:spTree>
    <p:extLst>
      <p:ext uri="{BB962C8B-B14F-4D97-AF65-F5344CB8AC3E}">
        <p14:creationId xmlns:p14="http://schemas.microsoft.com/office/powerpoint/2010/main" val="4279956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968F2E-E359-E8C3-CC86-08C1B38D67D6}"/>
              </a:ext>
            </a:extLst>
          </p:cNvPr>
          <p:cNvSpPr>
            <a:spLocks noGrp="1"/>
          </p:cNvSpPr>
          <p:nvPr>
            <p:ph type="title"/>
          </p:nvPr>
        </p:nvSpPr>
        <p:spPr/>
        <p:txBody>
          <a:bodyPr/>
          <a:lstStyle/>
          <a:p>
            <a:endParaRPr lang="en-IN"/>
          </a:p>
        </p:txBody>
      </p:sp>
      <p:pic>
        <p:nvPicPr>
          <p:cNvPr id="1026" name="Picture 2">
            <a:extLst>
              <a:ext uri="{FF2B5EF4-FFF2-40B4-BE49-F238E27FC236}">
                <a16:creationId xmlns:a16="http://schemas.microsoft.com/office/drawing/2014/main" id="{0C38D09D-502C-468C-108F-42EC9DF33A4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19200" y="728749"/>
            <a:ext cx="4378684" cy="298784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94DD164F-7C9A-8B40-0278-C64E58F2549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97884" y="728749"/>
            <a:ext cx="4922022" cy="2987846"/>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34C69D90-A3DB-1124-0D49-B4429D0C2FF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9200" y="3716595"/>
            <a:ext cx="4378684" cy="2812024"/>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a:extLst>
              <a:ext uri="{FF2B5EF4-FFF2-40B4-BE49-F238E27FC236}">
                <a16:creationId xmlns:a16="http://schemas.microsoft.com/office/drawing/2014/main" id="{9785F1BB-4548-9240-02D5-4ABF00BA4B2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97884" y="3716595"/>
            <a:ext cx="4922022" cy="28120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92982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1A51F4-1F12-BFE8-7124-F1C287144375}"/>
              </a:ext>
            </a:extLst>
          </p:cNvPr>
          <p:cNvSpPr>
            <a:spLocks noGrp="1"/>
          </p:cNvSpPr>
          <p:nvPr>
            <p:ph type="title"/>
          </p:nvPr>
        </p:nvSpPr>
        <p:spPr/>
        <p:txBody>
          <a:bodyPr/>
          <a:lstStyle/>
          <a:p>
            <a:r>
              <a:rPr lang="en-IN" dirty="0"/>
              <a:t>Overview of the project</a:t>
            </a:r>
          </a:p>
        </p:txBody>
      </p:sp>
      <p:sp>
        <p:nvSpPr>
          <p:cNvPr id="3" name="Content Placeholder 2">
            <a:extLst>
              <a:ext uri="{FF2B5EF4-FFF2-40B4-BE49-F238E27FC236}">
                <a16:creationId xmlns:a16="http://schemas.microsoft.com/office/drawing/2014/main" id="{98B9CF5F-0268-48FD-0D79-BB923E546497}"/>
              </a:ext>
            </a:extLst>
          </p:cNvPr>
          <p:cNvSpPr>
            <a:spLocks noGrp="1"/>
          </p:cNvSpPr>
          <p:nvPr>
            <p:ph idx="1"/>
          </p:nvPr>
        </p:nvSpPr>
        <p:spPr/>
        <p:txBody>
          <a:bodyPr>
            <a:normAutofit fontScale="92500"/>
          </a:bodyPr>
          <a:lstStyle/>
          <a:p>
            <a:r>
              <a:rPr lang="en-US" dirty="0"/>
              <a:t>Our project is to develop a machine learning model that can accurately predict the carbon monoxide (CO) to carbon dioxide (CO2) ratios at different time intervals based on various environmental parameters. The goal is to </a:t>
            </a:r>
            <a:r>
              <a:rPr lang="en-US" dirty="0" err="1"/>
              <a:t>analyse</a:t>
            </a:r>
            <a:r>
              <a:rPr lang="en-US" dirty="0"/>
              <a:t> the relationship between these ratios and the environmental factors to gain insights into the air quality and combustion process</a:t>
            </a:r>
          </a:p>
          <a:p>
            <a:r>
              <a:rPr lang="en-US" dirty="0"/>
              <a:t>The environment used in our project is a Python-based data analysis and machine learning environment. It includes several popular libraries and tools that enable data processing, modelling, visualization, and web application development.</a:t>
            </a:r>
            <a:endParaRPr lang="en-IN" dirty="0"/>
          </a:p>
        </p:txBody>
      </p:sp>
    </p:spTree>
    <p:extLst>
      <p:ext uri="{BB962C8B-B14F-4D97-AF65-F5344CB8AC3E}">
        <p14:creationId xmlns:p14="http://schemas.microsoft.com/office/powerpoint/2010/main" val="5340201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5CC88F-CA13-89AA-C144-982D5BBCCA0F}"/>
              </a:ext>
            </a:extLst>
          </p:cNvPr>
          <p:cNvSpPr>
            <a:spLocks noGrp="1"/>
          </p:cNvSpPr>
          <p:nvPr>
            <p:ph type="title"/>
          </p:nvPr>
        </p:nvSpPr>
        <p:spPr/>
        <p:txBody>
          <a:bodyPr/>
          <a:lstStyle/>
          <a:p>
            <a:r>
              <a:rPr lang="en-IN" dirty="0"/>
              <a:t>Proposed model</a:t>
            </a:r>
          </a:p>
        </p:txBody>
      </p:sp>
      <p:sp>
        <p:nvSpPr>
          <p:cNvPr id="3" name="Content Placeholder 2">
            <a:extLst>
              <a:ext uri="{FF2B5EF4-FFF2-40B4-BE49-F238E27FC236}">
                <a16:creationId xmlns:a16="http://schemas.microsoft.com/office/drawing/2014/main" id="{AEEE1B05-9621-B270-62B3-AD2A509BD10B}"/>
              </a:ext>
            </a:extLst>
          </p:cNvPr>
          <p:cNvSpPr>
            <a:spLocks noGrp="1"/>
          </p:cNvSpPr>
          <p:nvPr>
            <p:ph idx="1"/>
          </p:nvPr>
        </p:nvSpPr>
        <p:spPr/>
        <p:txBody>
          <a:bodyPr/>
          <a:lstStyle/>
          <a:p>
            <a:r>
              <a:rPr lang="en-US" dirty="0"/>
              <a:t>RANDOM FOREST REGRESSOR: Random Forest Regression is a supervised learning algorithm that uses ensemble learning method for regression. Ensemble  a learning method is a technique that combines predictions from multiple machine learning algorithms to make a more accurate prediction than a single model. </a:t>
            </a:r>
            <a:endParaRPr lang="en-IN" dirty="0"/>
          </a:p>
        </p:txBody>
      </p:sp>
    </p:spTree>
    <p:extLst>
      <p:ext uri="{BB962C8B-B14F-4D97-AF65-F5344CB8AC3E}">
        <p14:creationId xmlns:p14="http://schemas.microsoft.com/office/powerpoint/2010/main" val="59248228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TM04033919[[fn=Circuit]]</Template>
  <TotalTime>130</TotalTime>
  <Words>2324</Words>
  <Application>Microsoft Office PowerPoint</Application>
  <PresentationFormat>Widescreen</PresentationFormat>
  <Paragraphs>73</Paragraphs>
  <Slides>31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31</vt:i4>
      </vt:variant>
    </vt:vector>
  </HeadingPairs>
  <TitlesOfParts>
    <vt:vector size="35" baseType="lpstr">
      <vt:lpstr>Arial</vt:lpstr>
      <vt:lpstr>Calibri</vt:lpstr>
      <vt:lpstr>Tw Cen MT</vt:lpstr>
      <vt:lpstr>Circuit</vt:lpstr>
      <vt:lpstr>BECM399J INDUSTRIAL INTERNSHIP</vt:lpstr>
      <vt:lpstr>INDUSTRY COMPLETE ADDRESS &amp; CONTACT PERSONS WITH PHONE NUMBERS</vt:lpstr>
      <vt:lpstr>INTERNSHIP COMPLETION Certificate</vt:lpstr>
      <vt:lpstr>AGENDA</vt:lpstr>
      <vt:lpstr>About the company</vt:lpstr>
      <vt:lpstr>PowerPoint Presentation</vt:lpstr>
      <vt:lpstr>PowerPoint Presentation</vt:lpstr>
      <vt:lpstr>Overview of the project</vt:lpstr>
      <vt:lpstr>Proposed model</vt:lpstr>
      <vt:lpstr>PowerPoint Presentation</vt:lpstr>
      <vt:lpstr>Model development</vt:lpstr>
      <vt:lpstr>PowerPoint Presentation</vt:lpstr>
      <vt:lpstr>PowerPoint Presentation</vt:lpstr>
      <vt:lpstr>Model Evaluation &amp; Implementation  </vt:lpstr>
      <vt:lpstr>PowerPoint Presentation</vt:lpstr>
      <vt:lpstr>PowerPoint Presentation</vt:lpstr>
      <vt:lpstr>PowerPoint Presentation</vt:lpstr>
      <vt:lpstr> </vt:lpstr>
      <vt:lpstr>PowerPoint Presentation</vt:lpstr>
      <vt:lpstr> </vt:lpstr>
      <vt:lpstr>PowerPoint Presentation</vt:lpstr>
      <vt:lpstr>PowerPoint Presentation</vt:lpstr>
      <vt:lpstr>Integration into flask</vt:lpstr>
      <vt:lpstr>PowerPoint Presentation</vt:lpstr>
      <vt:lpstr>PowerPoint Presentation</vt:lpstr>
      <vt:lpstr>PowerPoint Presentation</vt:lpstr>
      <vt:lpstr>Conclusion</vt:lpstr>
      <vt:lpstr>PowerPoint Presentation</vt:lpstr>
      <vt:lpstr>REFERENCES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BECM399J INDUSTRIAL INTERNSHIP</dc:title>
  <dc:creator>tatoluabhinav3@outlook.com</dc:creator>
  <cp:lastModifiedBy>tatoluabhinav3@outlook.com</cp:lastModifiedBy>
  <cp:revision>1</cp:revision>
  <dcterms:created xsi:type="dcterms:W3CDTF">2024-04-16T18:18:21Z</dcterms:created>
  <dcterms:modified xsi:type="dcterms:W3CDTF">2024-04-16T20:28:24Z</dcterms:modified>
</cp:coreProperties>
</file>