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E7F7CA-CB11-44BF-BD81-8F65B4AA7BA7}"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3479F-6CCB-40F1-AFC0-A9CA2D100FB5}" type="slidenum">
              <a:rPr lang="en-IN" smtClean="0"/>
              <a:t>‹#›</a:t>
            </a:fld>
            <a:endParaRPr lang="en-IN"/>
          </a:p>
        </p:txBody>
      </p:sp>
    </p:spTree>
    <p:extLst>
      <p:ext uri="{BB962C8B-B14F-4D97-AF65-F5344CB8AC3E}">
        <p14:creationId xmlns:p14="http://schemas.microsoft.com/office/powerpoint/2010/main" val="295021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7F7CA-CB11-44BF-BD81-8F65B4AA7BA7}"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3479F-6CCB-40F1-AFC0-A9CA2D100FB5}" type="slidenum">
              <a:rPr lang="en-IN" smtClean="0"/>
              <a:t>‹#›</a:t>
            </a:fld>
            <a:endParaRPr lang="en-IN"/>
          </a:p>
        </p:txBody>
      </p:sp>
    </p:spTree>
    <p:extLst>
      <p:ext uri="{BB962C8B-B14F-4D97-AF65-F5344CB8AC3E}">
        <p14:creationId xmlns:p14="http://schemas.microsoft.com/office/powerpoint/2010/main" val="94117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7F7CA-CB11-44BF-BD81-8F65B4AA7BA7}"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3479F-6CCB-40F1-AFC0-A9CA2D100F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1059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7F7CA-CB11-44BF-BD81-8F65B4AA7BA7}"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3479F-6CCB-40F1-AFC0-A9CA2D100FB5}" type="slidenum">
              <a:rPr lang="en-IN" smtClean="0"/>
              <a:t>‹#›</a:t>
            </a:fld>
            <a:endParaRPr lang="en-IN"/>
          </a:p>
        </p:txBody>
      </p:sp>
    </p:spTree>
    <p:extLst>
      <p:ext uri="{BB962C8B-B14F-4D97-AF65-F5344CB8AC3E}">
        <p14:creationId xmlns:p14="http://schemas.microsoft.com/office/powerpoint/2010/main" val="2311069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7F7CA-CB11-44BF-BD81-8F65B4AA7BA7}"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3479F-6CCB-40F1-AFC0-A9CA2D100F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401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7F7CA-CB11-44BF-BD81-8F65B4AA7BA7}"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3479F-6CCB-40F1-AFC0-A9CA2D100FB5}" type="slidenum">
              <a:rPr lang="en-IN" smtClean="0"/>
              <a:t>‹#›</a:t>
            </a:fld>
            <a:endParaRPr lang="en-IN"/>
          </a:p>
        </p:txBody>
      </p:sp>
    </p:spTree>
    <p:extLst>
      <p:ext uri="{BB962C8B-B14F-4D97-AF65-F5344CB8AC3E}">
        <p14:creationId xmlns:p14="http://schemas.microsoft.com/office/powerpoint/2010/main" val="2468966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7F7CA-CB11-44BF-BD81-8F65B4AA7BA7}"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3479F-6CCB-40F1-AFC0-A9CA2D100FB5}" type="slidenum">
              <a:rPr lang="en-IN" smtClean="0"/>
              <a:t>‹#›</a:t>
            </a:fld>
            <a:endParaRPr lang="en-IN"/>
          </a:p>
        </p:txBody>
      </p:sp>
    </p:spTree>
    <p:extLst>
      <p:ext uri="{BB962C8B-B14F-4D97-AF65-F5344CB8AC3E}">
        <p14:creationId xmlns:p14="http://schemas.microsoft.com/office/powerpoint/2010/main" val="3595258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7F7CA-CB11-44BF-BD81-8F65B4AA7BA7}"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3479F-6CCB-40F1-AFC0-A9CA2D100FB5}" type="slidenum">
              <a:rPr lang="en-IN" smtClean="0"/>
              <a:t>‹#›</a:t>
            </a:fld>
            <a:endParaRPr lang="en-IN"/>
          </a:p>
        </p:txBody>
      </p:sp>
    </p:spTree>
    <p:extLst>
      <p:ext uri="{BB962C8B-B14F-4D97-AF65-F5344CB8AC3E}">
        <p14:creationId xmlns:p14="http://schemas.microsoft.com/office/powerpoint/2010/main" val="420243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7F7CA-CB11-44BF-BD81-8F65B4AA7BA7}"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3479F-6CCB-40F1-AFC0-A9CA2D100FB5}" type="slidenum">
              <a:rPr lang="en-IN" smtClean="0"/>
              <a:t>‹#›</a:t>
            </a:fld>
            <a:endParaRPr lang="en-IN"/>
          </a:p>
        </p:txBody>
      </p:sp>
    </p:spTree>
    <p:extLst>
      <p:ext uri="{BB962C8B-B14F-4D97-AF65-F5344CB8AC3E}">
        <p14:creationId xmlns:p14="http://schemas.microsoft.com/office/powerpoint/2010/main" val="1981468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7F7CA-CB11-44BF-BD81-8F65B4AA7BA7}"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3479F-6CCB-40F1-AFC0-A9CA2D100FB5}" type="slidenum">
              <a:rPr lang="en-IN" smtClean="0"/>
              <a:t>‹#›</a:t>
            </a:fld>
            <a:endParaRPr lang="en-IN"/>
          </a:p>
        </p:txBody>
      </p:sp>
    </p:spTree>
    <p:extLst>
      <p:ext uri="{BB962C8B-B14F-4D97-AF65-F5344CB8AC3E}">
        <p14:creationId xmlns:p14="http://schemas.microsoft.com/office/powerpoint/2010/main" val="334469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E7F7CA-CB11-44BF-BD81-8F65B4AA7BA7}"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3479F-6CCB-40F1-AFC0-A9CA2D100FB5}" type="slidenum">
              <a:rPr lang="en-IN" smtClean="0"/>
              <a:t>‹#›</a:t>
            </a:fld>
            <a:endParaRPr lang="en-IN"/>
          </a:p>
        </p:txBody>
      </p:sp>
    </p:spTree>
    <p:extLst>
      <p:ext uri="{BB962C8B-B14F-4D97-AF65-F5344CB8AC3E}">
        <p14:creationId xmlns:p14="http://schemas.microsoft.com/office/powerpoint/2010/main" val="88315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E7F7CA-CB11-44BF-BD81-8F65B4AA7BA7}" type="datetimeFigureOut">
              <a:rPr lang="en-IN" smtClean="0"/>
              <a:t>20-05-2020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93479F-6CCB-40F1-AFC0-A9CA2D100FB5}" type="slidenum">
              <a:rPr lang="en-IN" smtClean="0"/>
              <a:t>‹#›</a:t>
            </a:fld>
            <a:endParaRPr lang="en-IN"/>
          </a:p>
        </p:txBody>
      </p:sp>
    </p:spTree>
    <p:extLst>
      <p:ext uri="{BB962C8B-B14F-4D97-AF65-F5344CB8AC3E}">
        <p14:creationId xmlns:p14="http://schemas.microsoft.com/office/powerpoint/2010/main" val="90290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E7F7CA-CB11-44BF-BD81-8F65B4AA7BA7}" type="datetimeFigureOut">
              <a:rPr lang="en-IN" smtClean="0"/>
              <a:t>20-05-2020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93479F-6CCB-40F1-AFC0-A9CA2D100FB5}" type="slidenum">
              <a:rPr lang="en-IN" smtClean="0"/>
              <a:t>‹#›</a:t>
            </a:fld>
            <a:endParaRPr lang="en-IN"/>
          </a:p>
        </p:txBody>
      </p:sp>
    </p:spTree>
    <p:extLst>
      <p:ext uri="{BB962C8B-B14F-4D97-AF65-F5344CB8AC3E}">
        <p14:creationId xmlns:p14="http://schemas.microsoft.com/office/powerpoint/2010/main" val="46562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7F7CA-CB11-44BF-BD81-8F65B4AA7BA7}" type="datetimeFigureOut">
              <a:rPr lang="en-IN" smtClean="0"/>
              <a:t>20-05-2020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93479F-6CCB-40F1-AFC0-A9CA2D100FB5}" type="slidenum">
              <a:rPr lang="en-IN" smtClean="0"/>
              <a:t>‹#›</a:t>
            </a:fld>
            <a:endParaRPr lang="en-IN"/>
          </a:p>
        </p:txBody>
      </p:sp>
    </p:spTree>
    <p:extLst>
      <p:ext uri="{BB962C8B-B14F-4D97-AF65-F5344CB8AC3E}">
        <p14:creationId xmlns:p14="http://schemas.microsoft.com/office/powerpoint/2010/main" val="173407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E7F7CA-CB11-44BF-BD81-8F65B4AA7BA7}"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3479F-6CCB-40F1-AFC0-A9CA2D100FB5}" type="slidenum">
              <a:rPr lang="en-IN" smtClean="0"/>
              <a:t>‹#›</a:t>
            </a:fld>
            <a:endParaRPr lang="en-IN"/>
          </a:p>
        </p:txBody>
      </p:sp>
    </p:spTree>
    <p:extLst>
      <p:ext uri="{BB962C8B-B14F-4D97-AF65-F5344CB8AC3E}">
        <p14:creationId xmlns:p14="http://schemas.microsoft.com/office/powerpoint/2010/main" val="1569095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3479F-6CCB-40F1-AFC0-A9CA2D100FB5}" type="slidenum">
              <a:rPr lang="en-IN" smtClean="0"/>
              <a:t>‹#›</a:t>
            </a:fld>
            <a:endParaRPr lang="en-IN"/>
          </a:p>
        </p:txBody>
      </p:sp>
      <p:sp>
        <p:nvSpPr>
          <p:cNvPr id="5" name="Date Placeholder 4"/>
          <p:cNvSpPr>
            <a:spLocks noGrp="1"/>
          </p:cNvSpPr>
          <p:nvPr>
            <p:ph type="dt" sz="half" idx="10"/>
          </p:nvPr>
        </p:nvSpPr>
        <p:spPr/>
        <p:txBody>
          <a:bodyPr/>
          <a:lstStyle/>
          <a:p>
            <a:fld id="{B4E7F7CA-CB11-44BF-BD81-8F65B4AA7BA7}" type="datetimeFigureOut">
              <a:rPr lang="en-IN" smtClean="0"/>
              <a:t>20-05-2020</a:t>
            </a:fld>
            <a:endParaRPr lang="en-IN"/>
          </a:p>
        </p:txBody>
      </p:sp>
    </p:spTree>
    <p:extLst>
      <p:ext uri="{BB962C8B-B14F-4D97-AF65-F5344CB8AC3E}">
        <p14:creationId xmlns:p14="http://schemas.microsoft.com/office/powerpoint/2010/main" val="237475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E7F7CA-CB11-44BF-BD81-8F65B4AA7BA7}" type="datetimeFigureOut">
              <a:rPr lang="en-IN" smtClean="0"/>
              <a:t>20-05-2020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93479F-6CCB-40F1-AFC0-A9CA2D100FB5}" type="slidenum">
              <a:rPr lang="en-IN" smtClean="0"/>
              <a:t>‹#›</a:t>
            </a:fld>
            <a:endParaRPr lang="en-IN"/>
          </a:p>
        </p:txBody>
      </p:sp>
    </p:spTree>
    <p:extLst>
      <p:ext uri="{BB962C8B-B14F-4D97-AF65-F5344CB8AC3E}">
        <p14:creationId xmlns:p14="http://schemas.microsoft.com/office/powerpoint/2010/main" val="14637340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EBC8-7277-49FA-83C0-6AF05C083468}"/>
              </a:ext>
            </a:extLst>
          </p:cNvPr>
          <p:cNvSpPr>
            <a:spLocks noGrp="1"/>
          </p:cNvSpPr>
          <p:nvPr>
            <p:ph type="ctrTitle"/>
          </p:nvPr>
        </p:nvSpPr>
        <p:spPr>
          <a:xfrm>
            <a:off x="1654743" y="1242875"/>
            <a:ext cx="7106778" cy="2105831"/>
          </a:xfrm>
        </p:spPr>
        <p:txBody>
          <a:bodyPr/>
          <a:lstStyle/>
          <a:p>
            <a:pPr algn="ctr"/>
            <a:r>
              <a:rPr lang="en-US" sz="6000" dirty="0">
                <a:latin typeface="Nueva Std Cond" panose="020B0506070504020203" pitchFamily="34" charset="0"/>
              </a:rPr>
              <a:t>Coursera Capstone Project </a:t>
            </a:r>
            <a:br>
              <a:rPr lang="en-US" sz="6000" dirty="0">
                <a:latin typeface="Nueva Std Cond" panose="020B0506070504020203" pitchFamily="34" charset="0"/>
              </a:rPr>
            </a:br>
            <a:r>
              <a:rPr lang="en-US" sz="6000" dirty="0">
                <a:latin typeface="Nueva Std Cond" panose="020B0506070504020203" pitchFamily="34" charset="0"/>
              </a:rPr>
              <a:t> Battle of the </a:t>
            </a:r>
            <a:r>
              <a:rPr lang="en-US" sz="6000" dirty="0" err="1">
                <a:latin typeface="Nueva Std Cond" panose="020B0506070504020203" pitchFamily="34" charset="0"/>
              </a:rPr>
              <a:t>Neighbourhoods</a:t>
            </a:r>
            <a:endParaRPr lang="en-IN" sz="6000" dirty="0">
              <a:latin typeface="Nueva Std Cond" panose="020B0506070504020203" pitchFamily="34" charset="0"/>
            </a:endParaRPr>
          </a:p>
        </p:txBody>
      </p:sp>
      <p:sp>
        <p:nvSpPr>
          <p:cNvPr id="3" name="Subtitle 2">
            <a:extLst>
              <a:ext uri="{FF2B5EF4-FFF2-40B4-BE49-F238E27FC236}">
                <a16:creationId xmlns:a16="http://schemas.microsoft.com/office/drawing/2014/main" id="{1C0680D2-1F18-4529-9F5D-EDD44DE5ABE5}"/>
              </a:ext>
            </a:extLst>
          </p:cNvPr>
          <p:cNvSpPr>
            <a:spLocks noGrp="1"/>
          </p:cNvSpPr>
          <p:nvPr>
            <p:ph type="subTitle" idx="1"/>
          </p:nvPr>
        </p:nvSpPr>
        <p:spPr>
          <a:xfrm>
            <a:off x="3894338" y="3509294"/>
            <a:ext cx="2627588" cy="1096899"/>
          </a:xfrm>
        </p:spPr>
        <p:txBody>
          <a:bodyPr>
            <a:normAutofit/>
          </a:bodyPr>
          <a:lstStyle/>
          <a:p>
            <a:r>
              <a:rPr lang="en-IN" sz="4800" dirty="0">
                <a:latin typeface="Nueva Std Cond" panose="020B0506070504020203" pitchFamily="34" charset="0"/>
              </a:rPr>
              <a:t>Sree Akshaya</a:t>
            </a:r>
          </a:p>
        </p:txBody>
      </p:sp>
    </p:spTree>
    <p:extLst>
      <p:ext uri="{BB962C8B-B14F-4D97-AF65-F5344CB8AC3E}">
        <p14:creationId xmlns:p14="http://schemas.microsoft.com/office/powerpoint/2010/main" val="390422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DC64-D0B2-4F8C-A21A-94CA11A2B981}"/>
              </a:ext>
            </a:extLst>
          </p:cNvPr>
          <p:cNvSpPr>
            <a:spLocks noGrp="1"/>
          </p:cNvSpPr>
          <p:nvPr>
            <p:ph type="ctrTitle"/>
          </p:nvPr>
        </p:nvSpPr>
        <p:spPr>
          <a:xfrm>
            <a:off x="4016077" y="1242881"/>
            <a:ext cx="2748915" cy="934774"/>
          </a:xfrm>
        </p:spPr>
        <p:txBody>
          <a:bodyPr/>
          <a:lstStyle/>
          <a:p>
            <a:r>
              <a:rPr lang="en-IN" sz="6000" dirty="0">
                <a:latin typeface="Nueva Std Cond" panose="020B0506070504020203" pitchFamily="34" charset="0"/>
              </a:rPr>
              <a:t>Conclusion</a:t>
            </a:r>
          </a:p>
        </p:txBody>
      </p:sp>
      <p:sp>
        <p:nvSpPr>
          <p:cNvPr id="3" name="Subtitle 2">
            <a:extLst>
              <a:ext uri="{FF2B5EF4-FFF2-40B4-BE49-F238E27FC236}">
                <a16:creationId xmlns:a16="http://schemas.microsoft.com/office/drawing/2014/main" id="{BE15F671-5BBC-4D87-9256-3A7A889785B2}"/>
              </a:ext>
            </a:extLst>
          </p:cNvPr>
          <p:cNvSpPr>
            <a:spLocks noGrp="1"/>
          </p:cNvSpPr>
          <p:nvPr>
            <p:ph type="subTitle" idx="1"/>
          </p:nvPr>
        </p:nvSpPr>
        <p:spPr>
          <a:xfrm>
            <a:off x="2022730" y="2692549"/>
            <a:ext cx="8146539" cy="1870573"/>
          </a:xfrm>
        </p:spPr>
        <p:txBody>
          <a:bodyPr>
            <a:noAutofit/>
          </a:bodyPr>
          <a:lstStyle/>
          <a:p>
            <a:pPr algn="l"/>
            <a:r>
              <a:rPr lang="en-US" sz="2000" dirty="0">
                <a:solidFill>
                  <a:schemeClr val="tx1"/>
                </a:solidFill>
                <a:latin typeface="Constantia" panose="02030602050306030303" pitchFamily="18" charset="0"/>
              </a:rPr>
              <a:t>We have found that for a client who wants to open a food related business in Chennai, it is recommended to open it in one of the neighborhoods in cluster 3, and specifically one of the 5 above mentioned neighborhoods, for a </a:t>
            </a:r>
            <a:r>
              <a:rPr lang="en-IN" sz="2000" dirty="0">
                <a:solidFill>
                  <a:schemeClr val="tx1"/>
                </a:solidFill>
                <a:latin typeface="Constantia" panose="02030602050306030303" pitchFamily="18" charset="0"/>
              </a:rPr>
              <a:t>profitable business venture.</a:t>
            </a:r>
          </a:p>
        </p:txBody>
      </p:sp>
    </p:spTree>
    <p:extLst>
      <p:ext uri="{BB962C8B-B14F-4D97-AF65-F5344CB8AC3E}">
        <p14:creationId xmlns:p14="http://schemas.microsoft.com/office/powerpoint/2010/main" val="102841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9787-B1F8-4F54-868C-D592BF8B1F6F}"/>
              </a:ext>
            </a:extLst>
          </p:cNvPr>
          <p:cNvSpPr>
            <a:spLocks noGrp="1"/>
          </p:cNvSpPr>
          <p:nvPr>
            <p:ph type="title"/>
          </p:nvPr>
        </p:nvSpPr>
        <p:spPr/>
        <p:txBody>
          <a:bodyPr>
            <a:normAutofit/>
          </a:bodyPr>
          <a:lstStyle/>
          <a:p>
            <a:pPr algn="ctr"/>
            <a:r>
              <a:rPr lang="en-IN" sz="6000" dirty="0">
                <a:latin typeface="Nueva Std Cond" panose="020B0506070504020203" pitchFamily="34" charset="0"/>
              </a:rPr>
              <a:t>Introduction</a:t>
            </a:r>
          </a:p>
        </p:txBody>
      </p:sp>
      <p:sp>
        <p:nvSpPr>
          <p:cNvPr id="3" name="Content Placeholder 2">
            <a:extLst>
              <a:ext uri="{FF2B5EF4-FFF2-40B4-BE49-F238E27FC236}">
                <a16:creationId xmlns:a16="http://schemas.microsoft.com/office/drawing/2014/main" id="{51697737-578F-4BE5-8B06-605B7E189F8B}"/>
              </a:ext>
            </a:extLst>
          </p:cNvPr>
          <p:cNvSpPr>
            <a:spLocks noGrp="1"/>
          </p:cNvSpPr>
          <p:nvPr>
            <p:ph idx="1"/>
          </p:nvPr>
        </p:nvSpPr>
        <p:spPr/>
        <p:txBody>
          <a:bodyPr>
            <a:noAutofit/>
          </a:bodyPr>
          <a:lstStyle/>
          <a:p>
            <a:pPr marL="0" indent="0">
              <a:buNone/>
            </a:pPr>
            <a:r>
              <a:rPr lang="en-US" sz="2400" spc="10" dirty="0">
                <a:latin typeface="Constantia" panose="02030602050306030303" pitchFamily="18" charset="0"/>
              </a:rPr>
              <a:t>Chennai is one of the largest and busiest cities in India making it a great place to set up a business. It has a population of around 70 lakhs over an area of 400 km sq. The issue is, a city as large as itself with thousands of businesses, could be over saturated. Not every </a:t>
            </a:r>
            <a:r>
              <a:rPr lang="en-US" sz="2400" spc="10" dirty="0" err="1">
                <a:latin typeface="Constantia" panose="02030602050306030303" pitchFamily="18" charset="0"/>
              </a:rPr>
              <a:t>neighbourhood</a:t>
            </a:r>
            <a:r>
              <a:rPr lang="en-US" sz="2400" spc="10" dirty="0">
                <a:latin typeface="Constantia" panose="02030602050306030303" pitchFamily="18" charset="0"/>
              </a:rPr>
              <a:t> might be ideal for all businesses. For example opening a clothing store in a </a:t>
            </a:r>
            <a:r>
              <a:rPr lang="en-US" sz="2400" spc="10" dirty="0" err="1">
                <a:latin typeface="Constantia" panose="02030602050306030303" pitchFamily="18" charset="0"/>
              </a:rPr>
              <a:t>neighbourhood</a:t>
            </a:r>
            <a:r>
              <a:rPr lang="en-US" sz="2400" spc="10" dirty="0">
                <a:latin typeface="Constantia" panose="02030602050306030303" pitchFamily="18" charset="0"/>
              </a:rPr>
              <a:t> with many already existing prominent stores is not a good business decision. So, in this project, we seek to help clients with such motives to find out the most profitable </a:t>
            </a:r>
            <a:r>
              <a:rPr lang="en-US" sz="2400" spc="10" dirty="0" err="1">
                <a:latin typeface="Constantia" panose="02030602050306030303" pitchFamily="18" charset="0"/>
              </a:rPr>
              <a:t>neighbourhoods</a:t>
            </a:r>
            <a:r>
              <a:rPr lang="en-US" sz="2400" spc="10" dirty="0">
                <a:latin typeface="Constantia" panose="02030602050306030303" pitchFamily="18" charset="0"/>
              </a:rPr>
              <a:t> in Chennai to start up a food related business.</a:t>
            </a:r>
            <a:endParaRPr lang="en-IN" sz="2400" spc="10" dirty="0">
              <a:latin typeface="Constantia" panose="02030602050306030303" pitchFamily="18" charset="0"/>
            </a:endParaRPr>
          </a:p>
        </p:txBody>
      </p:sp>
    </p:spTree>
    <p:extLst>
      <p:ext uri="{BB962C8B-B14F-4D97-AF65-F5344CB8AC3E}">
        <p14:creationId xmlns:p14="http://schemas.microsoft.com/office/powerpoint/2010/main" val="256174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5ACF-D6E0-4798-9C80-86EE4F1E5D29}"/>
              </a:ext>
            </a:extLst>
          </p:cNvPr>
          <p:cNvSpPr>
            <a:spLocks noGrp="1"/>
          </p:cNvSpPr>
          <p:nvPr>
            <p:ph type="title"/>
          </p:nvPr>
        </p:nvSpPr>
        <p:spPr>
          <a:xfrm>
            <a:off x="791633" y="167634"/>
            <a:ext cx="8596668" cy="1320800"/>
          </a:xfrm>
        </p:spPr>
        <p:txBody>
          <a:bodyPr>
            <a:normAutofit/>
          </a:bodyPr>
          <a:lstStyle/>
          <a:p>
            <a:pPr algn="ctr"/>
            <a:r>
              <a:rPr lang="en-IN" sz="6000" dirty="0">
                <a:latin typeface="Nueva Std Cond" panose="020B0506070504020203" pitchFamily="34" charset="0"/>
              </a:rPr>
              <a:t>Data</a:t>
            </a:r>
          </a:p>
        </p:txBody>
      </p:sp>
      <p:pic>
        <p:nvPicPr>
          <p:cNvPr id="15" name="Content Placeholder 14">
            <a:extLst>
              <a:ext uri="{FF2B5EF4-FFF2-40B4-BE49-F238E27FC236}">
                <a16:creationId xmlns:a16="http://schemas.microsoft.com/office/drawing/2014/main" id="{E6F2B78F-E9E6-48B0-AE61-19E2A1B2043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54931" y="2532408"/>
            <a:ext cx="3380766" cy="3647327"/>
          </a:xfrm>
        </p:spPr>
      </p:pic>
      <p:sp>
        <p:nvSpPr>
          <p:cNvPr id="7" name="TextBox 6">
            <a:extLst>
              <a:ext uri="{FF2B5EF4-FFF2-40B4-BE49-F238E27FC236}">
                <a16:creationId xmlns:a16="http://schemas.microsoft.com/office/drawing/2014/main" id="{069D2771-1968-46D3-84AC-4A9D1BD94FC2}"/>
              </a:ext>
            </a:extLst>
          </p:cNvPr>
          <p:cNvSpPr txBox="1"/>
          <p:nvPr/>
        </p:nvSpPr>
        <p:spPr>
          <a:xfrm>
            <a:off x="568171" y="1269935"/>
            <a:ext cx="10760030" cy="1200329"/>
          </a:xfrm>
          <a:prstGeom prst="rect">
            <a:avLst/>
          </a:prstGeom>
          <a:noFill/>
        </p:spPr>
        <p:txBody>
          <a:bodyPr wrap="square" rtlCol="0">
            <a:spAutoFit/>
          </a:bodyPr>
          <a:lstStyle/>
          <a:p>
            <a:r>
              <a:rPr lang="en-US" sz="2400" dirty="0">
                <a:latin typeface="Constantia" panose="02030602050306030303" pitchFamily="18" charset="0"/>
              </a:rPr>
              <a:t>The data required for this project is the list of all </a:t>
            </a:r>
            <a:r>
              <a:rPr lang="en-US" sz="2400" dirty="0" err="1">
                <a:latin typeface="Constantia" panose="02030602050306030303" pitchFamily="18" charset="0"/>
              </a:rPr>
              <a:t>neighbourhoods</a:t>
            </a:r>
            <a:r>
              <a:rPr lang="en-US" sz="2400" dirty="0">
                <a:latin typeface="Constantia" panose="02030602050306030303" pitchFamily="18" charset="0"/>
              </a:rPr>
              <a:t> in </a:t>
            </a:r>
          </a:p>
          <a:p>
            <a:r>
              <a:rPr lang="en-US" sz="2400" dirty="0">
                <a:latin typeface="Constantia" panose="02030602050306030303" pitchFamily="18" charset="0"/>
              </a:rPr>
              <a:t>Chennai, which was taken from Chennai's </a:t>
            </a:r>
            <a:r>
              <a:rPr lang="en-US" sz="2400" dirty="0" err="1">
                <a:latin typeface="Constantia" panose="02030602050306030303" pitchFamily="18" charset="0"/>
              </a:rPr>
              <a:t>wikipedia</a:t>
            </a:r>
            <a:r>
              <a:rPr lang="en-US" sz="2400" dirty="0">
                <a:latin typeface="Constantia" panose="02030602050306030303" pitchFamily="18" charset="0"/>
              </a:rPr>
              <a:t> page by web </a:t>
            </a:r>
          </a:p>
          <a:p>
            <a:r>
              <a:rPr lang="en-US" sz="2400" dirty="0">
                <a:latin typeface="Constantia" panose="02030602050306030303" pitchFamily="18" charset="0"/>
              </a:rPr>
              <a:t>scraping using the </a:t>
            </a:r>
            <a:r>
              <a:rPr lang="en-IN" sz="2400" dirty="0">
                <a:latin typeface="Constantia" panose="02030602050306030303" pitchFamily="18" charset="0"/>
              </a:rPr>
              <a:t>Python library </a:t>
            </a:r>
            <a:r>
              <a:rPr lang="en-IN" sz="2400" dirty="0" err="1">
                <a:latin typeface="Constantia" panose="02030602050306030303" pitchFamily="18" charset="0"/>
              </a:rPr>
              <a:t>BeautifulSoup</a:t>
            </a:r>
            <a:r>
              <a:rPr lang="en-IN" sz="2400" dirty="0">
                <a:latin typeface="Constantia" panose="02030602050306030303" pitchFamily="18" charset="0"/>
              </a:rPr>
              <a:t>.</a:t>
            </a:r>
          </a:p>
        </p:txBody>
      </p:sp>
    </p:spTree>
    <p:extLst>
      <p:ext uri="{BB962C8B-B14F-4D97-AF65-F5344CB8AC3E}">
        <p14:creationId xmlns:p14="http://schemas.microsoft.com/office/powerpoint/2010/main" val="193152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94E17F2-1C43-40D8-AB81-6A6AE65690D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17061" y="2885244"/>
            <a:ext cx="2978939" cy="2837950"/>
          </a:xfrm>
        </p:spPr>
      </p:pic>
      <p:sp>
        <p:nvSpPr>
          <p:cNvPr id="6" name="TextBox 5">
            <a:extLst>
              <a:ext uri="{FF2B5EF4-FFF2-40B4-BE49-F238E27FC236}">
                <a16:creationId xmlns:a16="http://schemas.microsoft.com/office/drawing/2014/main" id="{33DA13D6-6831-452C-9748-0B1E99F07BEC}"/>
              </a:ext>
            </a:extLst>
          </p:cNvPr>
          <p:cNvSpPr txBox="1"/>
          <p:nvPr/>
        </p:nvSpPr>
        <p:spPr>
          <a:xfrm>
            <a:off x="577049" y="903987"/>
            <a:ext cx="8495930" cy="1200329"/>
          </a:xfrm>
          <a:prstGeom prst="rect">
            <a:avLst/>
          </a:prstGeom>
          <a:noFill/>
        </p:spPr>
        <p:txBody>
          <a:bodyPr wrap="square" rtlCol="0">
            <a:spAutoFit/>
          </a:bodyPr>
          <a:lstStyle/>
          <a:p>
            <a:r>
              <a:rPr lang="en-US" sz="2400" dirty="0">
                <a:latin typeface="Constantia" panose="02030602050306030303" pitchFamily="18" charset="0"/>
              </a:rPr>
              <a:t>We also require the geocoding details of each </a:t>
            </a:r>
            <a:r>
              <a:rPr lang="en-US" sz="2400" dirty="0" err="1">
                <a:latin typeface="Constantia" panose="02030602050306030303" pitchFamily="18" charset="0"/>
              </a:rPr>
              <a:t>neighbourhood</a:t>
            </a:r>
            <a:r>
              <a:rPr lang="en-US" sz="2400" dirty="0">
                <a:latin typeface="Constantia" panose="02030602050306030303" pitchFamily="18" charset="0"/>
              </a:rPr>
              <a:t>, that is, their latitude and longitude values which were taken from Bing's Geocoder API </a:t>
            </a:r>
            <a:r>
              <a:rPr lang="en-IN" sz="2400" dirty="0">
                <a:latin typeface="Constantia" panose="02030602050306030303" pitchFamily="18" charset="0"/>
              </a:rPr>
              <a:t>using a basic account.</a:t>
            </a:r>
          </a:p>
        </p:txBody>
      </p:sp>
    </p:spTree>
    <p:extLst>
      <p:ext uri="{BB962C8B-B14F-4D97-AF65-F5344CB8AC3E}">
        <p14:creationId xmlns:p14="http://schemas.microsoft.com/office/powerpoint/2010/main" val="426528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7984-C436-43F7-8A38-B5F4AC982BD5}"/>
              </a:ext>
            </a:extLst>
          </p:cNvPr>
          <p:cNvSpPr>
            <a:spLocks noGrp="1"/>
          </p:cNvSpPr>
          <p:nvPr>
            <p:ph type="title"/>
          </p:nvPr>
        </p:nvSpPr>
        <p:spPr/>
        <p:txBody>
          <a:bodyPr>
            <a:normAutofit/>
          </a:bodyPr>
          <a:lstStyle/>
          <a:p>
            <a:r>
              <a:rPr lang="en-US" sz="1800" dirty="0">
                <a:solidFill>
                  <a:schemeClr val="tx1"/>
                </a:solidFill>
                <a:latin typeface="Constantia" panose="02030602050306030303" pitchFamily="18" charset="0"/>
              </a:rPr>
              <a:t>Now, to gather the venues in each </a:t>
            </a:r>
            <a:r>
              <a:rPr lang="en-US" sz="1800" dirty="0" err="1">
                <a:solidFill>
                  <a:schemeClr val="tx1"/>
                </a:solidFill>
                <a:latin typeface="Constantia" panose="02030602050306030303" pitchFamily="18" charset="0"/>
              </a:rPr>
              <a:t>neighbourhood</a:t>
            </a:r>
            <a:r>
              <a:rPr lang="en-US" sz="1800" dirty="0">
                <a:solidFill>
                  <a:schemeClr val="tx1"/>
                </a:solidFill>
                <a:latin typeface="Constantia" panose="02030602050306030303" pitchFamily="18" charset="0"/>
              </a:rPr>
              <a:t> to reach a decision</a:t>
            </a:r>
            <a:br>
              <a:rPr lang="en-US" sz="1800" dirty="0">
                <a:solidFill>
                  <a:schemeClr val="tx1"/>
                </a:solidFill>
                <a:latin typeface="Constantia" panose="02030602050306030303" pitchFamily="18" charset="0"/>
              </a:rPr>
            </a:br>
            <a:r>
              <a:rPr lang="en-US" sz="1800" dirty="0">
                <a:solidFill>
                  <a:schemeClr val="tx1"/>
                </a:solidFill>
                <a:latin typeface="Constantia" panose="02030602050306030303" pitchFamily="18" charset="0"/>
              </a:rPr>
              <a:t>based on them, we used the Foursquare API. From this, we were able to</a:t>
            </a:r>
            <a:br>
              <a:rPr lang="en-US" sz="1800" dirty="0">
                <a:solidFill>
                  <a:schemeClr val="tx1"/>
                </a:solidFill>
                <a:latin typeface="Constantia" panose="02030602050306030303" pitchFamily="18" charset="0"/>
              </a:rPr>
            </a:br>
            <a:r>
              <a:rPr lang="en-US" sz="1800" dirty="0">
                <a:solidFill>
                  <a:schemeClr val="tx1"/>
                </a:solidFill>
                <a:latin typeface="Constantia" panose="02030602050306030303" pitchFamily="18" charset="0"/>
              </a:rPr>
              <a:t>gather a list of businesses in each </a:t>
            </a:r>
            <a:r>
              <a:rPr lang="en-US" sz="1800" dirty="0" err="1">
                <a:solidFill>
                  <a:schemeClr val="tx1"/>
                </a:solidFill>
                <a:latin typeface="Constantia" panose="02030602050306030303" pitchFamily="18" charset="0"/>
              </a:rPr>
              <a:t>neighbourhood</a:t>
            </a:r>
            <a:r>
              <a:rPr lang="en-US" sz="1800" dirty="0">
                <a:solidFill>
                  <a:schemeClr val="tx1"/>
                </a:solidFill>
                <a:latin typeface="Constantia" panose="02030602050306030303" pitchFamily="18" charset="0"/>
              </a:rPr>
              <a:t>.</a:t>
            </a:r>
            <a:endParaRPr lang="en-IN" sz="1800" dirty="0">
              <a:solidFill>
                <a:schemeClr val="tx1"/>
              </a:solidFill>
              <a:latin typeface="Constantia" panose="02030602050306030303" pitchFamily="18" charset="0"/>
            </a:endParaRPr>
          </a:p>
        </p:txBody>
      </p:sp>
      <p:pic>
        <p:nvPicPr>
          <p:cNvPr id="9" name="Picture 8">
            <a:extLst>
              <a:ext uri="{FF2B5EF4-FFF2-40B4-BE49-F238E27FC236}">
                <a16:creationId xmlns:a16="http://schemas.microsoft.com/office/drawing/2014/main" id="{AB3B8069-C989-4DA1-8EA4-662339914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695" y="2188627"/>
            <a:ext cx="6499491" cy="2480746"/>
          </a:xfrm>
          <a:prstGeom prst="rect">
            <a:avLst/>
          </a:prstGeom>
        </p:spPr>
      </p:pic>
    </p:spTree>
    <p:extLst>
      <p:ext uri="{BB962C8B-B14F-4D97-AF65-F5344CB8AC3E}">
        <p14:creationId xmlns:p14="http://schemas.microsoft.com/office/powerpoint/2010/main" val="76271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31A4-B799-40EB-9102-E1E3A966E44F}"/>
              </a:ext>
            </a:extLst>
          </p:cNvPr>
          <p:cNvSpPr>
            <a:spLocks noGrp="1"/>
          </p:cNvSpPr>
          <p:nvPr>
            <p:ph type="title"/>
          </p:nvPr>
        </p:nvSpPr>
        <p:spPr>
          <a:xfrm>
            <a:off x="542854" y="17755"/>
            <a:ext cx="8596668" cy="1320800"/>
          </a:xfrm>
        </p:spPr>
        <p:txBody>
          <a:bodyPr>
            <a:normAutofit/>
          </a:bodyPr>
          <a:lstStyle/>
          <a:p>
            <a:pPr algn="ctr"/>
            <a:r>
              <a:rPr lang="en-IN" sz="6000" dirty="0">
                <a:latin typeface="Nueva Std Cond" panose="020B0506070504020203" pitchFamily="34" charset="0"/>
              </a:rPr>
              <a:t>Methodology</a:t>
            </a:r>
          </a:p>
        </p:txBody>
      </p:sp>
      <p:sp>
        <p:nvSpPr>
          <p:cNvPr id="3" name="Content Placeholder 2">
            <a:extLst>
              <a:ext uri="{FF2B5EF4-FFF2-40B4-BE49-F238E27FC236}">
                <a16:creationId xmlns:a16="http://schemas.microsoft.com/office/drawing/2014/main" id="{F611BEEF-53FA-457D-A3E7-EA5A45368DCA}"/>
              </a:ext>
            </a:extLst>
          </p:cNvPr>
          <p:cNvSpPr>
            <a:spLocks noGrp="1"/>
          </p:cNvSpPr>
          <p:nvPr>
            <p:ph sz="half" idx="1"/>
          </p:nvPr>
        </p:nvSpPr>
        <p:spPr>
          <a:xfrm>
            <a:off x="408374" y="1168633"/>
            <a:ext cx="8865628" cy="1268411"/>
          </a:xfrm>
        </p:spPr>
        <p:txBody>
          <a:bodyPr>
            <a:normAutofit/>
          </a:bodyPr>
          <a:lstStyle/>
          <a:p>
            <a:pPr marL="0" indent="0">
              <a:buNone/>
            </a:pPr>
            <a:r>
              <a:rPr lang="en-US" sz="2400" dirty="0">
                <a:latin typeface="Constantia" panose="02030602050306030303" pitchFamily="18" charset="0"/>
              </a:rPr>
              <a:t>Folium was used to create an interactive map of Chennai with the </a:t>
            </a:r>
            <a:r>
              <a:rPr lang="en-US" sz="2400" dirty="0" err="1">
                <a:latin typeface="Constantia" panose="02030602050306030303" pitchFamily="18" charset="0"/>
              </a:rPr>
              <a:t>neighbourhoods</a:t>
            </a:r>
            <a:r>
              <a:rPr lang="en-US" sz="2400" dirty="0">
                <a:latin typeface="Constantia" panose="02030602050306030303" pitchFamily="18" charset="0"/>
              </a:rPr>
              <a:t> in question highlighted.</a:t>
            </a:r>
            <a:endParaRPr lang="en-IN" sz="2400" dirty="0">
              <a:latin typeface="Constantia" panose="02030602050306030303" pitchFamily="18" charset="0"/>
            </a:endParaRPr>
          </a:p>
        </p:txBody>
      </p:sp>
      <p:pic>
        <p:nvPicPr>
          <p:cNvPr id="10" name="Content Placeholder 9">
            <a:extLst>
              <a:ext uri="{FF2B5EF4-FFF2-40B4-BE49-F238E27FC236}">
                <a16:creationId xmlns:a16="http://schemas.microsoft.com/office/drawing/2014/main" id="{4E72B07C-F6EE-4C1B-917A-A9F054EB59F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18912" y="2071812"/>
            <a:ext cx="5060272" cy="4524297"/>
          </a:xfrm>
        </p:spPr>
      </p:pic>
    </p:spTree>
    <p:extLst>
      <p:ext uri="{BB962C8B-B14F-4D97-AF65-F5344CB8AC3E}">
        <p14:creationId xmlns:p14="http://schemas.microsoft.com/office/powerpoint/2010/main" val="3671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E62-9AC6-4BDA-9FC8-C6227CE9E46F}"/>
              </a:ext>
            </a:extLst>
          </p:cNvPr>
          <p:cNvSpPr>
            <a:spLocks noGrp="1"/>
          </p:cNvSpPr>
          <p:nvPr>
            <p:ph type="title"/>
          </p:nvPr>
        </p:nvSpPr>
        <p:spPr/>
        <p:txBody>
          <a:bodyPr>
            <a:normAutofit/>
          </a:bodyPr>
          <a:lstStyle/>
          <a:p>
            <a:r>
              <a:rPr lang="en-US" sz="2000" dirty="0">
                <a:solidFill>
                  <a:schemeClr val="tx1"/>
                </a:solidFill>
                <a:latin typeface="Constantia" panose="02030602050306030303" pitchFamily="18" charset="0"/>
              </a:rPr>
              <a:t>The Silhouette Score was used to determine how many clusters gave optimal results. Since 2 clusters are too less,</a:t>
            </a:r>
            <a:br>
              <a:rPr lang="en-US" sz="2000" dirty="0">
                <a:solidFill>
                  <a:schemeClr val="tx1"/>
                </a:solidFill>
                <a:latin typeface="Constantia" panose="02030602050306030303" pitchFamily="18" charset="0"/>
              </a:rPr>
            </a:br>
            <a:r>
              <a:rPr lang="en-US" sz="2000" dirty="0">
                <a:solidFill>
                  <a:schemeClr val="tx1"/>
                </a:solidFill>
                <a:latin typeface="Constantia" panose="02030602050306030303" pitchFamily="18" charset="0"/>
              </a:rPr>
              <a:t>8 clusters, with the next best score was chosen.</a:t>
            </a:r>
            <a:endParaRPr lang="en-IN" sz="2000" dirty="0">
              <a:solidFill>
                <a:schemeClr val="tx1"/>
              </a:solidFill>
              <a:latin typeface="Constantia" panose="02030602050306030303" pitchFamily="18" charset="0"/>
            </a:endParaRPr>
          </a:p>
        </p:txBody>
      </p:sp>
      <p:pic>
        <p:nvPicPr>
          <p:cNvPr id="17" name="Content Placeholder 16">
            <a:extLst>
              <a:ext uri="{FF2B5EF4-FFF2-40B4-BE49-F238E27FC236}">
                <a16:creationId xmlns:a16="http://schemas.microsoft.com/office/drawing/2014/main" id="{774D7227-710E-44A8-9091-0D574F813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721" y="2160588"/>
            <a:ext cx="7810596" cy="3881437"/>
          </a:xfrm>
        </p:spPr>
      </p:pic>
    </p:spTree>
    <p:extLst>
      <p:ext uri="{BB962C8B-B14F-4D97-AF65-F5344CB8AC3E}">
        <p14:creationId xmlns:p14="http://schemas.microsoft.com/office/powerpoint/2010/main" val="224123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A8EE-7FC9-4785-A608-1D54F3E40A06}"/>
              </a:ext>
            </a:extLst>
          </p:cNvPr>
          <p:cNvSpPr>
            <a:spLocks noGrp="1"/>
          </p:cNvSpPr>
          <p:nvPr>
            <p:ph type="title"/>
          </p:nvPr>
        </p:nvSpPr>
        <p:spPr/>
        <p:txBody>
          <a:bodyPr>
            <a:normAutofit/>
          </a:bodyPr>
          <a:lstStyle/>
          <a:p>
            <a:r>
              <a:rPr lang="en-US" sz="2000" dirty="0">
                <a:solidFill>
                  <a:schemeClr val="tx1"/>
                </a:solidFill>
                <a:latin typeface="Constantia" panose="02030602050306030303" pitchFamily="18" charset="0"/>
              </a:rPr>
              <a:t>K - Means Clustering Algorithm was used to get the optimal clusters.</a:t>
            </a:r>
            <a:br>
              <a:rPr lang="en-US" sz="2000" dirty="0">
                <a:solidFill>
                  <a:schemeClr val="tx1"/>
                </a:solidFill>
                <a:latin typeface="Constantia" panose="02030602050306030303" pitchFamily="18" charset="0"/>
              </a:rPr>
            </a:br>
            <a:r>
              <a:rPr lang="en-US" sz="2000" dirty="0">
                <a:solidFill>
                  <a:schemeClr val="tx1"/>
                </a:solidFill>
                <a:latin typeface="Constantia" panose="02030602050306030303" pitchFamily="18" charset="0"/>
              </a:rPr>
              <a:t>In the image we can see 8 different </a:t>
            </a:r>
            <a:r>
              <a:rPr lang="en-US" sz="2000" dirty="0" err="1">
                <a:solidFill>
                  <a:schemeClr val="tx1"/>
                </a:solidFill>
                <a:latin typeface="Constantia" panose="02030602050306030303" pitchFamily="18" charset="0"/>
              </a:rPr>
              <a:t>colours</a:t>
            </a:r>
            <a:r>
              <a:rPr lang="en-US" sz="2000" dirty="0">
                <a:solidFill>
                  <a:schemeClr val="tx1"/>
                </a:solidFill>
                <a:latin typeface="Constantia" panose="02030602050306030303" pitchFamily="18" charset="0"/>
              </a:rPr>
              <a:t> with each </a:t>
            </a:r>
            <a:r>
              <a:rPr lang="en-US" sz="2000" dirty="0" err="1">
                <a:solidFill>
                  <a:schemeClr val="tx1"/>
                </a:solidFill>
                <a:latin typeface="Constantia" panose="02030602050306030303" pitchFamily="18" charset="0"/>
              </a:rPr>
              <a:t>colour</a:t>
            </a:r>
            <a:r>
              <a:rPr lang="en-US" sz="2000" dirty="0">
                <a:solidFill>
                  <a:schemeClr val="tx1"/>
                </a:solidFill>
                <a:latin typeface="Constantia" panose="02030602050306030303" pitchFamily="18" charset="0"/>
              </a:rPr>
              <a:t> representing</a:t>
            </a:r>
            <a:br>
              <a:rPr lang="en-US" sz="2000" dirty="0">
                <a:solidFill>
                  <a:schemeClr val="tx1"/>
                </a:solidFill>
                <a:latin typeface="Constantia" panose="02030602050306030303" pitchFamily="18" charset="0"/>
              </a:rPr>
            </a:br>
            <a:r>
              <a:rPr lang="en-IN" sz="2000" dirty="0">
                <a:solidFill>
                  <a:schemeClr val="tx1"/>
                </a:solidFill>
                <a:latin typeface="Constantia" panose="02030602050306030303" pitchFamily="18" charset="0"/>
              </a:rPr>
              <a:t>a different cluster.</a:t>
            </a:r>
          </a:p>
        </p:txBody>
      </p:sp>
      <p:pic>
        <p:nvPicPr>
          <p:cNvPr id="9" name="Content Placeholder 8">
            <a:extLst>
              <a:ext uri="{FF2B5EF4-FFF2-40B4-BE49-F238E27FC236}">
                <a16:creationId xmlns:a16="http://schemas.microsoft.com/office/drawing/2014/main" id="{918C7158-A572-4C4F-A2F0-CC4EE6A39D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4311" y="1711877"/>
            <a:ext cx="5140171" cy="5146123"/>
          </a:xfrm>
        </p:spPr>
      </p:pic>
    </p:spTree>
    <p:extLst>
      <p:ext uri="{BB962C8B-B14F-4D97-AF65-F5344CB8AC3E}">
        <p14:creationId xmlns:p14="http://schemas.microsoft.com/office/powerpoint/2010/main" val="310569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C372-60EE-4E2A-905A-BF7A64AB10FE}"/>
              </a:ext>
            </a:extLst>
          </p:cNvPr>
          <p:cNvSpPr>
            <a:spLocks noGrp="1"/>
          </p:cNvSpPr>
          <p:nvPr>
            <p:ph type="title"/>
          </p:nvPr>
        </p:nvSpPr>
        <p:spPr>
          <a:xfrm>
            <a:off x="864031" y="233446"/>
            <a:ext cx="8596668" cy="1320800"/>
          </a:xfrm>
        </p:spPr>
        <p:txBody>
          <a:bodyPr>
            <a:normAutofit/>
          </a:bodyPr>
          <a:lstStyle/>
          <a:p>
            <a:pPr algn="ctr"/>
            <a:r>
              <a:rPr lang="en-IN" sz="6000" dirty="0">
                <a:latin typeface="Nueva Std Cond" panose="020B0506070504020203" pitchFamily="34" charset="0"/>
              </a:rPr>
              <a:t>Results</a:t>
            </a:r>
          </a:p>
        </p:txBody>
      </p:sp>
      <p:pic>
        <p:nvPicPr>
          <p:cNvPr id="6" name="Content Placeholder 5">
            <a:extLst>
              <a:ext uri="{FF2B5EF4-FFF2-40B4-BE49-F238E27FC236}">
                <a16:creationId xmlns:a16="http://schemas.microsoft.com/office/drawing/2014/main" id="{D9BBD987-569E-4E2C-99B4-24B2E1EF8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195" y="4252393"/>
            <a:ext cx="5308846" cy="2354395"/>
          </a:xfrm>
        </p:spPr>
      </p:pic>
      <p:sp>
        <p:nvSpPr>
          <p:cNvPr id="4" name="TextBox 3">
            <a:extLst>
              <a:ext uri="{FF2B5EF4-FFF2-40B4-BE49-F238E27FC236}">
                <a16:creationId xmlns:a16="http://schemas.microsoft.com/office/drawing/2014/main" id="{C938E93E-0E70-4C2A-A203-2B95FA65D4DB}"/>
              </a:ext>
            </a:extLst>
          </p:cNvPr>
          <p:cNvSpPr txBox="1"/>
          <p:nvPr/>
        </p:nvSpPr>
        <p:spPr>
          <a:xfrm>
            <a:off x="727969" y="1554246"/>
            <a:ext cx="9188389" cy="2554545"/>
          </a:xfrm>
          <a:prstGeom prst="rect">
            <a:avLst/>
          </a:prstGeom>
          <a:noFill/>
        </p:spPr>
        <p:txBody>
          <a:bodyPr wrap="square" rtlCol="0">
            <a:spAutoFit/>
          </a:bodyPr>
          <a:lstStyle/>
          <a:p>
            <a:r>
              <a:rPr lang="en-US" sz="2000" dirty="0">
                <a:latin typeface="Constantia" panose="02030602050306030303" pitchFamily="18" charset="0"/>
              </a:rPr>
              <a:t>To determine which of the eight clusters was best for starting a food related business, we calculated the number of business venues and food related business venues in each neighborhood. And then found which cluster had the largest number of neighborhoods with the number of business venues larger than average (making it a busy place) and the number of food related business venues smaller than average, making it an optimal location and ensuring good business. The cluster that had these properties was Cluster 3, and in that 5 specific neighborhoods were the best possible choices.</a:t>
            </a:r>
            <a:endParaRPr lang="en-IN" sz="2000" dirty="0">
              <a:latin typeface="Constantia" panose="02030602050306030303" pitchFamily="18" charset="0"/>
            </a:endParaRPr>
          </a:p>
        </p:txBody>
      </p:sp>
    </p:spTree>
    <p:extLst>
      <p:ext uri="{BB962C8B-B14F-4D97-AF65-F5344CB8AC3E}">
        <p14:creationId xmlns:p14="http://schemas.microsoft.com/office/powerpoint/2010/main" val="22818407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TotalTime>
  <Words>473</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Constantia</vt:lpstr>
      <vt:lpstr>Nueva Std Cond</vt:lpstr>
      <vt:lpstr>Trebuchet MS</vt:lpstr>
      <vt:lpstr>Wingdings 3</vt:lpstr>
      <vt:lpstr>Facet</vt:lpstr>
      <vt:lpstr>Coursera Capstone Project   Battle of the Neighbourhoods</vt:lpstr>
      <vt:lpstr>Introduction</vt:lpstr>
      <vt:lpstr>Data</vt:lpstr>
      <vt:lpstr>PowerPoint Presentation</vt:lpstr>
      <vt:lpstr>Now, to gather the venues in each neighbourhood to reach a decision based on them, we used the Foursquare API. From this, we were able to gather a list of businesses in each neighbourhood.</vt:lpstr>
      <vt:lpstr>Methodology</vt:lpstr>
      <vt:lpstr>The Silhouette Score was used to determine how many clusters gave optimal results. Since 2 clusters are too less, 8 clusters, with the next best score was chosen.</vt:lpstr>
      <vt:lpstr>K - Means Clustering Algorithm was used to get the optimal clusters. In the image we can see 8 different colours with each colour representing a different cluster.</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Battle of the Neighbourhoods</dc:title>
  <dc:creator>Akshaya Sree</dc:creator>
  <cp:lastModifiedBy>Akshaya Sree</cp:lastModifiedBy>
  <cp:revision>4</cp:revision>
  <dcterms:created xsi:type="dcterms:W3CDTF">2020-05-20T13:30:30Z</dcterms:created>
  <dcterms:modified xsi:type="dcterms:W3CDTF">2020-05-20T14:03:06Z</dcterms:modified>
</cp:coreProperties>
</file>